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67" r:id="rId4"/>
    <p:sldId id="257" r:id="rId5"/>
    <p:sldId id="259" r:id="rId6"/>
    <p:sldId id="262" r:id="rId7"/>
    <p:sldId id="261" r:id="rId8"/>
    <p:sldId id="268" r:id="rId9"/>
    <p:sldId id="269" r:id="rId10"/>
    <p:sldId id="264" r:id="rId11"/>
    <p:sldId id="266" r:id="rId12"/>
    <p:sldId id="276" r:id="rId13"/>
    <p:sldId id="27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73EDB-5867-4BE8-89D7-634A9BC1450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256D0-3C78-4C88-A02A-7258D2C5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0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56D0-3C78-4C88-A02A-7258D2C575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4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56D0-3C78-4C88-A02A-7258D2C575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f6296074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f62960742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56D0-3C78-4C88-A02A-7258D2C575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56D0-3C78-4C88-A02A-7258D2C575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7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56D0-3C78-4C88-A02A-7258D2C575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56D0-3C78-4C88-A02A-7258D2C575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8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56D0-3C78-4C88-A02A-7258D2C575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3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56D0-3C78-4C88-A02A-7258D2C575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54C8-5A5D-413C-844D-C04A85F1E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6AE72-5A5A-486F-92D3-479D5D1AC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A1DDC-9883-4361-8F89-17281024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2D9D-F1FC-4902-AAD9-6CAE2770692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C4D9C-7CBC-43C6-9F4E-57C80FA2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6872F-271F-4540-86C7-F9D11FE9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04D2-3644-4A9B-B194-12615FCE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5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DA60-87DC-4318-BB30-7D73213C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73FFE-58DF-410F-9F6E-DBDC27C7D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23E53-36C1-41A5-9867-C3E5DE2C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2D9D-F1FC-4902-AAD9-6CAE2770692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32DEF-3B53-458A-BEA3-BFC784C2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3E832-F5CC-402E-ACA5-2FB779E2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04D2-3644-4A9B-B194-12615FCE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4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833DD-9E24-4B9F-9B72-064B6B961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EA8F3-E587-497E-8778-3CCDD2AB9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9898-1945-4339-82CA-5C761387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2D9D-F1FC-4902-AAD9-6CAE2770692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E134C-1CD7-4259-AE86-20A64402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0E722-B1D2-4A81-A8E7-E396A1C4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04D2-3644-4A9B-B194-12615FCE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5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7156-812C-4E96-B399-DE11AA98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4095-CC99-4DCD-8001-237B36582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E43B5-36A4-4511-A5E5-559A9DA8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2D9D-F1FC-4902-AAD9-6CAE2770692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BC482-3445-4CFC-8123-7FEC848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17808-F55D-4237-A375-B57EFC7A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04D2-3644-4A9B-B194-12615FCE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1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612F8-F571-4127-8E73-C0B36E69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969E9-0681-4837-9886-5DE114F32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5C23A-7013-4CDA-A878-52455508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2D9D-F1FC-4902-AAD9-6CAE2770692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E82EA-9105-432B-9E57-76352177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AAA8D-9587-428D-A10A-054F6FBC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04D2-3644-4A9B-B194-12615FCE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3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C2A2-5679-44B7-AA11-59F2AB7C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16113-0471-40D1-8213-0ED14C839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68384-1B57-4318-8758-49540FC56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4FFFC-BAC8-4E54-A5FB-4F8CB22E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2D9D-F1FC-4902-AAD9-6CAE2770692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8C71B-F427-49BD-9A1F-8B4425A3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BA89D-04D1-4E3C-9E78-257024BE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04D2-3644-4A9B-B194-12615FCE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1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E1BC-4819-435D-ACC5-0071E7003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9A19B-87F2-4E1E-BA7F-9B1B9942B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7CBDC-986B-4D29-B6A4-65CC9A5DD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83970-E703-430E-B627-DF0406127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B48AA-6C46-4076-BD9D-BDCFEADDF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E35B6-58C2-4DFA-A5E5-254AB266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2D9D-F1FC-4902-AAD9-6CAE2770692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5504AF-26BD-43E2-B7FA-C073523A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27E94-016C-4CA0-9C1C-AFDD455E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04D2-3644-4A9B-B194-12615FCE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D1CD0-864C-4DA0-9807-ED0DA373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69170-62F9-495D-AC89-FB9F8DB6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2D9D-F1FC-4902-AAD9-6CAE2770692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DDB1F-3F67-45D1-8006-73C3A4A49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AC1CB-CCA5-4049-A795-D1A6C988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04D2-3644-4A9B-B194-12615FCE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1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BDB13-F1B9-4803-BFF1-DAB45736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2D9D-F1FC-4902-AAD9-6CAE2770692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B8AEC-972F-4D33-B3BD-9BA8EFEA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6F17A-5939-457F-A264-79E81854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04D2-3644-4A9B-B194-12615FCE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5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5055-5D6D-4A0C-ADCA-F4400D29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7E46C-6EF3-4C6F-B1A2-0AFB96525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FDB74-F471-4766-9F99-E079662CE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0CAFD-0FE1-4964-AE37-47E282FD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2D9D-F1FC-4902-AAD9-6CAE2770692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8824D-B2D0-4AF6-A1A5-F5D9F5FB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5409F-B073-4248-B8CD-1E111D9A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04D2-3644-4A9B-B194-12615FCE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561E-8823-421C-B6D1-95EC78B8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F3258-4CA9-4BA4-96D4-FC14D3B3E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48893-64D7-40A1-9819-8070120D5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E1C1A-FD5E-40B7-A0CC-D392B1BB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2D9D-F1FC-4902-AAD9-6CAE2770692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2D12F-5603-4251-9D8E-1130368F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057E3-53D7-4CC7-8BAC-F8F982F1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04D2-3644-4A9B-B194-12615FCE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021952-7F51-486D-8737-F457E41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A600C-CF17-4CC6-BF83-204FF5C42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D9DB2-9EA5-463B-8A7C-A272860D8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D2D9D-F1FC-4902-AAD9-6CAE2770692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C54D4-657D-4DFF-866E-EE2DDD278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AFD64-44F0-4628-B22D-58744F7FD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C04D2-3644-4A9B-B194-12615FCE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6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pository.library.noaa.gov/view/noaa/2058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yangrant@Utah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exiewilson@Utah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3A36-B0B8-4FDF-A536-0B1E4E031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33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Updates to the 2017 Uinta Basin Oil and Gas Emissions Inventory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E0171-5DBB-4D5F-9B1A-44E48F8D1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0973"/>
            <a:ext cx="9144000" cy="1655762"/>
          </a:xfrm>
        </p:spPr>
        <p:txBody>
          <a:bodyPr/>
          <a:lstStyle/>
          <a:p>
            <a:r>
              <a:rPr lang="en-US" dirty="0"/>
              <a:t>Based on UBCS and Produced Water White Papers</a:t>
            </a:r>
          </a:p>
          <a:p>
            <a:r>
              <a:rPr lang="en-US" sz="1600" dirty="0"/>
              <a:t>12/16/2020</a:t>
            </a:r>
          </a:p>
          <a:p>
            <a:endParaRPr lang="en-US" dirty="0"/>
          </a:p>
        </p:txBody>
      </p:sp>
      <p:pic>
        <p:nvPicPr>
          <p:cNvPr id="1026" name="Picture 2" descr="Gray Industrial Machine during Golden Hour">
            <a:extLst>
              <a:ext uri="{FF2B5EF4-FFF2-40B4-BE49-F238E27FC236}">
                <a16:creationId xmlns:a16="http://schemas.microsoft.com/office/drawing/2014/main" id="{B44D51B1-FF5B-44D0-9C18-9ED5528F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3533875"/>
            <a:ext cx="4202097" cy="299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nset">
            <a:extLst>
              <a:ext uri="{FF2B5EF4-FFF2-40B4-BE49-F238E27FC236}">
                <a16:creationId xmlns:a16="http://schemas.microsoft.com/office/drawing/2014/main" id="{914D7973-1766-4311-BAA6-D0C8366E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47" y="3540449"/>
            <a:ext cx="4377453" cy="299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5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6214-086F-4742-B13B-021C246C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UBCS Impacted Categories (VOC TPY)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1D2323-B1A0-4301-91EE-882DA16EE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03" y="1298018"/>
            <a:ext cx="7794594" cy="5123268"/>
          </a:xfrm>
        </p:spPr>
      </p:pic>
    </p:spTree>
    <p:extLst>
      <p:ext uri="{BB962C8B-B14F-4D97-AF65-F5344CB8AC3E}">
        <p14:creationId xmlns:p14="http://schemas.microsoft.com/office/powerpoint/2010/main" val="349407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74AB3AB-A066-4C34-B7CE-463779A6F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897592"/>
              </p:ext>
            </p:extLst>
          </p:nvPr>
        </p:nvGraphicFramePr>
        <p:xfrm>
          <a:off x="2449585" y="184566"/>
          <a:ext cx="6476301" cy="6365489"/>
        </p:xfrm>
        <a:graphic>
          <a:graphicData uri="http://schemas.openxmlformats.org/drawingml/2006/table">
            <a:tbl>
              <a:tblPr firstRow="1" firstCol="1" bandRow="1"/>
              <a:tblGrid>
                <a:gridCol w="3892239">
                  <a:extLst>
                    <a:ext uri="{9D8B030D-6E8A-4147-A177-3AD203B41FA5}">
                      <a16:colId xmlns:a16="http://schemas.microsoft.com/office/drawing/2014/main" val="372789696"/>
                    </a:ext>
                  </a:extLst>
                </a:gridCol>
                <a:gridCol w="1292031">
                  <a:extLst>
                    <a:ext uri="{9D8B030D-6E8A-4147-A177-3AD203B41FA5}">
                      <a16:colId xmlns:a16="http://schemas.microsoft.com/office/drawing/2014/main" val="1086616619"/>
                    </a:ext>
                  </a:extLst>
                </a:gridCol>
                <a:gridCol w="1292031">
                  <a:extLst>
                    <a:ext uri="{9D8B030D-6E8A-4147-A177-3AD203B41FA5}">
                      <a16:colId xmlns:a16="http://schemas.microsoft.com/office/drawing/2014/main" val="3258789787"/>
                    </a:ext>
                  </a:extLst>
                </a:gridCol>
              </a:tblGrid>
              <a:tr h="18014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Uintah &amp; Duchesne Counties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VOCs (tons/year)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65793"/>
                  </a:ext>
                </a:extLst>
              </a:tr>
              <a:tr h="174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UBEI2017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UBEI2017-Update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39956"/>
                  </a:ext>
                </a:extLst>
              </a:tr>
              <a:tr h="166951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2017 Utah O&amp;G EI (Operator Workbooks)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188927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Dehydrators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4,517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4,517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650626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Dehydrator Combustors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708029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Fugitives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17,751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18,248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30750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Pneumatic Controllers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3,881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5,474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237379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Pneumatic Pumps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8,734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11,590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673345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RICE &amp; Engines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1,710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1,710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52140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Separators &amp; Heaters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147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147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251979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Tanks (Oil and Condensate)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7,892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12,961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594104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Tanks (Water)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1,144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1,144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655495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Tank Combustors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500508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Truck Loading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1,175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1,175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224791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Well Completions (Drilling)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526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526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425649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Centrifuges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10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969708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Solid Waste Disposal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288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288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693179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Produced Water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7,820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76,957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E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585804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SUBTOTAL Emissions Reported in Operator Workbooks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55,596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134,747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08864"/>
                  </a:ext>
                </a:extLst>
              </a:tr>
              <a:tr h="166951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Capture Effectiveness Adjustment for Tank Emissions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2686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Control Effectiveness Adjustment (Water Tanks)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19039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Control Effectiveness Adjustment (Condensate Tanks)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432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905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1189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Control Effectiveness Adjustment (Oil Tanks)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13,514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14,078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107208"/>
                  </a:ext>
                </a:extLst>
              </a:tr>
              <a:tr h="166951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UDOGM Incident Reports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200178"/>
                  </a:ext>
                </a:extLst>
              </a:tr>
              <a:tr h="310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Midstream Vent (maintenance, startup/shutdown, malfunction)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667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667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53950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Pipeline Leaks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166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166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541659"/>
                  </a:ext>
                </a:extLst>
              </a:tr>
              <a:tr h="166951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Greenhouse Gas Emissions Reporting Program Additions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89083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Gas Well Venting (Blowdowns)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6,645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3,302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011978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Pipeline Blowdowns and Pigging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369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546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124598"/>
                  </a:ext>
                </a:extLst>
              </a:tr>
              <a:tr h="166951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EPA National Oil and Gas Tool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74680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Associated Gas Venting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446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446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716332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CBM Dewatering Pumps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307723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CBM Well Venting (Blowdowns)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4113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Mud Degassing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545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545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15899"/>
                  </a:ext>
                </a:extLst>
              </a:tr>
              <a:tr h="166951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Point Source Inventory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(Reported in SLEIS)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363495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Point Sources 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250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250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698577"/>
                  </a:ext>
                </a:extLst>
              </a:tr>
              <a:tr h="1669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Combined Total (Duchesne + Uintah) VOC Emissions</a:t>
                      </a:r>
                      <a:endParaRPr lang="en-US" sz="11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78,630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155,651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415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79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74AB3AB-A066-4C34-B7CE-463779A6F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755202"/>
              </p:ext>
            </p:extLst>
          </p:nvPr>
        </p:nvGraphicFramePr>
        <p:xfrm>
          <a:off x="1302391" y="1168172"/>
          <a:ext cx="9587218" cy="4521655"/>
        </p:xfrm>
        <a:graphic>
          <a:graphicData uri="http://schemas.openxmlformats.org/drawingml/2006/table">
            <a:tbl>
              <a:tblPr firstRow="1" firstCol="1" bandRow="1"/>
              <a:tblGrid>
                <a:gridCol w="5761892">
                  <a:extLst>
                    <a:ext uri="{9D8B030D-6E8A-4147-A177-3AD203B41FA5}">
                      <a16:colId xmlns:a16="http://schemas.microsoft.com/office/drawing/2014/main" val="372789696"/>
                    </a:ext>
                  </a:extLst>
                </a:gridCol>
                <a:gridCol w="1912663">
                  <a:extLst>
                    <a:ext uri="{9D8B030D-6E8A-4147-A177-3AD203B41FA5}">
                      <a16:colId xmlns:a16="http://schemas.microsoft.com/office/drawing/2014/main" val="1086616619"/>
                    </a:ext>
                  </a:extLst>
                </a:gridCol>
                <a:gridCol w="1912663">
                  <a:extLst>
                    <a:ext uri="{9D8B030D-6E8A-4147-A177-3AD203B41FA5}">
                      <a16:colId xmlns:a16="http://schemas.microsoft.com/office/drawing/2014/main" val="3258789787"/>
                    </a:ext>
                  </a:extLst>
                </a:gridCol>
              </a:tblGrid>
              <a:tr h="30146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Uintah &amp; Duchesne Counties 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VOCs (tons/year)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65793"/>
                  </a:ext>
                </a:extLst>
              </a:tr>
              <a:tr h="292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UBEI2017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UBEI2017-Update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39956"/>
                  </a:ext>
                </a:extLst>
              </a:tr>
              <a:tr h="28053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2017 Utah O&amp;G EI (Operator Workbooks) 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188927"/>
                  </a:ext>
                </a:extLst>
              </a:tr>
              <a:tr h="280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Fugitives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17,751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18,248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30750"/>
                  </a:ext>
                </a:extLst>
              </a:tr>
              <a:tr h="280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Pneumatic Controllers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3,881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5,474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237379"/>
                  </a:ext>
                </a:extLst>
              </a:tr>
              <a:tr h="280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Pneumatic Pumps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8,734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11,590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673345"/>
                  </a:ext>
                </a:extLst>
              </a:tr>
              <a:tr h="280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Tanks (Oil and Condensate)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7,892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12,961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594104"/>
                  </a:ext>
                </a:extLst>
              </a:tr>
              <a:tr h="280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Produced Water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7,820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76,957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E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585804"/>
                  </a:ext>
                </a:extLst>
              </a:tr>
              <a:tr h="28053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SUBTOTAL Emissions Reported in Operator Workbooks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55,596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134,747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08864"/>
                  </a:ext>
                </a:extLst>
              </a:tr>
              <a:tr h="28053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Capture Effectiveness Adjustment for Tank Emissions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2686"/>
                  </a:ext>
                </a:extLst>
              </a:tr>
              <a:tr h="280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Control Effectiveness Adjustment (Condensate Tanks)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432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905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1189"/>
                  </a:ext>
                </a:extLst>
              </a:tr>
              <a:tr h="280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Control Effectiveness Adjustment (Oil Tanks)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13,514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14,078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107208"/>
                  </a:ext>
                </a:extLst>
              </a:tr>
              <a:tr h="28053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Greenhouse Gas Emissions Reporting Program Additions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89083"/>
                  </a:ext>
                </a:extLst>
              </a:tr>
              <a:tr h="280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Gas Well Venting (Blowdowns)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6,645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3,302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011978"/>
                  </a:ext>
                </a:extLst>
              </a:tr>
              <a:tr h="280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Pipeline Blowdowns and Pigging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369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546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124598"/>
                  </a:ext>
                </a:extLst>
              </a:tr>
              <a:tr h="28053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Combined Total (Duchesne + Uintah) VOC Emissions</a:t>
                      </a:r>
                      <a:endParaRPr lang="en-US" sz="160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78,630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155,651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618" marR="426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4158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B5557F0-8DDE-4928-A856-830C1273D390}"/>
              </a:ext>
            </a:extLst>
          </p:cNvPr>
          <p:cNvSpPr txBox="1"/>
          <p:nvPr/>
        </p:nvSpPr>
        <p:spPr>
          <a:xfrm>
            <a:off x="8645525" y="5724525"/>
            <a:ext cx="4394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2013 UB flyover: </a:t>
            </a:r>
            <a:r>
              <a:rPr lang="en-US" sz="1600" b="1" dirty="0">
                <a:highlight>
                  <a:srgbClr val="FFFF00"/>
                </a:highlight>
                <a:ea typeface="+mn-lt"/>
                <a:cs typeface="+mn-lt"/>
              </a:rPr>
              <a:t>184,511</a:t>
            </a:r>
            <a:r>
              <a:rPr lang="en-US" sz="1600" dirty="0">
                <a:ea typeface="+mn-lt"/>
                <a:cs typeface="+mn-lt"/>
              </a:rPr>
              <a:t> VOC (TPY)</a:t>
            </a:r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879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221F-6263-4CBE-9B38-DA420416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R. </a:t>
            </a:r>
            <a:r>
              <a:rPr lang="en-US" dirty="0" err="1"/>
              <a:t>Ahmadov</a:t>
            </a:r>
            <a:r>
              <a:rPr lang="en-US" dirty="0"/>
              <a:t> et al.: Understanding High Wintertime Ozone Pollution Events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C2411-5AD9-45A0-9C4C-73EF330B1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28" y="2153209"/>
            <a:ext cx="10169108" cy="3659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7964E2-D5A0-484E-AFCE-CD2B61AD1572}"/>
              </a:ext>
            </a:extLst>
          </p:cNvPr>
          <p:cNvSpPr txBox="1"/>
          <p:nvPr/>
        </p:nvSpPr>
        <p:spPr>
          <a:xfrm>
            <a:off x="1135464" y="5878286"/>
            <a:ext cx="6662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u="sng" dirty="0" err="1">
                <a:hlinkClick r:id="rId4"/>
              </a:rPr>
              <a:t>Ahmadov</a:t>
            </a:r>
            <a:r>
              <a:rPr lang="en-US" u="sng" dirty="0">
                <a:hlinkClick r:id="rId4"/>
              </a:rPr>
              <a:t> et.al. 2015</a:t>
            </a:r>
            <a:r>
              <a:rPr lang="en-US" u="sng" dirty="0"/>
              <a:t> (https://repository.library.noaa.gov/view/noaa/20581)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143AF-B42F-4E4A-948C-2D64620D33C0}"/>
              </a:ext>
            </a:extLst>
          </p:cNvPr>
          <p:cNvSpPr/>
          <p:nvPr/>
        </p:nvSpPr>
        <p:spPr>
          <a:xfrm>
            <a:off x="1135464" y="4396152"/>
            <a:ext cx="4853354" cy="30145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C6D93A-4DC8-4A6D-996D-C039457DDE3D}"/>
              </a:ext>
            </a:extLst>
          </p:cNvPr>
          <p:cNvSpPr/>
          <p:nvPr/>
        </p:nvSpPr>
        <p:spPr>
          <a:xfrm>
            <a:off x="8274792" y="4401176"/>
            <a:ext cx="864158" cy="3014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6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E86B-65C9-4AB6-9839-2416FE50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F459-ED3C-46E1-BE67-B7840E951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ryangrant@Utah.gov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lexiewilson@Utah.gov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https://deq.utah.gov/air-quality/2017-statewide-oil-gas-emissions-inventory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3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6E8D-3C0F-4467-95C2-64D723BA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and Gas Emission Inventory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0EFFB-53A2-4846-8F78-0B6293696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Ongoing inventory improvement process</a:t>
            </a:r>
          </a:p>
          <a:p>
            <a:pPr lvl="1"/>
            <a:r>
              <a:rPr lang="en-US" dirty="0"/>
              <a:t>Trying to move away from national emission factors to area specific </a:t>
            </a:r>
          </a:p>
          <a:p>
            <a:pPr lvl="1"/>
            <a:r>
              <a:rPr lang="en-US" dirty="0"/>
              <a:t>Bottom up emissions don’t match top down observations</a:t>
            </a:r>
          </a:p>
          <a:p>
            <a:r>
              <a:rPr lang="en-US" dirty="0"/>
              <a:t>DAQ and EPA have funded research projects and sampling campaigns to get improved scientific results </a:t>
            </a:r>
          </a:p>
          <a:p>
            <a:r>
              <a:rPr lang="en-US" dirty="0"/>
              <a:t>Improved modeling results to better planning and rule making</a:t>
            </a:r>
          </a:p>
          <a:p>
            <a:r>
              <a:rPr lang="en-US" dirty="0"/>
              <a:t>Leads to better air quality while minimizing economic impact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6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1"/>
            <a:ext cx="7034099" cy="64516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8"/>
          <p:cNvSpPr txBox="1"/>
          <p:nvPr/>
        </p:nvSpPr>
        <p:spPr>
          <a:xfrm>
            <a:off x="7628867" y="5657600"/>
            <a:ext cx="40180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933" dirty="0"/>
              <a:t>Ahmadov, Ravan, et al. "Understanding high wintertime ozone pollution events in an oil-and natural gas-producing region of the western US." Atmospheric Chemistry and Physics 15.1 (2015): 411-429.</a:t>
            </a:r>
            <a:endParaRPr sz="933" dirty="0"/>
          </a:p>
          <a:p>
            <a:endParaRPr sz="933" dirty="0"/>
          </a:p>
        </p:txBody>
      </p:sp>
      <p:sp>
        <p:nvSpPr>
          <p:cNvPr id="275" name="Google Shape;275;p48"/>
          <p:cNvSpPr txBox="1"/>
          <p:nvPr/>
        </p:nvSpPr>
        <p:spPr>
          <a:xfrm>
            <a:off x="7637867" y="1877233"/>
            <a:ext cx="4000000" cy="2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 dirty="0">
                <a:solidFill>
                  <a:srgbClr val="666666"/>
                </a:solidFill>
              </a:rPr>
              <a:t>“There has been a discrepancy between top-down emissions measurements and bottom-up emissions inventories—with emissions inventories of </a:t>
            </a:r>
            <a:endParaRPr sz="2400" i="1" dirty="0">
              <a:solidFill>
                <a:srgbClr val="666666"/>
              </a:solidFill>
            </a:endParaRPr>
          </a:p>
          <a:p>
            <a:r>
              <a:rPr lang="en" sz="2400" i="1" dirty="0">
                <a:solidFill>
                  <a:srgbClr val="666666"/>
                </a:solidFill>
              </a:rPr>
              <a:t>CH</a:t>
            </a:r>
            <a:r>
              <a:rPr lang="en" sz="2400" i="1" baseline="-25000" dirty="0">
                <a:solidFill>
                  <a:srgbClr val="666666"/>
                </a:solidFill>
              </a:rPr>
              <a:t>4</a:t>
            </a:r>
            <a:r>
              <a:rPr lang="en" sz="2400" i="1" dirty="0">
                <a:solidFill>
                  <a:srgbClr val="666666"/>
                </a:solidFill>
              </a:rPr>
              <a:t> and VOC lower by factors of 4.8 and 1.8 than measurements, respectively.”</a:t>
            </a:r>
            <a:endParaRPr sz="2400" i="1" dirty="0">
              <a:solidFill>
                <a:srgbClr val="666666"/>
              </a:solidFill>
            </a:endParaRPr>
          </a:p>
        </p:txBody>
      </p:sp>
      <p:sp>
        <p:nvSpPr>
          <p:cNvPr id="276" name="Google Shape;276;p48"/>
          <p:cNvSpPr txBox="1">
            <a:spLocks noGrp="1"/>
          </p:cNvSpPr>
          <p:nvPr>
            <p:ph type="title" idx="4294967295"/>
          </p:nvPr>
        </p:nvSpPr>
        <p:spPr>
          <a:xfrm>
            <a:off x="7485667" y="417900"/>
            <a:ext cx="4304400" cy="197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Top-down vs. Bottom-up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BBD2-D0D4-4339-949F-396D75F9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BC8299C-A5DC-4C97-90E5-C65A9ED68001}"/>
              </a:ext>
            </a:extLst>
          </p:cNvPr>
          <p:cNvSpPr/>
          <p:nvPr/>
        </p:nvSpPr>
        <p:spPr>
          <a:xfrm>
            <a:off x="1550527" y="1296790"/>
            <a:ext cx="9090945" cy="1254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E9E2E-9EFC-4596-AC5C-D48EA858093A}"/>
              </a:ext>
            </a:extLst>
          </p:cNvPr>
          <p:cNvSpPr txBox="1"/>
          <p:nvPr/>
        </p:nvSpPr>
        <p:spPr>
          <a:xfrm>
            <a:off x="1613478" y="1796349"/>
            <a:ext cx="2743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9FD7F-8716-4E57-B759-F1CA3860BD08}"/>
              </a:ext>
            </a:extLst>
          </p:cNvPr>
          <p:cNvSpPr txBox="1"/>
          <p:nvPr/>
        </p:nvSpPr>
        <p:spPr>
          <a:xfrm>
            <a:off x="4401629" y="1799670"/>
            <a:ext cx="2743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6D664-9D59-4551-9165-20A1F057E7E6}"/>
              </a:ext>
            </a:extLst>
          </p:cNvPr>
          <p:cNvSpPr txBox="1"/>
          <p:nvPr/>
        </p:nvSpPr>
        <p:spPr>
          <a:xfrm>
            <a:off x="7179840" y="1804004"/>
            <a:ext cx="2743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2020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855B52F4-5540-4C1B-897F-6ACB75E28049}"/>
              </a:ext>
            </a:extLst>
          </p:cNvPr>
          <p:cNvSpPr/>
          <p:nvPr/>
        </p:nvSpPr>
        <p:spPr>
          <a:xfrm>
            <a:off x="1521991" y="2392702"/>
            <a:ext cx="1023733" cy="745434"/>
          </a:xfrm>
          <a:prstGeom prst="borderCallout1">
            <a:avLst>
              <a:gd name="adj1" fmla="val 1331"/>
              <a:gd name="adj2" fmla="val 13939"/>
              <a:gd name="adj3" fmla="val -38956"/>
              <a:gd name="adj4" fmla="val 1341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UBEI2017 Operator workbooks provided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0E4E1EA0-BDD7-492C-B9F7-95CD4B60A66D}"/>
              </a:ext>
            </a:extLst>
          </p:cNvPr>
          <p:cNvSpPr/>
          <p:nvPr/>
        </p:nvSpPr>
        <p:spPr>
          <a:xfrm>
            <a:off x="5913799" y="2415890"/>
            <a:ext cx="1023733" cy="602973"/>
          </a:xfrm>
          <a:prstGeom prst="borderCallout1">
            <a:avLst>
              <a:gd name="adj1" fmla="val 358"/>
              <a:gd name="adj2" fmla="val 50528"/>
              <a:gd name="adj3" fmla="val -51086"/>
              <a:gd name="adj4" fmla="val 50513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UBEI2017 Presented to Operators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9A93AB-6BE3-4629-958C-74AA89CD41F0}"/>
              </a:ext>
            </a:extLst>
          </p:cNvPr>
          <p:cNvCxnSpPr/>
          <p:nvPr/>
        </p:nvCxnSpPr>
        <p:spPr>
          <a:xfrm>
            <a:off x="4376556" y="1627383"/>
            <a:ext cx="0" cy="437321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B0F1FC-39E1-4D80-9D8F-82F0243B805B}"/>
              </a:ext>
            </a:extLst>
          </p:cNvPr>
          <p:cNvCxnSpPr/>
          <p:nvPr/>
        </p:nvCxnSpPr>
        <p:spPr>
          <a:xfrm>
            <a:off x="7142943" y="1620759"/>
            <a:ext cx="0" cy="437321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F5D0C9-461C-4467-A3B0-D5DEA1BAA483}"/>
              </a:ext>
            </a:extLst>
          </p:cNvPr>
          <p:cNvCxnSpPr/>
          <p:nvPr/>
        </p:nvCxnSpPr>
        <p:spPr>
          <a:xfrm>
            <a:off x="9919270" y="1614135"/>
            <a:ext cx="0" cy="437321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E8DB8E-B4FD-43E5-AED9-1381F59A873D}"/>
              </a:ext>
            </a:extLst>
          </p:cNvPr>
          <p:cNvCxnSpPr>
            <a:cxnSpLocks/>
          </p:cNvCxnSpPr>
          <p:nvPr/>
        </p:nvCxnSpPr>
        <p:spPr>
          <a:xfrm>
            <a:off x="4080626" y="3317039"/>
            <a:ext cx="61935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05E56638-3DE1-40A5-876D-8B2442022698}"/>
              </a:ext>
            </a:extLst>
          </p:cNvPr>
          <p:cNvSpPr/>
          <p:nvPr/>
        </p:nvSpPr>
        <p:spPr>
          <a:xfrm>
            <a:off x="3873637" y="3423055"/>
            <a:ext cx="1169509" cy="361122"/>
          </a:xfrm>
          <a:prstGeom prst="borderCallout1">
            <a:avLst>
              <a:gd name="adj1" fmla="val 358"/>
              <a:gd name="adj2" fmla="val 50528"/>
              <a:gd name="adj3" fmla="val -24712"/>
              <a:gd name="adj4" fmla="val 50513"/>
            </a:avLst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UBCS Sampling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43D0AA-DB1A-4490-B5A7-457CC13779BF}"/>
              </a:ext>
            </a:extLst>
          </p:cNvPr>
          <p:cNvCxnSpPr/>
          <p:nvPr/>
        </p:nvCxnSpPr>
        <p:spPr>
          <a:xfrm>
            <a:off x="4538896" y="3317039"/>
            <a:ext cx="3233527" cy="0"/>
          </a:xfrm>
          <a:prstGeom prst="line">
            <a:avLst/>
          </a:prstGeom>
          <a:ln w="635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328E4E09-FEE2-4CA6-BF2C-8D59AEE92429}"/>
              </a:ext>
            </a:extLst>
          </p:cNvPr>
          <p:cNvSpPr/>
          <p:nvPr/>
        </p:nvSpPr>
        <p:spPr>
          <a:xfrm>
            <a:off x="7172758" y="3426370"/>
            <a:ext cx="1169509" cy="361122"/>
          </a:xfrm>
          <a:prstGeom prst="borderCallout1">
            <a:avLst>
              <a:gd name="adj1" fmla="val 358"/>
              <a:gd name="adj2" fmla="val 50528"/>
              <a:gd name="adj3" fmla="val -24712"/>
              <a:gd name="adj4" fmla="val 50513"/>
            </a:avLst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UBCS Report Published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F561F-EE67-49BF-9863-B70CA2D29FD7}"/>
              </a:ext>
            </a:extLst>
          </p:cNvPr>
          <p:cNvCxnSpPr>
            <a:cxnSpLocks/>
          </p:cNvCxnSpPr>
          <p:nvPr/>
        </p:nvCxnSpPr>
        <p:spPr>
          <a:xfrm>
            <a:off x="3737141" y="4105544"/>
            <a:ext cx="3916013" cy="0"/>
          </a:xfrm>
          <a:prstGeom prst="line">
            <a:avLst/>
          </a:prstGeom>
          <a:ln w="635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1403F903-D18D-4C60-9E75-B92317529A2E}"/>
              </a:ext>
            </a:extLst>
          </p:cNvPr>
          <p:cNvSpPr/>
          <p:nvPr/>
        </p:nvSpPr>
        <p:spPr>
          <a:xfrm>
            <a:off x="5035852" y="4201619"/>
            <a:ext cx="1308647" cy="361122"/>
          </a:xfrm>
          <a:prstGeom prst="borderCallout1">
            <a:avLst>
              <a:gd name="adj1" fmla="val 358"/>
              <a:gd name="adj2" fmla="val 50528"/>
              <a:gd name="adj3" fmla="val -24712"/>
              <a:gd name="adj4" fmla="val 50513"/>
            </a:avLst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OWDF  Sampling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ED3B50-6366-446C-9E57-C6BD58F19554}"/>
              </a:ext>
            </a:extLst>
          </p:cNvPr>
          <p:cNvCxnSpPr>
            <a:cxnSpLocks/>
          </p:cNvCxnSpPr>
          <p:nvPr/>
        </p:nvCxnSpPr>
        <p:spPr>
          <a:xfrm>
            <a:off x="1391502" y="4695266"/>
            <a:ext cx="7046843" cy="0"/>
          </a:xfrm>
          <a:prstGeom prst="line">
            <a:avLst/>
          </a:prstGeom>
          <a:ln w="635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2F382A0-E688-4A5A-9BB3-7FA414BE8169}"/>
              </a:ext>
            </a:extLst>
          </p:cNvPr>
          <p:cNvSpPr txBox="1"/>
          <p:nvPr/>
        </p:nvSpPr>
        <p:spPr>
          <a:xfrm>
            <a:off x="1227045" y="451060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  <p:sp>
        <p:nvSpPr>
          <p:cNvPr id="21" name="Callout: Line 20">
            <a:extLst>
              <a:ext uri="{FF2B5EF4-FFF2-40B4-BE49-F238E27FC236}">
                <a16:creationId xmlns:a16="http://schemas.microsoft.com/office/drawing/2014/main" id="{E62B6C74-7FFB-42F4-B4EA-C953CF592BBE}"/>
              </a:ext>
            </a:extLst>
          </p:cNvPr>
          <p:cNvSpPr/>
          <p:nvPr/>
        </p:nvSpPr>
        <p:spPr>
          <a:xfrm>
            <a:off x="4432878" y="4811216"/>
            <a:ext cx="1169509" cy="361122"/>
          </a:xfrm>
          <a:prstGeom prst="borderCallout1">
            <a:avLst>
              <a:gd name="adj1" fmla="val 358"/>
              <a:gd name="adj2" fmla="val 50528"/>
              <a:gd name="adj3" fmla="val -24712"/>
              <a:gd name="adj4" fmla="val 50513"/>
            </a:avLst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UDAQ OWDF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668EC3-0B0A-416A-901A-4CB0475A5139}"/>
              </a:ext>
            </a:extLst>
          </p:cNvPr>
          <p:cNvCxnSpPr>
            <a:cxnSpLocks/>
          </p:cNvCxnSpPr>
          <p:nvPr/>
        </p:nvCxnSpPr>
        <p:spPr>
          <a:xfrm>
            <a:off x="7921509" y="4894053"/>
            <a:ext cx="1722784" cy="0"/>
          </a:xfrm>
          <a:prstGeom prst="line">
            <a:avLst/>
          </a:prstGeom>
          <a:ln w="63500">
            <a:solidFill>
              <a:srgbClr val="FF99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llout: Line 22">
            <a:extLst>
              <a:ext uri="{FF2B5EF4-FFF2-40B4-BE49-F238E27FC236}">
                <a16:creationId xmlns:a16="http://schemas.microsoft.com/office/drawing/2014/main" id="{1CED0E47-263C-4DB5-9742-09572FCFBD70}"/>
              </a:ext>
            </a:extLst>
          </p:cNvPr>
          <p:cNvSpPr/>
          <p:nvPr/>
        </p:nvSpPr>
        <p:spPr>
          <a:xfrm>
            <a:off x="8080526" y="5049764"/>
            <a:ext cx="1288785" cy="573151"/>
          </a:xfrm>
          <a:prstGeom prst="borderCallout1">
            <a:avLst>
              <a:gd name="adj1" fmla="val 358"/>
              <a:gd name="adj2" fmla="val 50528"/>
              <a:gd name="adj3" fmla="val -24712"/>
              <a:gd name="adj4" fmla="val 50513"/>
            </a:avLst>
          </a:prstGeom>
          <a:solidFill>
            <a:schemeClr val="bg1"/>
          </a:solidFill>
          <a:ln w="254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&amp; White Papers UBEI2017-Update</a:t>
            </a:r>
          </a:p>
        </p:txBody>
      </p:sp>
    </p:spTree>
    <p:extLst>
      <p:ext uri="{BB962C8B-B14F-4D97-AF65-F5344CB8AC3E}">
        <p14:creationId xmlns:p14="http://schemas.microsoft.com/office/powerpoint/2010/main" val="95957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B2F3-4E59-4D5B-9B67-AE0A4E15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Produced Water Disposal Facilities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244BD-06E6-457E-8CCB-AAA0FF23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05294" cy="4351338"/>
          </a:xfrm>
        </p:spPr>
        <p:txBody>
          <a:bodyPr/>
          <a:lstStyle/>
          <a:p>
            <a:r>
              <a:rPr lang="en-US" dirty="0"/>
              <a:t>Original emission factors were based on only 6 water samples</a:t>
            </a:r>
          </a:p>
          <a:p>
            <a:r>
              <a:rPr lang="en-US" dirty="0"/>
              <a:t>New emission factors were based on nearly 500 water samples taken throughout the year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B39FD47E-C4F2-42C1-92DA-18919FEADD7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43" y="1825625"/>
            <a:ext cx="5596197" cy="4140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80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7DA5-FAC8-42CE-A103-F0E483AF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Produced Water Emission Factors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8D9BB760-DAD7-41A3-9B7D-E80FF3129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265" y="1899113"/>
            <a:ext cx="11093469" cy="4162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D56F63-DFFE-44A0-B539-5CE8D8BC00C3}"/>
              </a:ext>
            </a:extLst>
          </p:cNvPr>
          <p:cNvSpPr txBox="1"/>
          <p:nvPr/>
        </p:nvSpPr>
        <p:spPr>
          <a:xfrm>
            <a:off x="994299" y="5956917"/>
            <a:ext cx="316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Concrete Vaults and Skim Ponds</a:t>
            </a:r>
          </a:p>
        </p:txBody>
      </p:sp>
    </p:spTree>
    <p:extLst>
      <p:ext uri="{BB962C8B-B14F-4D97-AF65-F5344CB8AC3E}">
        <p14:creationId xmlns:p14="http://schemas.microsoft.com/office/powerpoint/2010/main" val="24383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EE8201-AD98-483C-9B83-A180356FF5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048473"/>
              </p:ext>
            </p:extLst>
          </p:nvPr>
        </p:nvGraphicFramePr>
        <p:xfrm>
          <a:off x="713065" y="1008165"/>
          <a:ext cx="9412009" cy="5287656"/>
        </p:xfrm>
        <a:graphic>
          <a:graphicData uri="http://schemas.openxmlformats.org/drawingml/2006/table">
            <a:tbl>
              <a:tblPr firstRow="1" firstCol="1"/>
              <a:tblGrid>
                <a:gridCol w="1331853">
                  <a:extLst>
                    <a:ext uri="{9D8B030D-6E8A-4147-A177-3AD203B41FA5}">
                      <a16:colId xmlns:a16="http://schemas.microsoft.com/office/drawing/2014/main" val="353427176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486476242"/>
                    </a:ext>
                  </a:extLst>
                </a:gridCol>
                <a:gridCol w="2508566">
                  <a:extLst>
                    <a:ext uri="{9D8B030D-6E8A-4147-A177-3AD203B41FA5}">
                      <a16:colId xmlns:a16="http://schemas.microsoft.com/office/drawing/2014/main" val="1108395930"/>
                    </a:ext>
                  </a:extLst>
                </a:gridCol>
                <a:gridCol w="1202006">
                  <a:extLst>
                    <a:ext uri="{9D8B030D-6E8A-4147-A177-3AD203B41FA5}">
                      <a16:colId xmlns:a16="http://schemas.microsoft.com/office/drawing/2014/main" val="73025322"/>
                    </a:ext>
                  </a:extLst>
                </a:gridCol>
                <a:gridCol w="1502509">
                  <a:extLst>
                    <a:ext uri="{9D8B030D-6E8A-4147-A177-3AD203B41FA5}">
                      <a16:colId xmlns:a16="http://schemas.microsoft.com/office/drawing/2014/main" val="3111798348"/>
                    </a:ext>
                  </a:extLst>
                </a:gridCol>
                <a:gridCol w="1435730">
                  <a:extLst>
                    <a:ext uri="{9D8B030D-6E8A-4147-A177-3AD203B41FA5}">
                      <a16:colId xmlns:a16="http://schemas.microsoft.com/office/drawing/2014/main" val="2193142510"/>
                    </a:ext>
                  </a:extLst>
                </a:gridCol>
                <a:gridCol w="1268785">
                  <a:extLst>
                    <a:ext uri="{9D8B030D-6E8A-4147-A177-3AD203B41FA5}">
                      <a16:colId xmlns:a16="http://schemas.microsoft.com/office/drawing/2014/main" val="1164606679"/>
                    </a:ext>
                  </a:extLst>
                </a:gridCol>
              </a:tblGrid>
              <a:tr h="9707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UINTAH &amp; DUCHESNE COUNTIES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UBEI2017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UBEI2017-Update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93653"/>
                  </a:ext>
                </a:extLst>
              </a:tr>
              <a:tr h="1199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Open-air oil-water separation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(skim ponds)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Evaporation Pond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Open-air oil-water separation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(skim ponds + concrete vaults)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Evaporation Pond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(with open-air oil-water separation)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Evaporation Pond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(with tanks)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477909"/>
                  </a:ext>
                </a:extLst>
              </a:tr>
              <a:tr h="708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# of samples EF was based on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432762"/>
                  </a:ext>
                </a:extLst>
              </a:tr>
              <a:tr h="626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VOC Emission Factor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5.292 lb/bbl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0.166 lb/bbl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47.27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bbl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0.729 lb/bbl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0.355 lb/bbl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592365"/>
                  </a:ext>
                </a:extLst>
              </a:tr>
              <a:tr h="558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Included methanol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718069"/>
                  </a:ext>
                </a:extLst>
              </a:tr>
              <a:tr h="5581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VOCs by 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7,502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76,894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521557"/>
                  </a:ext>
                </a:extLst>
              </a:tr>
              <a:tr h="4808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VOCs (TPY)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7,822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76,957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53428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8B6E966-14F3-466F-9F2C-6E90856AD371}"/>
              </a:ext>
            </a:extLst>
          </p:cNvPr>
          <p:cNvSpPr/>
          <p:nvPr/>
        </p:nvSpPr>
        <p:spPr>
          <a:xfrm>
            <a:off x="2219417" y="5788241"/>
            <a:ext cx="7905657" cy="50758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16EE-1815-4AE5-8D90-1593B545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Uinta Basin Composition Study (UBCS)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B03E3-8506-477A-9BFD-FEE389202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71738" cy="4351338"/>
          </a:xfrm>
        </p:spPr>
        <p:txBody>
          <a:bodyPr>
            <a:normAutofit/>
          </a:bodyPr>
          <a:lstStyle/>
          <a:p>
            <a:r>
              <a:rPr lang="en-US" dirty="0"/>
              <a:t>78 wells across the Uinta Basin</a:t>
            </a:r>
          </a:p>
          <a:p>
            <a:r>
              <a:rPr lang="en-US" dirty="0"/>
              <a:t> Representing 7 companies (3 gas-producing and 4 oil-producing)</a:t>
            </a:r>
          </a:p>
          <a:p>
            <a:r>
              <a:rPr lang="en-US" dirty="0"/>
              <a:t>5 geological formations</a:t>
            </a:r>
          </a:p>
          <a:p>
            <a:endParaRPr lang="en-US" dirty="0"/>
          </a:p>
        </p:txBody>
      </p:sp>
      <p:pic>
        <p:nvPicPr>
          <p:cNvPr id="4" name="Google Shape;70;p15">
            <a:extLst>
              <a:ext uri="{FF2B5EF4-FFF2-40B4-BE49-F238E27FC236}">
                <a16:creationId xmlns:a16="http://schemas.microsoft.com/office/drawing/2014/main" id="{88EB546D-AEFE-4D8F-907D-B515EDE0AD9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343" t="5615" r="4416" b="5677"/>
          <a:stretch/>
        </p:blipFill>
        <p:spPr>
          <a:xfrm>
            <a:off x="4452027" y="1545036"/>
            <a:ext cx="6901774" cy="4631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55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A49D-E351-47A5-B3E4-670E47085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134224"/>
            <a:ext cx="10461771" cy="981614"/>
          </a:xfrm>
        </p:spPr>
        <p:txBody>
          <a:bodyPr/>
          <a:lstStyle/>
          <a:p>
            <a:pPr algn="ctr"/>
            <a:r>
              <a:rPr lang="en-US" dirty="0"/>
              <a:t>UBCS Profiles vs 2017 Default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D5AD6-EC8A-410A-8454-2A72868C7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61" y="713064"/>
            <a:ext cx="8661678" cy="61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3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10674</TotalTime>
  <Words>768</Words>
  <Application>Microsoft Office PowerPoint</Application>
  <PresentationFormat>Widescreen</PresentationFormat>
  <Paragraphs>235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Yu Mincho</vt:lpstr>
      <vt:lpstr>Aharoni</vt:lpstr>
      <vt:lpstr>Arial</vt:lpstr>
      <vt:lpstr>Calibri</vt:lpstr>
      <vt:lpstr>Calibri Light</vt:lpstr>
      <vt:lpstr>Times New Roman</vt:lpstr>
      <vt:lpstr>Office Theme</vt:lpstr>
      <vt:lpstr>Updates to the 2017 Uinta Basin Oil and Gas Emissions Inventory</vt:lpstr>
      <vt:lpstr>Oil and Gas Emission Inventory Improvements</vt:lpstr>
      <vt:lpstr>Top-down vs. Bottom-up </vt:lpstr>
      <vt:lpstr>Overview</vt:lpstr>
      <vt:lpstr>Produced Water Disposal Facilities </vt:lpstr>
      <vt:lpstr>Produced Water Emission Factors</vt:lpstr>
      <vt:lpstr>PowerPoint Presentation</vt:lpstr>
      <vt:lpstr>Uinta Basin Composition Study (UBCS)</vt:lpstr>
      <vt:lpstr>UBCS Profiles vs 2017 Default </vt:lpstr>
      <vt:lpstr>UBCS Impacted Categories (VOC TPY)</vt:lpstr>
      <vt:lpstr>PowerPoint Presentation</vt:lpstr>
      <vt:lpstr>PowerPoint Presentation</vt:lpstr>
      <vt:lpstr>R. Ahmadov et al.: Understanding High Wintertime Ozone Pollution Events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to the 2017 Uinta Basin Oil and Gas Inventory</dc:title>
  <dc:creator>Ryan Grant</dc:creator>
  <cp:lastModifiedBy>Ryan Grant</cp:lastModifiedBy>
  <cp:revision>48</cp:revision>
  <dcterms:created xsi:type="dcterms:W3CDTF">2020-12-07T22:36:05Z</dcterms:created>
  <dcterms:modified xsi:type="dcterms:W3CDTF">2020-12-16T22:15:49Z</dcterms:modified>
</cp:coreProperties>
</file>