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0F92-EBCF-4513-8732-818C0823E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0A8AE-C06E-4037-B5F6-04F59E68C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343C7-68CD-4A04-99DC-C66F10A6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DCB8-D25A-46E4-AE69-E690BB8F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035C-B452-4CBA-8BD6-4DC293AB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A03D3-6049-44E5-868C-EF3FB1EAF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1E314-F7D9-4DA4-A425-F8D081D17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CB1A6-098E-4896-9DB5-125498F2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19EF-1157-45CB-9B40-03746715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0E0EC-9C2B-4518-910F-C6427E1F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0CCA6-C2A9-4932-A10D-F2B802F48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80F22-84BA-4A21-8C20-DEAC1B421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F25F5-107B-4209-AF5F-85D1216B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22E3D-4D3E-4F85-9602-A715A817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5513-E917-4F0F-90AF-91D62EE6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30B7-FA6B-4D22-BF74-EC755B08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F767-0C97-4D64-BD1D-4DEDFA72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94581-0B52-465B-972F-0308130C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232F4-B404-44EA-82AF-9FCAF7D8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19C3-C8FC-4089-B505-A20467A0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A1E1-BB1C-4323-9D31-6CCBDA5D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1F34F-8EFF-481B-BC66-E41D727EC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E19C-549C-40C2-A720-894EF198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4636-5551-48FE-A051-B83A7F3C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1BC7-5F07-48DB-9994-FF7F0612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2A8F-0C7F-46F2-8981-98BE1F49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4798-E572-48B1-9F0C-18D95C8F2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D32D6-D5D5-4B67-B511-63D8C35A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791CE-DFD3-4B7A-B47B-4ABC6C16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63DB2-6802-4A1B-A107-19537679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D8745-51B0-4CB9-AD79-32E3EF22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4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ED31-D1BF-4DDA-9287-BED19F83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3E852-F4D2-4BEF-BBA4-8F475A5A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0E7F-0F36-490D-9D87-F3FE7788C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0AACB-D1F6-4F62-9644-7B4A30712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0E97E-B62B-4260-B024-1FB598B57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7E253-9D75-4124-9E8E-690E1BC4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5FF23-483B-4E6C-A12F-A59EA3EB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12EE7-CC58-4499-8ADC-9C604F74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5591-3523-4F03-BBD5-7A8394E9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B27D1-CD84-40FE-B9F7-98BB8825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6F41-9BF4-4D58-9A15-995D7384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A3BA4-135D-4663-9EA0-00AF1AEF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12DC7-E259-4455-879F-6A6A778C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2F7B3-3F68-4917-8AA7-4C96E410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5B5F7-FD3F-49E6-AF8E-ACF67283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901F-8DD6-478A-9BE5-EE6FAC2F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E674-CF88-4A33-B938-B74F05F4F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C28F6-7B08-4719-8945-CDEC8BF99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03D74-E10D-454F-96D6-12A7D4E1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4544D-B2FD-478C-B711-CC641369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2B27C-2E8E-4DE7-A454-2C7E0725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8116-E28B-422A-B1DA-66352B8B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E0B79-B0E8-429F-AF09-147CE6B6E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06CFB-C9FF-4874-A238-622A0BE4A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70A04-1AB1-4185-B9CF-6FF54471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5C84-100F-42D4-8E12-98FC4E92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D0957-EF12-44A1-85F8-44A495FF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D7445-96A2-4925-B81D-0F4CCBF3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CA5E9-7B43-433C-9401-0DA701A1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31E5-E74D-4731-BAA4-8921368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35E0-16DF-4AAF-9827-15C9B491922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0488E-B635-471B-8FA9-D0F78B01E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4FA80-A385-4CAA-B51D-553FA5AAA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FA43-CE89-4710-91AC-84FDD923E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planning.blm.gov/eplanning-ui/project/101390/5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planning.blm.gov/public_projects/101390/200239393/20030315/250036514/program_natural%20resources_soil%20air%20water_airut_quick%20links_ImpactsRpt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eq.utah.gov/air-quality/growth-decline-curve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planning.blm.gov/public_projects/101390/200239393/20030313/250036512/BLM%20Utah%20ARMS17%20Impact%20Report%20Final%20Oct%202020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63B6-BF88-4AA0-8E7F-0B14978BC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BLM Utah Air Resource Management Strategy (ARMS)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3EDA5-01F9-4954-B6EC-AA0A31E95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F4D-7A99-4694-80AA-2087A651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8F91-4D67-4916-8B1F-915147E1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Bureau of Land Management (BLM) authorizes activities that can affect air resources by releasing pollutants to the atmosphere. </a:t>
            </a:r>
          </a:p>
          <a:p>
            <a:r>
              <a:rPr lang="en-US" dirty="0"/>
              <a:t>Federal Land Policy Management Act (FLPMA) </a:t>
            </a:r>
          </a:p>
          <a:p>
            <a:pPr lvl="1"/>
            <a:r>
              <a:rPr lang="en-US" dirty="0"/>
              <a:t>manage the public lands in a manner that protects air and atmospheric values (Sec 102(8))</a:t>
            </a:r>
          </a:p>
          <a:p>
            <a:pPr lvl="1"/>
            <a:r>
              <a:rPr lang="en-US" dirty="0"/>
              <a:t>Prevent unnecessary or undue degradation of lands (Sec 302(b))</a:t>
            </a:r>
          </a:p>
          <a:p>
            <a:r>
              <a:rPr lang="en-US" dirty="0"/>
              <a:t>National Environmental Policy Act (NEPA) </a:t>
            </a:r>
          </a:p>
          <a:p>
            <a:pPr lvl="1"/>
            <a:r>
              <a:rPr lang="en-US" dirty="0"/>
              <a:t>Requires federal agencies to evaluate environmental impact of major actions in order to adequately inform decisions</a:t>
            </a:r>
          </a:p>
          <a:p>
            <a:r>
              <a:rPr lang="en-US" dirty="0">
                <a:hlinkClick r:id="rId2"/>
              </a:rPr>
              <a:t>ARMS</a:t>
            </a:r>
            <a:r>
              <a:rPr lang="en-US" dirty="0"/>
              <a:t> – Strategy for meeting the intent and requirements of guiding legislation</a:t>
            </a:r>
          </a:p>
          <a:p>
            <a:pPr lvl="1"/>
            <a:r>
              <a:rPr lang="en-US" dirty="0"/>
              <a:t>Four main elements of the ARMS: airshed management, NEPA analysis, air monitoring, and public education and awareness. </a:t>
            </a:r>
          </a:p>
          <a:p>
            <a:pPr lvl="1"/>
            <a:r>
              <a:rPr lang="en-US" dirty="0"/>
              <a:t>The BLM utilizes regional air quality modeling to assist in all of these elements.</a:t>
            </a:r>
          </a:p>
        </p:txBody>
      </p:sp>
    </p:spTree>
    <p:extLst>
      <p:ext uri="{BB962C8B-B14F-4D97-AF65-F5344CB8AC3E}">
        <p14:creationId xmlns:p14="http://schemas.microsoft.com/office/powerpoint/2010/main" val="31416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69DE-42D7-41ED-BC12-FBF1599F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 2014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34A61-649B-475F-8478-7A78D10F66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Emissions based on Field Office reasonably foreseeable development scenarios (RFDS).</a:t>
            </a:r>
          </a:p>
          <a:p>
            <a:r>
              <a:rPr lang="en-US" dirty="0"/>
              <a:t>Projected exceedances of the ozone NAAQS in the Uinta Basin</a:t>
            </a:r>
          </a:p>
          <a:p>
            <a:r>
              <a:rPr lang="en-US" dirty="0"/>
              <a:t>Suggested VOC emission controls would have greatest effect.</a:t>
            </a:r>
          </a:p>
          <a:p>
            <a:r>
              <a:rPr lang="en-US" dirty="0">
                <a:hlinkClick r:id="rId2"/>
              </a:rPr>
              <a:t>Impact assessment report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9FB775-9316-494C-9425-418216405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2388" y="1962151"/>
            <a:ext cx="5421224" cy="40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DE07-CA5F-4C5B-9882-71DB3AB6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 2017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63DA-1D14-4A66-8880-13BB3E4B92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Incorporate model improvements, </a:t>
            </a:r>
            <a:r>
              <a:rPr lang="en-US" dirty="0" err="1"/>
              <a:t>CAMx</a:t>
            </a:r>
            <a:r>
              <a:rPr lang="en-US" dirty="0"/>
              <a:t> 6.5</a:t>
            </a:r>
          </a:p>
          <a:p>
            <a:r>
              <a:rPr lang="en-US" dirty="0"/>
              <a:t>Meteorology (Western Air Quality Study (WAQS2011b))</a:t>
            </a:r>
          </a:p>
          <a:p>
            <a:r>
              <a:rPr lang="en-US" dirty="0"/>
              <a:t>Base year emissions inventory derived from 2014 NEI.</a:t>
            </a:r>
          </a:p>
          <a:p>
            <a:r>
              <a:rPr lang="en-US" dirty="0"/>
              <a:t>Future year emissions based on </a:t>
            </a:r>
            <a:r>
              <a:rPr lang="en-US" dirty="0">
                <a:hlinkClick r:id="rId2"/>
              </a:rPr>
              <a:t>UDAQ O&amp;G Emissions Growth and Decline Model</a:t>
            </a:r>
            <a:r>
              <a:rPr lang="en-US" dirty="0"/>
              <a:t> instead of RFDS.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D17DD-0F8B-4ADD-A0B2-0C08373062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66384"/>
            <a:ext cx="5181600" cy="36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DE07-CA5F-4C5B-9882-71DB3AB6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 2017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63DA-1D14-4A66-8880-13BB3E4B92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Impacts from oil and gas development in the Uinta Basin were confined to the basin and not subject to long-range transport.</a:t>
            </a:r>
          </a:p>
          <a:p>
            <a:r>
              <a:rPr lang="en-US" dirty="0"/>
              <a:t>Only mitigation considered were New Source Performance Standards (NSPS).</a:t>
            </a:r>
          </a:p>
          <a:p>
            <a:r>
              <a:rPr lang="en-US" dirty="0"/>
              <a:t>Also evaluated PM, NO</a:t>
            </a:r>
            <a:r>
              <a:rPr lang="en-US" baseline="-25000" dirty="0"/>
              <a:t>2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visibility, and deposition.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Impact assessment report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9796D0-EBF8-4343-A95F-C217DB64B1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831857"/>
              </p:ext>
            </p:extLst>
          </p:nvPr>
        </p:nvGraphicFramePr>
        <p:xfrm>
          <a:off x="6172205" y="1944946"/>
          <a:ext cx="51815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470">
                  <a:extLst>
                    <a:ext uri="{9D8B030D-6E8A-4147-A177-3AD203B41FA5}">
                      <a16:colId xmlns:a16="http://schemas.microsoft.com/office/drawing/2014/main" val="405304416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678956606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75024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 Concentration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O&amp;G Contribution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6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74.2 </a:t>
                      </a:r>
                      <a:r>
                        <a:rPr lang="en-US" dirty="0" err="1"/>
                        <a:t>pbb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27.8 </a:t>
                      </a:r>
                      <a:r>
                        <a:rPr lang="en-US" dirty="0" err="1"/>
                        <a:t>pbb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10016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27ACDDA-4B5B-4129-BFB1-0950FFEA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65" y="2812991"/>
            <a:ext cx="3756958" cy="3652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6C61B-1978-4F43-BA37-05EAE446DA39}"/>
              </a:ext>
            </a:extLst>
          </p:cNvPr>
          <p:cNvSpPr txBox="1"/>
          <p:nvPr/>
        </p:nvSpPr>
        <p:spPr>
          <a:xfrm>
            <a:off x="6321356" y="1506022"/>
            <a:ext cx="475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Uinta Basin Absolute Max 4</a:t>
            </a:r>
            <a:r>
              <a:rPr lang="en-US" baseline="30000" dirty="0"/>
              <a:t>th</a:t>
            </a:r>
            <a:r>
              <a:rPr lang="en-US" dirty="0"/>
              <a:t> High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46154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3257-9DEC-41D9-A8D0-771EBD7B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Streamlining Air Modeling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C8C3-59EF-44D4-91F7-61A4657ACC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Projects supported – Federal Coal Leasing Program, RMPs (WY, ND, NM), general NEPA analysis.</a:t>
            </a:r>
          </a:p>
          <a:p>
            <a:r>
              <a:rPr lang="en-US" dirty="0"/>
              <a:t>Leverage WRAP/WAQS Regional Haze modeling work (meteorology, emissions)</a:t>
            </a:r>
          </a:p>
          <a:p>
            <a:pPr lvl="1"/>
            <a:r>
              <a:rPr lang="en-US" dirty="0"/>
              <a:t>Updated waste-water emissions for Uinta Basin</a:t>
            </a:r>
          </a:p>
          <a:p>
            <a:r>
              <a:rPr lang="en-US" dirty="0"/>
              <a:t>Source apportionment (existing/new Federal and non-federal) of impacts to air quality and air quality related values (AQRV’s) from Federal coal, oil, and gas emissions.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EC5298-45D1-4C59-AAD8-F8F4CABC69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7525" y="1536240"/>
            <a:ext cx="3790950" cy="4930108"/>
          </a:xfrm>
        </p:spPr>
      </p:pic>
    </p:spTree>
    <p:extLst>
      <p:ext uri="{BB962C8B-B14F-4D97-AF65-F5344CB8AC3E}">
        <p14:creationId xmlns:p14="http://schemas.microsoft.com/office/powerpoint/2010/main" val="36612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375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BLM Utah Air Resource Management Strategy (ARMS)</vt:lpstr>
      <vt:lpstr>What is ARMS?</vt:lpstr>
      <vt:lpstr>ARMS 2014</vt:lpstr>
      <vt:lpstr>ARMS 2017 Updates</vt:lpstr>
      <vt:lpstr>ARMS 2017 Results</vt:lpstr>
      <vt:lpstr>Regional Streamlining Air Modeling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Utah Air Resource Management Strategy (ARMS)</dc:title>
  <dc:creator>Vernon, Erik N</dc:creator>
  <cp:lastModifiedBy>Vernon, Erik N</cp:lastModifiedBy>
  <cp:revision>17</cp:revision>
  <dcterms:created xsi:type="dcterms:W3CDTF">2021-01-19T18:19:55Z</dcterms:created>
  <dcterms:modified xsi:type="dcterms:W3CDTF">2021-01-20T16:13:10Z</dcterms:modified>
</cp:coreProperties>
</file>