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95" r:id="rId1"/>
    <p:sldMasterId id="2147483831" r:id="rId2"/>
    <p:sldMasterId id="2147483807" r:id="rId3"/>
    <p:sldMasterId id="2147483819" r:id="rId4"/>
    <p:sldMasterId id="2147483843" r:id="rId5"/>
    <p:sldMasterId id="2147483850" r:id="rId6"/>
    <p:sldMasterId id="2147483887" r:id="rId7"/>
  </p:sldMasterIdLst>
  <p:notesMasterIdLst>
    <p:notesMasterId r:id="rId30"/>
  </p:notesMasterIdLst>
  <p:handoutMasterIdLst>
    <p:handoutMasterId r:id="rId31"/>
  </p:handoutMasterIdLst>
  <p:sldIdLst>
    <p:sldId id="341" r:id="rId8"/>
    <p:sldId id="586" r:id="rId9"/>
    <p:sldId id="670" r:id="rId10"/>
    <p:sldId id="673" r:id="rId11"/>
    <p:sldId id="675" r:id="rId12"/>
    <p:sldId id="676" r:id="rId13"/>
    <p:sldId id="677" r:id="rId14"/>
    <p:sldId id="686" r:id="rId15"/>
    <p:sldId id="685" r:id="rId16"/>
    <p:sldId id="679" r:id="rId17"/>
    <p:sldId id="682" r:id="rId18"/>
    <p:sldId id="683" r:id="rId19"/>
    <p:sldId id="558" r:id="rId20"/>
    <p:sldId id="559" r:id="rId21"/>
    <p:sldId id="687" r:id="rId22"/>
    <p:sldId id="680" r:id="rId23"/>
    <p:sldId id="689" r:id="rId24"/>
    <p:sldId id="690" r:id="rId25"/>
    <p:sldId id="691" r:id="rId26"/>
    <p:sldId id="692" r:id="rId27"/>
    <p:sldId id="542" r:id="rId28"/>
    <p:sldId id="665" r:id="rId29"/>
  </p:sldIdLst>
  <p:sldSz cx="9144000" cy="6858000" type="screen4x3"/>
  <p:notesSz cx="7077075" cy="9363075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296">
          <p15:clr>
            <a:srgbClr val="A4A3A4"/>
          </p15:clr>
        </p15:guide>
        <p15:guide id="2" pos="22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00"/>
    <a:srgbClr val="03C20A"/>
    <a:srgbClr val="FF33CC"/>
    <a:srgbClr val="FFCC00"/>
    <a:srgbClr val="FFFFFF"/>
    <a:srgbClr val="052656"/>
    <a:srgbClr val="996633"/>
    <a:srgbClr val="663300"/>
    <a:srgbClr val="54B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65" autoAdjust="0"/>
    <p:restoredTop sz="95439" autoAdjust="0"/>
  </p:normalViewPr>
  <p:slideViewPr>
    <p:cSldViewPr snapToGrid="0" showGuides="1">
      <p:cViewPr varScale="1">
        <p:scale>
          <a:sx n="119" d="100"/>
          <a:sy n="119" d="100"/>
        </p:scale>
        <p:origin x="270" y="114"/>
      </p:cViewPr>
      <p:guideLst>
        <p:guide orient="horz" pos="1296"/>
        <p:guide pos="220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 smtClean="0"/>
            </a:lvl1pPr>
          </a:lstStyle>
          <a:p>
            <a:pPr>
              <a:defRPr/>
            </a:pPr>
            <a:fld id="{83A2BCEA-F2AE-2547-ADDC-A99EEE205E64}" type="datetimeFigureOut">
              <a:rPr lang="en-US"/>
              <a:pPr>
                <a:defRPr/>
              </a:pPr>
              <a:t>4/21/2021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C8C6C3D9-4B78-B048-9E28-2693BB4951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1684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96975" y="701675"/>
            <a:ext cx="4683125" cy="3511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6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707708" y="4447461"/>
            <a:ext cx="5661660" cy="42133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936" tIns="46968" rIns="93936" bIns="469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70884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994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B4DCD0-2B5B-498B-95FD-3F69B8D582B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6670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994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B4DCD0-2B5B-498B-95FD-3F69B8D582B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037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994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B4DCD0-2B5B-498B-95FD-3F69B8D582B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2383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994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B4DCD0-2B5B-498B-95FD-3F69B8D582B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7212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994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B4DCD0-2B5B-498B-95FD-3F69B8D582B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1805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994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B4DCD0-2B5B-498B-95FD-3F69B8D582B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4226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994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B4DCD0-2B5B-498B-95FD-3F69B8D582B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7171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994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B4DCD0-2B5B-498B-95FD-3F69B8D582B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5105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994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B4DCD0-2B5B-498B-95FD-3F69B8D582B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3374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994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B4DCD0-2B5B-498B-95FD-3F69B8D582B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8810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994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B4DCD0-2B5B-498B-95FD-3F69B8D582B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281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994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B4DCD0-2B5B-498B-95FD-3F69B8D582B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2289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7D005D-F5A3-4B46-A033-F1520BBC15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9186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994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B4DCD0-2B5B-498B-95FD-3F69B8D582B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185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994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B4DCD0-2B5B-498B-95FD-3F69B8D582B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124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994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B4DCD0-2B5B-498B-95FD-3F69B8D582B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44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994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B4DCD0-2B5B-498B-95FD-3F69B8D582B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82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994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B4DCD0-2B5B-498B-95FD-3F69B8D582B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778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994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B4DCD0-2B5B-498B-95FD-3F69B8D582B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555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994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B4DCD0-2B5B-498B-95FD-3F69B8D582B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349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994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B4DCD0-2B5B-498B-95FD-3F69B8D582B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150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49568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29137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62034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8190-495F-1044-A1F5-724EBB0B60AC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8ECEB-DB8B-E743-A342-E14CD5596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01740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8190-495F-1044-A1F5-724EBB0B60AC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8ECEB-DB8B-E743-A342-E14CD5596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78399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8190-495F-1044-A1F5-724EBB0B60AC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8ECEB-DB8B-E743-A342-E14CD5596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53716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8190-495F-1044-A1F5-724EBB0B60AC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8ECEB-DB8B-E743-A342-E14CD5596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85654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8190-495F-1044-A1F5-724EBB0B60AC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8ECEB-DB8B-E743-A342-E14CD5596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23030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8190-495F-1044-A1F5-724EBB0B60AC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8ECEB-DB8B-E743-A342-E14CD5596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48246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8190-495F-1044-A1F5-724EBB0B60AC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8ECEB-DB8B-E743-A342-E14CD5596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30760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8190-495F-1044-A1F5-724EBB0B60AC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8ECEB-DB8B-E743-A342-E14CD5596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819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696616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8190-495F-1044-A1F5-724EBB0B60AC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8ECEB-DB8B-E743-A342-E14CD5596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20576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8190-495F-1044-A1F5-724EBB0B60AC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8ECEB-DB8B-E743-A342-E14CD5596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1633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8190-495F-1044-A1F5-724EBB0B60AC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8ECEB-DB8B-E743-A342-E14CD5596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21477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45F2-A088-9C47-8958-F986C2025653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52CDF-BED5-8E4F-89FB-EDE7EA16C0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01934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45F2-A088-9C47-8958-F986C2025653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52CDF-BED5-8E4F-89FB-EDE7EA16C0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18792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45F2-A088-9C47-8958-F986C2025653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52CDF-BED5-8E4F-89FB-EDE7EA16C0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19193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45F2-A088-9C47-8958-F986C2025653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52CDF-BED5-8E4F-89FB-EDE7EA16C0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92104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45F2-A088-9C47-8958-F986C2025653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52CDF-BED5-8E4F-89FB-EDE7EA16C0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80181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45F2-A088-9C47-8958-F986C2025653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52CDF-BED5-8E4F-89FB-EDE7EA16C0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351035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45F2-A088-9C47-8958-F986C2025653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52CDF-BED5-8E4F-89FB-EDE7EA16C0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14473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40136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45F2-A088-9C47-8958-F986C2025653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52CDF-BED5-8E4F-89FB-EDE7EA16C0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035191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45F2-A088-9C47-8958-F986C2025653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52CDF-BED5-8E4F-89FB-EDE7EA16C0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2324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45F2-A088-9C47-8958-F986C2025653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52CDF-BED5-8E4F-89FB-EDE7EA16C0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585801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45F2-A088-9C47-8958-F986C2025653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52CDF-BED5-8E4F-89FB-EDE7EA16C0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282303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52250332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9028269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408037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5138" y="3883025"/>
            <a:ext cx="4029075" cy="2728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3883025"/>
            <a:ext cx="4030662" cy="2728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9029474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3467563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385351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681919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208224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13703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>
                <a:sym typeface="Arial" charset="0"/>
              </a:rPr>
              <a:t>Drag picture to placeholder or click icon to add</a:t>
            </a:r>
            <a:endParaRPr lang="en-US" noProof="0" dirty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7241008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1050601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4638" y="649288"/>
            <a:ext cx="2052637" cy="59626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5138" y="649288"/>
            <a:ext cx="6007100" cy="59626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5310828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466840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9136503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29041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462647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37492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76955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31292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928563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815611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50849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084463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600284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284703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561768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299357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88885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64700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61696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563804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EA5F5-B6D5-4F1D-A2D8-6EE70BEEBA1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18E85-5156-47B7-9A58-03A8C0067EB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-1"/>
            <a:ext cx="3969487" cy="25307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3" y="5572125"/>
            <a:ext cx="3429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1709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18E85-5156-47B7-9A58-03A8C0067EB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152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76200" y="76200"/>
            <a:ext cx="8991600" cy="1371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213" y="4114800"/>
            <a:ext cx="4302787" cy="2743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2200"/>
            <a:ext cx="1828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234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18E85-5156-47B7-9A58-03A8C0067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4433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18E85-5156-47B7-9A58-03A8C0067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098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18E85-5156-47B7-9A58-03A8C0067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2772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18E85-5156-47B7-9A58-03A8C0067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0250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18E85-5156-47B7-9A58-03A8C0067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702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18E85-5156-47B7-9A58-03A8C0067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846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726020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18E85-5156-47B7-9A58-03A8C0067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974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18E85-5156-47B7-9A58-03A8C0067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6295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18E85-5156-47B7-9A58-03A8C0067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9680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8229600" cy="4144963"/>
          </a:xfrm>
        </p:spPr>
        <p:txBody>
          <a:bodyPr/>
          <a:lstStyle>
            <a:lvl1pPr marL="164592" indent="-256032">
              <a:buFont typeface="Arial"/>
              <a:buChar char="•"/>
              <a:defRPr sz="2800">
                <a:solidFill>
                  <a:schemeClr val="accent6">
                    <a:lumMod val="75000"/>
                  </a:schemeClr>
                </a:solidFill>
              </a:defRPr>
            </a:lvl1pPr>
            <a:lvl2pPr marL="594360" indent="-283464">
              <a:buClr>
                <a:srgbClr val="1D66B2"/>
              </a:buClr>
              <a:buFont typeface="Lucida Grande"/>
              <a:buChar char="»"/>
              <a:defRPr sz="2400">
                <a:solidFill>
                  <a:srgbClr val="1D66B2"/>
                </a:solidFill>
              </a:defRPr>
            </a:lvl2pPr>
            <a:lvl3pPr marL="868680" indent="-228600">
              <a:buClr>
                <a:schemeClr val="accent6">
                  <a:lumMod val="75000"/>
                </a:schemeClr>
              </a:buClr>
              <a:buFont typeface="Arial"/>
              <a:buChar char="•"/>
              <a:defRPr sz="2000">
                <a:solidFill>
                  <a:schemeClr val="accent6">
                    <a:lumMod val="75000"/>
                  </a:schemeClr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57200" y="838200"/>
            <a:ext cx="8229600" cy="685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323261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11448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32568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A1914-F368-BA4B-9724-0EC606E5BB2A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336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ransition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F8190-495F-1044-A1F5-724EBB0B60AC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8ECEB-DB8B-E743-A342-E14CD5596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49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ransition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E45F2-A088-9C47-8958-F986C2025653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52CDF-BED5-8E4F-89FB-EDE7EA16C0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45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ransition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26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65138" y="649288"/>
            <a:ext cx="8212137" cy="316071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5138" y="3883025"/>
            <a:ext cx="8212137" cy="272891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pic>
        <p:nvPicPr>
          <p:cNvPr id="1029" name="Picture 1" descr="crd horizontal white.eps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722938"/>
            <a:ext cx="2438400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419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ransition/>
  <p:hf sldNum="0"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+mj-lt"/>
          <a:ea typeface="+mj-ea"/>
          <a:cs typeface="+mj-cs"/>
          <a:sym typeface="Arial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9pPr>
    </p:titleStyle>
    <p:bodyStyle>
      <a:lvl1pPr marL="342900" indent="-342900" algn="l" rtl="0" eaLnBrk="1" fontAlgn="base" hangingPunct="1">
        <a:spcBef>
          <a:spcPts val="500"/>
        </a:spcBef>
        <a:spcAft>
          <a:spcPct val="0"/>
        </a:spcAft>
        <a:buChar char="•"/>
        <a:defRPr sz="2000" b="1">
          <a:solidFill>
            <a:srgbClr val="D8D8D8"/>
          </a:solidFill>
          <a:latin typeface="+mn-lt"/>
          <a:ea typeface="+mn-ea"/>
          <a:cs typeface="+mn-cs"/>
          <a:sym typeface="Arial" charset="0"/>
        </a:defRPr>
      </a:lvl1pPr>
      <a:lvl2pPr marL="419100" indent="38100" algn="ctr" rtl="0" eaLnBrk="1" fontAlgn="base" hangingPunct="1">
        <a:spcBef>
          <a:spcPts val="500"/>
        </a:spcBef>
        <a:spcAft>
          <a:spcPct val="0"/>
        </a:spcAft>
        <a:buChar char="–"/>
        <a:defRPr sz="2000" b="1">
          <a:solidFill>
            <a:srgbClr val="C3C3C3"/>
          </a:solidFill>
          <a:latin typeface="+mn-lt"/>
          <a:ea typeface="ヒラギノ角ゴ ProN W3" charset="0"/>
          <a:cs typeface="ヒラギノ角ゴ ProN W3" charset="0"/>
          <a:sym typeface="Arial" charset="0"/>
        </a:defRPr>
      </a:lvl2pPr>
      <a:lvl3pPr marL="876300" indent="38100" algn="ctr" rtl="0" eaLnBrk="1" fontAlgn="base" hangingPunct="1">
        <a:spcBef>
          <a:spcPts val="500"/>
        </a:spcBef>
        <a:spcAft>
          <a:spcPct val="0"/>
        </a:spcAft>
        <a:buChar char="•"/>
        <a:defRPr sz="2000" b="1">
          <a:solidFill>
            <a:srgbClr val="C3C3C3"/>
          </a:solidFill>
          <a:latin typeface="+mn-lt"/>
          <a:ea typeface="ヒラギノ角ゴ ProN W3" charset="0"/>
          <a:cs typeface="ヒラギノ角ゴ ProN W3" charset="0"/>
          <a:sym typeface="Arial" charset="0"/>
        </a:defRPr>
      </a:lvl3pPr>
      <a:lvl4pPr marL="1333500" indent="38100" algn="ctr" rtl="0" eaLnBrk="1" fontAlgn="base" hangingPunct="1">
        <a:spcBef>
          <a:spcPts val="500"/>
        </a:spcBef>
        <a:spcAft>
          <a:spcPct val="0"/>
        </a:spcAft>
        <a:buChar char="–"/>
        <a:defRPr sz="2000" b="1">
          <a:solidFill>
            <a:srgbClr val="C3C3C3"/>
          </a:solidFill>
          <a:latin typeface="+mn-lt"/>
          <a:ea typeface="ヒラギノ角ゴ ProN W3" charset="0"/>
          <a:cs typeface="ヒラギノ角ゴ ProN W3" charset="0"/>
          <a:sym typeface="Arial" charset="0"/>
        </a:defRPr>
      </a:lvl4pPr>
      <a:lvl5pPr marL="1790700" indent="38100" algn="ctr" rtl="0" eaLnBrk="1" fontAlgn="base" hangingPunct="1">
        <a:spcBef>
          <a:spcPts val="500"/>
        </a:spcBef>
        <a:spcAft>
          <a:spcPct val="0"/>
        </a:spcAft>
        <a:buChar char="»"/>
        <a:defRPr sz="2000" b="1">
          <a:solidFill>
            <a:srgbClr val="C3C3C3"/>
          </a:solidFill>
          <a:latin typeface="+mn-lt"/>
          <a:ea typeface="ヒラギノ角ゴ ProN W3" charset="0"/>
          <a:cs typeface="ヒラギノ角ゴ ProN W3" charset="0"/>
          <a:sym typeface="Arial" charset="0"/>
        </a:defRPr>
      </a:lvl5pPr>
      <a:lvl6pPr marL="2247900" algn="ctr" rtl="0" eaLnBrk="1" fontAlgn="base" hangingPunct="1">
        <a:spcBef>
          <a:spcPts val="500"/>
        </a:spcBef>
        <a:spcAft>
          <a:spcPct val="0"/>
        </a:spcAft>
        <a:defRPr sz="2000" b="1">
          <a:solidFill>
            <a:srgbClr val="C3C3C3"/>
          </a:solidFill>
          <a:latin typeface="+mn-lt"/>
          <a:ea typeface="ヒラギノ角ゴ ProN W3" charset="0"/>
          <a:cs typeface="ヒラギノ角ゴ ProN W3" charset="0"/>
          <a:sym typeface="Arial" charset="0"/>
        </a:defRPr>
      </a:lvl6pPr>
      <a:lvl7pPr marL="2705100" algn="ctr" rtl="0" eaLnBrk="1" fontAlgn="base" hangingPunct="1">
        <a:spcBef>
          <a:spcPts val="500"/>
        </a:spcBef>
        <a:spcAft>
          <a:spcPct val="0"/>
        </a:spcAft>
        <a:defRPr sz="2000" b="1">
          <a:solidFill>
            <a:srgbClr val="C3C3C3"/>
          </a:solidFill>
          <a:latin typeface="+mn-lt"/>
          <a:ea typeface="ヒラギノ角ゴ ProN W3" charset="0"/>
          <a:cs typeface="ヒラギノ角ゴ ProN W3" charset="0"/>
          <a:sym typeface="Arial" charset="0"/>
        </a:defRPr>
      </a:lvl7pPr>
      <a:lvl8pPr marL="3162300" algn="ctr" rtl="0" eaLnBrk="1" fontAlgn="base" hangingPunct="1">
        <a:spcBef>
          <a:spcPts val="500"/>
        </a:spcBef>
        <a:spcAft>
          <a:spcPct val="0"/>
        </a:spcAft>
        <a:defRPr sz="2000" b="1">
          <a:solidFill>
            <a:srgbClr val="C3C3C3"/>
          </a:solidFill>
          <a:latin typeface="+mn-lt"/>
          <a:ea typeface="ヒラギノ角ゴ ProN W3" charset="0"/>
          <a:cs typeface="ヒラギノ角ゴ ProN W3" charset="0"/>
          <a:sym typeface="Arial" charset="0"/>
        </a:defRPr>
      </a:lvl8pPr>
      <a:lvl9pPr marL="3619500" algn="ctr" rtl="0" eaLnBrk="1" fontAlgn="base" hangingPunct="1">
        <a:spcBef>
          <a:spcPts val="500"/>
        </a:spcBef>
        <a:spcAft>
          <a:spcPct val="0"/>
        </a:spcAft>
        <a:defRPr sz="2000" b="1">
          <a:solidFill>
            <a:srgbClr val="C3C3C3"/>
          </a:solidFill>
          <a:latin typeface="+mn-lt"/>
          <a:ea typeface="ヒラギノ角ゴ ProN W3" charset="0"/>
          <a:cs typeface="ヒラギノ角ゴ ProN W3" charset="0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chemeClr val="accent1">
              <a:alpha val="89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none"/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solidFill>
            <a:schemeClr val="accent1">
              <a:alpha val="89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none"/>
        </p:style>
        <p:txBody>
          <a:bodyPr vert="horz" lIns="182880" tIns="9144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794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Arial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457200" indent="-457200" algn="l" defTabSz="457200" rtl="0" eaLnBrk="0" fontAlgn="base" hangingPunct="0">
        <a:spcBef>
          <a:spcPts val="625"/>
        </a:spcBef>
        <a:spcAft>
          <a:spcPct val="0"/>
        </a:spcAft>
        <a:buSzPct val="120000"/>
        <a:buFont typeface="Arial" charset="0"/>
        <a:buChar char="•"/>
        <a:defRPr sz="2800" kern="1200">
          <a:solidFill>
            <a:schemeClr val="bg1"/>
          </a:solidFill>
          <a:latin typeface="Arial"/>
          <a:ea typeface="+mn-ea"/>
          <a:cs typeface="+mn-cs"/>
        </a:defRPr>
      </a:lvl1pPr>
      <a:lvl2pPr marL="922338" indent="-285750" algn="l" defTabSz="457200" rtl="0" eaLnBrk="0" fontAlgn="base" hangingPunct="0">
        <a:spcBef>
          <a:spcPct val="20000"/>
        </a:spcBef>
        <a:spcAft>
          <a:spcPct val="0"/>
        </a:spcAft>
        <a:buSzPct val="85000"/>
        <a:buFont typeface="Courier New" pitchFamily="49" charset="0"/>
        <a:buChar char="o"/>
        <a:defRPr sz="2400" kern="1200">
          <a:solidFill>
            <a:schemeClr val="bg1"/>
          </a:solidFill>
          <a:latin typeface="Arial"/>
          <a:ea typeface="+mn-ea"/>
          <a:cs typeface="+mn-cs"/>
        </a:defRPr>
      </a:lvl2pPr>
      <a:lvl3pPr marL="1325563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 kern="1200">
          <a:solidFill>
            <a:schemeClr val="bg1"/>
          </a:solidFill>
          <a:latin typeface="Arial"/>
          <a:ea typeface="+mn-ea"/>
          <a:cs typeface="+mn-cs"/>
        </a:defRPr>
      </a:lvl3pPr>
      <a:lvl4pPr marL="1690688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000" kern="1200">
          <a:solidFill>
            <a:schemeClr val="bg1"/>
          </a:solidFill>
          <a:latin typeface="Arial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A1914-F368-BA4B-9724-0EC606E5BB2A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953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ransition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18E85-5156-47B7-9A58-03A8C0067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902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3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3.xml"/><Relationship Id="rId6" Type="http://schemas.microsoft.com/office/2007/relationships/hdphoto" Target="../media/hdphoto2.wdp"/><Relationship Id="rId11" Type="http://schemas.openxmlformats.org/officeDocument/2006/relationships/hyperlink" Target="mailto:seth.lyman@usu.ed" TargetMode="External"/><Relationship Id="rId5" Type="http://schemas.openxmlformats.org/officeDocument/2006/relationships/image" Target="../media/image24.jpeg"/><Relationship Id="rId10" Type="http://schemas.openxmlformats.org/officeDocument/2006/relationships/image" Target="../media/image28.jpeg"/><Relationship Id="rId4" Type="http://schemas.microsoft.com/office/2007/relationships/hdphoto" Target="../media/hdphoto1.wdp"/><Relationship Id="rId9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6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1682"/>
            <a:ext cx="9144000" cy="696968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487B699-7E7F-4690-933B-1D53E7F5A691}"/>
              </a:ext>
            </a:extLst>
          </p:cNvPr>
          <p:cNvGrpSpPr/>
          <p:nvPr/>
        </p:nvGrpSpPr>
        <p:grpSpPr>
          <a:xfrm>
            <a:off x="77520" y="-53268"/>
            <a:ext cx="8914080" cy="1231106"/>
            <a:chOff x="453296" y="185912"/>
            <a:chExt cx="11605671" cy="123110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448FE4A-B3EA-43D3-AAA9-8A2F71697403}"/>
                </a:ext>
              </a:extLst>
            </p:cNvPr>
            <p:cNvSpPr txBox="1"/>
            <p:nvPr/>
          </p:nvSpPr>
          <p:spPr>
            <a:xfrm>
              <a:off x="453296" y="185912"/>
              <a:ext cx="11605671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small" spc="0" normalizeH="0" baseline="0" noProof="0" dirty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sym typeface="Gill Sans" charset="0"/>
                </a:rPr>
                <a:t>Leak Detection Techniques and Sources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sym typeface="Gill Sans" charset="0"/>
                </a:rPr>
                <a:t> Studies in the Uinta Basin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D517665-808B-4D1F-AF71-0D96C671A243}"/>
                </a:ext>
              </a:extLst>
            </p:cNvPr>
            <p:cNvCxnSpPr>
              <a:cxnSpLocks/>
            </p:cNvCxnSpPr>
            <p:nvPr/>
          </p:nvCxnSpPr>
          <p:spPr>
            <a:xfrm>
              <a:off x="598545" y="898704"/>
              <a:ext cx="6551203" cy="0"/>
            </a:xfrm>
            <a:prstGeom prst="line">
              <a:avLst/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7F9EDF0-3552-4AA7-B361-12E694B789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224" y="5783385"/>
            <a:ext cx="6067776" cy="107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62106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 rot="10800000" flipV="1">
            <a:off x="0" y="-2382"/>
            <a:ext cx="9150724" cy="686038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45720" anchor="ctr" anchorCtr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Gill Sans" charset="0"/>
              </a:rPr>
              <a:t>Topic 2: Important sources of organic compound emissions at well pads</a:t>
            </a:r>
          </a:p>
        </p:txBody>
      </p:sp>
    </p:spTree>
    <p:extLst>
      <p:ext uri="{BB962C8B-B14F-4D97-AF65-F5344CB8AC3E}">
        <p14:creationId xmlns:p14="http://schemas.microsoft.com/office/powerpoint/2010/main" val="156801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 rot="10800000" flipV="1">
            <a:off x="0" y="-2381"/>
            <a:ext cx="9150724" cy="10040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45720" anchor="ctr" anchorCtr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Gill Sans" charset="0"/>
              </a:rPr>
              <a:t>Most </a:t>
            </a: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emissions detectable from off-pad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come from tanks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Gill Sans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CFB5DF-D408-4C0C-9D09-860F2F996E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89" r="23319"/>
          <a:stretch/>
        </p:blipFill>
        <p:spPr>
          <a:xfrm>
            <a:off x="3804204" y="1519779"/>
            <a:ext cx="5316169" cy="46249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60781E0-BE68-4D10-9984-93A9334E3F19}"/>
              </a:ext>
            </a:extLst>
          </p:cNvPr>
          <p:cNvSpPr/>
          <p:nvPr/>
        </p:nvSpPr>
        <p:spPr>
          <a:xfrm>
            <a:off x="1178742" y="1273728"/>
            <a:ext cx="17186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Aerial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2D366A-A4F5-4422-8CF4-553DC059B039}"/>
              </a:ext>
            </a:extLst>
          </p:cNvPr>
          <p:cNvSpPr/>
          <p:nvPr/>
        </p:nvSpPr>
        <p:spPr>
          <a:xfrm>
            <a:off x="6250604" y="1221513"/>
            <a:ext cx="17186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Ground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DB2C1B-B290-406A-80D1-16B453C893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56" r="21502"/>
          <a:stretch/>
        </p:blipFill>
        <p:spPr>
          <a:xfrm>
            <a:off x="52875" y="1658679"/>
            <a:ext cx="4086138" cy="451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493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 rot="10800000" flipV="1">
            <a:off x="0" y="-2381"/>
            <a:ext cx="9150724" cy="10040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45720" anchor="ctr" anchorCtr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Gill Sans" charset="0"/>
              </a:rPr>
              <a:t>Tank emissions are highest, even </a:t>
            </a: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when tank vents are routed to combustors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Gill Sans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EA0482-62F3-4F5D-BF3C-E933FD1E7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667" y="1090883"/>
            <a:ext cx="5351689" cy="576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650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 rot="10800000" flipV="1">
            <a:off x="0" y="-2381"/>
            <a:ext cx="9150724" cy="10040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45720" anchor="ctr" anchorCtr="0"/>
          <a:lstStyle/>
          <a:p>
            <a:pPr>
              <a:defRPr/>
            </a:pPr>
            <a:r>
              <a:rPr lang="en-US" altLang="en-US" sz="3200" b="1" noProof="0" dirty="0">
                <a:solidFill>
                  <a:prstClr val="white"/>
                </a:solidFill>
              </a:rPr>
              <a:t>Significant differences were observed by company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Gill San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28" y="1163434"/>
            <a:ext cx="8925072" cy="528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12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 rot="10800000" flipV="1">
            <a:off x="0" y="-2381"/>
            <a:ext cx="9150724" cy="10040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45720" anchor="ctr" anchorCtr="0"/>
          <a:lstStyle/>
          <a:p>
            <a:pPr>
              <a:defRPr/>
            </a:pPr>
            <a:r>
              <a:rPr lang="en-US" altLang="en-US" sz="3200" b="1" noProof="0" dirty="0">
                <a:solidFill>
                  <a:prstClr val="white"/>
                </a:solidFill>
              </a:rPr>
              <a:t>Significant differences were observed by company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Gill San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28" y="1163434"/>
            <a:ext cx="8925072" cy="528198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7372" y="3720905"/>
            <a:ext cx="8975188" cy="2813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1792" y="6109959"/>
            <a:ext cx="89250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dirty="0"/>
              <a:t>Scores for company F before tank improvements (pads with controlled tanks only): 0.60 plumes per pad, severity score of 2.2</a:t>
            </a:r>
          </a:p>
        </p:txBody>
      </p:sp>
    </p:spTree>
    <p:extLst>
      <p:ext uri="{BB962C8B-B14F-4D97-AF65-F5344CB8AC3E}">
        <p14:creationId xmlns:p14="http://schemas.microsoft.com/office/powerpoint/2010/main" val="3252018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 rot="10800000" flipV="1">
            <a:off x="0" y="-2382"/>
            <a:ext cx="9150724" cy="686038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45720" anchor="ctr" anchorCtr="0"/>
          <a:lstStyle/>
          <a:p>
            <a:pPr algn="l"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Takeaways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Gill Sans" charset="0"/>
              </a:rPr>
              <a:t>: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Gill Sans" charset="0"/>
              </a:rPr>
              <a:t>Tanks are typically the largest emission sources on well pads</a:t>
            </a:r>
          </a:p>
          <a:p>
            <a:pPr marL="914400" lvl="1" indent="-457200" algn="l"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This is true even for tanks with combustors</a:t>
            </a:r>
          </a:p>
          <a:p>
            <a:pPr marL="914400" lvl="1" indent="-457200" algn="l">
              <a:buFont typeface="Arial" panose="020B0604020202020204" pitchFamily="34" charset="0"/>
              <a:buChar char="•"/>
              <a:defRPr/>
            </a:pPr>
            <a:endParaRPr lang="en-US" altLang="en-US" sz="3200" b="1" dirty="0">
              <a:solidFill>
                <a:prstClr val="white"/>
              </a:solidFill>
              <a:latin typeface="Calibri"/>
            </a:endParaRP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Tank emissions make more ozone than other emission sources</a:t>
            </a:r>
          </a:p>
          <a:p>
            <a:pPr algn="l">
              <a:defRPr/>
            </a:pPr>
            <a:endParaRPr lang="en-US" altLang="en-US" sz="3200" b="1" dirty="0">
              <a:solidFill>
                <a:prstClr val="white"/>
              </a:solidFill>
              <a:latin typeface="Calibri"/>
            </a:endParaRP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Investment in better equipment to reduce leaks from tanks makes a big difference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Gill Sans" charset="0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35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 rot="10800000" flipV="1">
            <a:off x="0" y="-2382"/>
            <a:ext cx="9150724" cy="686038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45720" anchor="ctr" anchorCtr="0"/>
          <a:lstStyle/>
          <a:p>
            <a:pPr algn="l"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Gill Sans" charset="0"/>
              </a:rPr>
              <a:t>Additional thoughts:</a:t>
            </a:r>
          </a:p>
          <a:p>
            <a:pPr marL="971550" lvl="1" indent="-514350" algn="l">
              <a:buFont typeface="+mj-lt"/>
              <a:buAutoNum type="arabicPeriod"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Efforts to reduce emissions when conditions are right for winter ozone are extremely valuable</a:t>
            </a:r>
          </a:p>
          <a:p>
            <a:pPr marL="1371600" lvl="2" indent="-457200" algn="l"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Thus the ozone alert program</a:t>
            </a:r>
          </a:p>
          <a:p>
            <a:pPr lvl="2" algn="l">
              <a:defRPr/>
            </a:pPr>
            <a:endParaRPr lang="en-US" altLang="en-US" sz="3200" b="1" dirty="0">
              <a:solidFill>
                <a:prstClr val="white"/>
              </a:solidFill>
              <a:latin typeface="Calibri"/>
            </a:endParaRPr>
          </a:p>
          <a:p>
            <a:pPr marL="971550" lvl="1" indent="-514350" algn="l">
              <a:buFont typeface="+mj-lt"/>
              <a:buAutoNum type="arabicPeriod"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Gill Sans" charset="0"/>
              </a:rPr>
              <a:t>Automated</a:t>
            </a: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 tank malfunction detection would be a lot more effective, and less expensive, than manual OGI surveys</a:t>
            </a:r>
          </a:p>
          <a:p>
            <a:pPr marL="914400" lvl="1" indent="-457200" algn="l">
              <a:buFont typeface="Arial" panose="020B0604020202020204" pitchFamily="34" charset="0"/>
              <a:buChar char="•"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Gill Sans" charset="0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  <a:defRPr/>
            </a:pPr>
            <a:endParaRPr lang="en-US" altLang="en-US" sz="3200" b="1" dirty="0">
              <a:solidFill>
                <a:prstClr val="white"/>
              </a:solidFill>
              <a:latin typeface="Calibri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028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1F9CE3D-9DB5-4C04-ADC5-DC535B4EDB1A}"/>
              </a:ext>
            </a:extLst>
          </p:cNvPr>
          <p:cNvSpPr/>
          <p:nvPr/>
        </p:nvSpPr>
        <p:spPr>
          <a:xfrm rot="10800000" flipV="1">
            <a:off x="0" y="-2381"/>
            <a:ext cx="9150724" cy="10040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45720" anchor="ctr" anchorCtr="0"/>
          <a:lstStyle/>
          <a:p>
            <a:pPr>
              <a:defRPr/>
            </a:pPr>
            <a:r>
              <a:rPr lang="en-US" altLang="en-US" sz="3200" b="1" noProof="0" dirty="0">
                <a:solidFill>
                  <a:prstClr val="white"/>
                </a:solidFill>
              </a:rPr>
              <a:t>Real-time methane detection works,</a:t>
            </a:r>
          </a:p>
          <a:p>
            <a:pPr>
              <a:defRPr/>
            </a:pPr>
            <a:r>
              <a:rPr lang="en-US" altLang="en-US" sz="3200" b="1" noProof="0" dirty="0">
                <a:solidFill>
                  <a:prstClr val="white"/>
                </a:solidFill>
              </a:rPr>
              <a:t>but up-front costs are high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Gill Sans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BD3B5D-034D-470F-AC9D-CD1460819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37" y="1140279"/>
            <a:ext cx="8696325" cy="52959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3353BF-855A-433D-BEB1-175F06AF2900}"/>
              </a:ext>
            </a:extLst>
          </p:cNvPr>
          <p:cNvSpPr/>
          <p:nvPr/>
        </p:nvSpPr>
        <p:spPr>
          <a:xfrm>
            <a:off x="2285999" y="6436179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/>
              <a:t>https://www.quanta3.com/products.html</a:t>
            </a:r>
          </a:p>
        </p:txBody>
      </p:sp>
    </p:spTree>
    <p:extLst>
      <p:ext uri="{BB962C8B-B14F-4D97-AF65-F5344CB8AC3E}">
        <p14:creationId xmlns:p14="http://schemas.microsoft.com/office/powerpoint/2010/main" val="813618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1F9CE3D-9DB5-4C04-ADC5-DC535B4EDB1A}"/>
              </a:ext>
            </a:extLst>
          </p:cNvPr>
          <p:cNvSpPr/>
          <p:nvPr/>
        </p:nvSpPr>
        <p:spPr>
          <a:xfrm rot="10800000" flipV="1">
            <a:off x="0" y="-2381"/>
            <a:ext cx="9150724" cy="10040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45720" anchor="ctr" anchorCtr="0"/>
          <a:lstStyle/>
          <a:p>
            <a:pPr>
              <a:defRPr/>
            </a:pPr>
            <a:r>
              <a:rPr kumimoji="0" lang="en-US" altLang="en-US" sz="32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Gill Sans" charset="0"/>
              </a:rPr>
              <a:t>On-tank sensors with telemetry </a:t>
            </a:r>
          </a:p>
          <a:p>
            <a:pPr>
              <a:defRPr/>
            </a:pPr>
            <a:r>
              <a:rPr kumimoji="0" lang="en-US" altLang="en-US" sz="32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Gill Sans" charset="0"/>
              </a:rPr>
              <a:t>may be cheaper and more effective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Gill Sans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29A61B-6AF3-496A-8927-E227EA331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729" y="1729941"/>
            <a:ext cx="3976688" cy="28921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ECDE20F-88A8-4C84-90F6-9896E2610783}"/>
              </a:ext>
            </a:extLst>
          </p:cNvPr>
          <p:cNvSpPr/>
          <p:nvPr/>
        </p:nvSpPr>
        <p:spPr>
          <a:xfrm>
            <a:off x="0" y="447547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https://oleumtech.com/oleumtech-products/thief-hatch-switch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B9D312-A932-4E65-8528-4855E07EA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3115" y="2953546"/>
            <a:ext cx="3386137" cy="33370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5E7C90F-A1B7-45BC-A80E-29ED830B6082}"/>
              </a:ext>
            </a:extLst>
          </p:cNvPr>
          <p:cNvSpPr/>
          <p:nvPr/>
        </p:nvSpPr>
        <p:spPr>
          <a:xfrm>
            <a:off x="5447617" y="6225293"/>
            <a:ext cx="33861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https://www.dwyer-inst.com/Product/HazardousRated/PressureTransmitters/SeriesISDP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EF3B1D-C740-4BCA-8BFF-AE1ECF1AEAF9}"/>
              </a:ext>
            </a:extLst>
          </p:cNvPr>
          <p:cNvSpPr txBox="1"/>
          <p:nvPr/>
        </p:nvSpPr>
        <p:spPr>
          <a:xfrm>
            <a:off x="563701" y="1368709"/>
            <a:ext cx="3444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Thief hatch closure sensor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09670F-90F5-400A-BD4A-E1019F953722}"/>
              </a:ext>
            </a:extLst>
          </p:cNvPr>
          <p:cNvSpPr txBox="1"/>
          <p:nvPr/>
        </p:nvSpPr>
        <p:spPr>
          <a:xfrm>
            <a:off x="5723203" y="2625863"/>
            <a:ext cx="2802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Tank pressure sensor</a:t>
            </a:r>
          </a:p>
        </p:txBody>
      </p:sp>
    </p:spTree>
    <p:extLst>
      <p:ext uri="{BB962C8B-B14F-4D97-AF65-F5344CB8AC3E}">
        <p14:creationId xmlns:p14="http://schemas.microsoft.com/office/powerpoint/2010/main" val="3631395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1F9CE3D-9DB5-4C04-ADC5-DC535B4EDB1A}"/>
              </a:ext>
            </a:extLst>
          </p:cNvPr>
          <p:cNvSpPr/>
          <p:nvPr/>
        </p:nvSpPr>
        <p:spPr>
          <a:xfrm rot="10800000" flipV="1">
            <a:off x="0" y="-2381"/>
            <a:ext cx="9150724" cy="10040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45720" anchor="ctr" anchorCtr="0"/>
          <a:lstStyle/>
          <a:p>
            <a:pPr>
              <a:defRPr/>
            </a:pPr>
            <a:r>
              <a:rPr kumimoji="0" lang="en-US" altLang="en-US" sz="32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Gill Sans" charset="0"/>
              </a:rPr>
              <a:t>On-tank sensors with telemetry </a:t>
            </a:r>
          </a:p>
          <a:p>
            <a:pPr>
              <a:defRPr/>
            </a:pPr>
            <a:r>
              <a:rPr kumimoji="0" lang="en-US" altLang="en-US" sz="32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Gill Sans" charset="0"/>
              </a:rPr>
              <a:t>may be cheaper and more effective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Gill Sans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746310-729E-4AF1-9582-4F982BF8D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019" y="1781243"/>
            <a:ext cx="5330015" cy="36106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5397617-2E40-4187-83BC-E3FD2F88DFDB}"/>
              </a:ext>
            </a:extLst>
          </p:cNvPr>
          <p:cNvSpPr/>
          <p:nvPr/>
        </p:nvSpPr>
        <p:spPr>
          <a:xfrm>
            <a:off x="2169026" y="4621164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https://www.alphasense.com/index.php/products/pid-air/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3D5395-A7EA-42CC-8B8B-5ABB0A6F8F18}"/>
              </a:ext>
            </a:extLst>
          </p:cNvPr>
          <p:cNvSpPr txBox="1"/>
          <p:nvPr/>
        </p:nvSpPr>
        <p:spPr>
          <a:xfrm>
            <a:off x="904823" y="1940062"/>
            <a:ext cx="7100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Low-cost, high-sensitivity non-methane organics sensor</a:t>
            </a:r>
          </a:p>
        </p:txBody>
      </p:sp>
    </p:spTree>
    <p:extLst>
      <p:ext uri="{BB962C8B-B14F-4D97-AF65-F5344CB8AC3E}">
        <p14:creationId xmlns:p14="http://schemas.microsoft.com/office/powerpoint/2010/main" val="2952068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96CD50-F801-4342-A26E-E20BC5A818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321"/>
          <a:stretch/>
        </p:blipFill>
        <p:spPr>
          <a:xfrm>
            <a:off x="0" y="502047"/>
            <a:ext cx="9144000" cy="6355953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 rot="10800000" flipV="1">
            <a:off x="-1771" y="0"/>
            <a:ext cx="9150724" cy="10040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45720" anchor="ctr" anchorCtr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Ground and aerial optical gas imaging studies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3526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 rot="10800000" flipV="1">
            <a:off x="0" y="-2382"/>
            <a:ext cx="9150724" cy="686038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45720" anchor="ctr" anchorCtr="0"/>
          <a:lstStyle/>
          <a:p>
            <a:pPr algn="l"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Gill Sans" charset="0"/>
            </a:endParaRPr>
          </a:p>
          <a:p>
            <a:pPr algn="l"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Gill Sans" charset="0"/>
              </a:rPr>
              <a:t>Final takeaways:</a:t>
            </a:r>
          </a:p>
          <a:p>
            <a:pPr marL="971550" lvl="1" indent="-514350" algn="l">
              <a:buFont typeface="+mj-lt"/>
              <a:buAutoNum type="arabicPeriod"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OGI isn’t a magic bullet.  Use it prudently.</a:t>
            </a:r>
          </a:p>
          <a:p>
            <a:pPr marL="971550" lvl="1" indent="-514350" algn="l">
              <a:buFont typeface="+mj-lt"/>
              <a:buAutoNum type="arabicPeriod"/>
              <a:defRPr/>
            </a:pPr>
            <a:endParaRPr lang="en-US" altLang="en-US" sz="3200" b="1" dirty="0">
              <a:solidFill>
                <a:prstClr val="white"/>
              </a:solidFill>
              <a:latin typeface="Calibri"/>
            </a:endParaRPr>
          </a:p>
          <a:p>
            <a:pPr marL="971550" lvl="1" indent="-514350" algn="l">
              <a:buFont typeface="+mj-lt"/>
              <a:buAutoNum type="arabicPeriod"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Tanks are the big well-level emission source to worry about.  Action to prevent tank emissions makes a big difference.</a:t>
            </a:r>
          </a:p>
          <a:p>
            <a:pPr marL="971550" lvl="1" indent="-514350" algn="l">
              <a:buFont typeface="+mj-lt"/>
              <a:buAutoNum type="arabicPeriod"/>
              <a:defRPr/>
            </a:pPr>
            <a:endParaRPr lang="en-US" altLang="en-US" sz="3200" b="1" dirty="0">
              <a:solidFill>
                <a:prstClr val="white"/>
              </a:solidFill>
              <a:latin typeface="Calibri"/>
            </a:endParaRPr>
          </a:p>
          <a:p>
            <a:pPr marL="971550" lvl="1" indent="-514350" algn="l">
              <a:buFont typeface="+mj-lt"/>
              <a:buAutoNum type="arabicPeriod"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In a time when fewer workers handle more and more wells, automation may be the Key.</a:t>
            </a:r>
          </a:p>
          <a:p>
            <a:pPr marL="914400" lvl="1" indent="-457200" algn="l">
              <a:buFont typeface="Arial" panose="020B0604020202020204" pitchFamily="34" charset="0"/>
              <a:buChar char="•"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Gill Sans" charset="0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  <a:defRPr/>
            </a:pPr>
            <a:endParaRPr lang="en-US" altLang="en-US" sz="3200" b="1" dirty="0">
              <a:solidFill>
                <a:prstClr val="white"/>
              </a:solidFill>
              <a:latin typeface="Calibri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4278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21" descr="IMG_9698 copy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0" t="12299" r="18693" b="1712"/>
          <a:stretch/>
        </p:blipFill>
        <p:spPr>
          <a:xfrm>
            <a:off x="4575246" y="1110195"/>
            <a:ext cx="2145028" cy="1528892"/>
          </a:xfrm>
          <a:prstGeom prst="rect">
            <a:avLst/>
          </a:prstGeom>
        </p:spPr>
      </p:pic>
      <p:pic>
        <p:nvPicPr>
          <p:cNvPr id="9" name="Picture 8" descr="DSC_0509.JPG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"/>
                    </a14:imgEffect>
                    <a14:imgEffect>
                      <a14:brightnessContrast brigh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1" t="14504" r="-46" b="1362"/>
          <a:stretch/>
        </p:blipFill>
        <p:spPr>
          <a:xfrm rot="16200000">
            <a:off x="1685782" y="3516649"/>
            <a:ext cx="3599116" cy="2025043"/>
          </a:xfrm>
          <a:prstGeom prst="rect">
            <a:avLst/>
          </a:prstGeom>
        </p:spPr>
      </p:pic>
      <p:pic>
        <p:nvPicPr>
          <p:cNvPr id="10" name="Picture 9" descr="trevor1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6" t="66" r="9002" b="2266"/>
          <a:stretch/>
        </p:blipFill>
        <p:spPr>
          <a:xfrm flipH="1">
            <a:off x="6803883" y="1111987"/>
            <a:ext cx="1843025" cy="1522208"/>
          </a:xfrm>
          <a:prstGeom prst="rect">
            <a:avLst/>
          </a:prstGeom>
        </p:spPr>
      </p:pic>
      <p:pic>
        <p:nvPicPr>
          <p:cNvPr id="12" name="Picture 11" descr="pond_05c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7" t="8884" r="21902" b="5599"/>
          <a:stretch/>
        </p:blipFill>
        <p:spPr>
          <a:xfrm>
            <a:off x="535459" y="2730455"/>
            <a:ext cx="1862936" cy="3598274"/>
          </a:xfrm>
          <a:prstGeom prst="rect">
            <a:avLst/>
          </a:prstGeom>
        </p:spPr>
      </p:pic>
      <p:pic>
        <p:nvPicPr>
          <p:cNvPr id="13" name="Picture 12" descr="brc_rob_04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" t="1698" r="17486" b="1529"/>
          <a:stretch/>
        </p:blipFill>
        <p:spPr>
          <a:xfrm>
            <a:off x="523402" y="1110195"/>
            <a:ext cx="1871579" cy="1524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719" y="1113309"/>
            <a:ext cx="2026918" cy="152018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 rot="10800000" flipV="1">
            <a:off x="0" y="-2381"/>
            <a:ext cx="9150724" cy="10040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45720" anchor="ctr" anchorCtr="0"/>
          <a:lstStyle/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Gill Sans" charset="0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80238" y="2730822"/>
            <a:ext cx="4066671" cy="35979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unding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provided by: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Uintah Impact Mitigation Special Service District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Utah Legislature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Bureau of Land Management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Utah Division of Air Quality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Environmental Protection Agency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Thanks to: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Many oil and gas companies for providing information and site access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Contact us:</a:t>
            </a:r>
            <a:endParaRPr lang="en-US" sz="16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hlinkClick r:id="rId11"/>
              </a:rPr>
              <a:t>seth.lyman@usu.edu</a:t>
            </a:r>
            <a:endParaRPr lang="en-US" sz="16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Our website: </a:t>
            </a:r>
            <a:r>
              <a:rPr lang="en-US" sz="1600" dirty="0">
                <a:solidFill>
                  <a:srgbClr val="0000FF"/>
                </a:solidFill>
                <a:latin typeface="Calibri" panose="020F0502020204030204"/>
                <a:ea typeface="+mn-ea"/>
                <a:cs typeface="+mn-cs"/>
              </a:rPr>
              <a:t>binghamresearch.usu.edu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98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502876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 rot="10800000" flipV="1">
            <a:off x="0" y="-2382"/>
            <a:ext cx="9150724" cy="686038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45720" anchor="ctr" anchorCtr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656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EAB9CD-6929-46CF-A5A0-735A38678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 rot="10800000" flipV="1">
            <a:off x="0" y="-2381"/>
            <a:ext cx="9150724" cy="10040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45720" anchor="ctr" anchorCtr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Gill Sans" charset="0"/>
              </a:rPr>
              <a:t>Emissions quantification studies</a:t>
            </a:r>
          </a:p>
        </p:txBody>
      </p:sp>
    </p:spTree>
    <p:extLst>
      <p:ext uri="{BB962C8B-B14F-4D97-AF65-F5344CB8AC3E}">
        <p14:creationId xmlns:p14="http://schemas.microsoft.com/office/powerpoint/2010/main" val="1320569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 rot="10800000" flipV="1">
            <a:off x="0" y="-2382"/>
            <a:ext cx="9150724" cy="686038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45720" anchor="ctr" anchorCtr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Gill Sans" charset="0"/>
              </a:rPr>
              <a:t>Topic 1: Lessons about effectiveness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Gill Sans" charset="0"/>
              </a:rPr>
              <a:t>optical gas imaging in different conditions</a:t>
            </a:r>
          </a:p>
        </p:txBody>
      </p:sp>
    </p:spTree>
    <p:extLst>
      <p:ext uri="{BB962C8B-B14F-4D97-AF65-F5344CB8AC3E}">
        <p14:creationId xmlns:p14="http://schemas.microsoft.com/office/powerpoint/2010/main" val="2435149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 rot="10800000" flipV="1">
            <a:off x="0" y="-2381"/>
            <a:ext cx="9150724" cy="10040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45720" anchor="ctr" anchorCtr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Gill Sans" charset="0"/>
              </a:rPr>
              <a:t>Optical gas imaging cameras detect fewer leaks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Gill Sans" charset="0"/>
              </a:rPr>
              <a:t>in cold weather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63DE4DA-2743-410A-BF92-6D237AC8169E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4090" b="3082"/>
          <a:stretch/>
        </p:blipFill>
        <p:spPr bwMode="auto">
          <a:xfrm>
            <a:off x="951677" y="1275771"/>
            <a:ext cx="6973122" cy="54021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59816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 rot="10800000" flipV="1">
            <a:off x="0" y="-2381"/>
            <a:ext cx="9150724" cy="10040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45720" anchor="ctr" anchorCtr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Gill Sans" charset="0"/>
              </a:rPr>
              <a:t>Optical gas imaging cameras detect fewer leaks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Gill Sans" charset="0"/>
              </a:rPr>
              <a:t>in cloudy conditions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7AEAF93-5D54-48BE-ADDA-4C15195C7382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" t="8916" b="12885"/>
          <a:stretch/>
        </p:blipFill>
        <p:spPr bwMode="auto">
          <a:xfrm>
            <a:off x="422563" y="1363771"/>
            <a:ext cx="8298873" cy="47637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86053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 rot="10800000" flipV="1">
            <a:off x="0" y="-2381"/>
            <a:ext cx="9150724" cy="10040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45720" anchor="ctr" anchorCtr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Gill Sans" charset="0"/>
              </a:rPr>
              <a:t>Optical gas imaging cameras detect fewer leaks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w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Gill Sans" charset="0"/>
              </a:rPr>
              <a:t>ith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Gill Sans" charset="0"/>
              </a:rPr>
              <a:t> more distance from the source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C3920B-F116-45B2-9988-E15A9C6DA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391" y="1395071"/>
            <a:ext cx="7514060" cy="49900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272658-5C9F-4A99-AFB4-C9AE9A82A4B9}"/>
              </a:ext>
            </a:extLst>
          </p:cNvPr>
          <p:cNvSpPr txBox="1"/>
          <p:nvPr/>
        </p:nvSpPr>
        <p:spPr>
          <a:xfrm>
            <a:off x="2546708" y="6385103"/>
            <a:ext cx="4175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Distance of camera from tanks on well pad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F58166-5C42-4EB4-B9A7-4252158A5097}"/>
              </a:ext>
            </a:extLst>
          </p:cNvPr>
          <p:cNvSpPr txBox="1"/>
          <p:nvPr/>
        </p:nvSpPr>
        <p:spPr>
          <a:xfrm>
            <a:off x="1949429" y="4556688"/>
            <a:ext cx="1194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+mn-lt"/>
              </a:rPr>
              <a:t>No plumes</a:t>
            </a:r>
          </a:p>
          <a:p>
            <a:pPr algn="l"/>
            <a:r>
              <a:rPr lang="en-US" sz="1800" dirty="0">
                <a:latin typeface="+mn-lt"/>
              </a:rPr>
              <a:t>detected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A78770-F7A7-47EB-9FCF-F1440DD8D8A4}"/>
              </a:ext>
            </a:extLst>
          </p:cNvPr>
          <p:cNvSpPr txBox="1"/>
          <p:nvPr/>
        </p:nvSpPr>
        <p:spPr>
          <a:xfrm>
            <a:off x="1949429" y="3243756"/>
            <a:ext cx="7809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+mn-lt"/>
              </a:rPr>
              <a:t>Small</a:t>
            </a:r>
          </a:p>
          <a:p>
            <a:pPr algn="l"/>
            <a:r>
              <a:rPr lang="en-US" sz="1800" dirty="0">
                <a:latin typeface="+mn-lt"/>
              </a:rPr>
              <a:t>plume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521EAE-9993-4086-BE2F-E6D78A0EAA8D}"/>
              </a:ext>
            </a:extLst>
          </p:cNvPr>
          <p:cNvSpPr txBox="1"/>
          <p:nvPr/>
        </p:nvSpPr>
        <p:spPr>
          <a:xfrm>
            <a:off x="1962838" y="2315351"/>
            <a:ext cx="978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+mn-lt"/>
              </a:rPr>
              <a:t>Medium</a:t>
            </a:r>
          </a:p>
          <a:p>
            <a:pPr algn="l"/>
            <a:r>
              <a:rPr lang="en-US" sz="1800" dirty="0">
                <a:latin typeface="+mn-lt"/>
              </a:rPr>
              <a:t>plume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98612A-0066-437A-B1D1-F49630640CCA}"/>
              </a:ext>
            </a:extLst>
          </p:cNvPr>
          <p:cNvSpPr txBox="1"/>
          <p:nvPr/>
        </p:nvSpPr>
        <p:spPr>
          <a:xfrm>
            <a:off x="1961004" y="1518550"/>
            <a:ext cx="7809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+mn-lt"/>
              </a:rPr>
              <a:t>Large</a:t>
            </a:r>
          </a:p>
          <a:p>
            <a:pPr algn="l"/>
            <a:r>
              <a:rPr lang="en-US" sz="1800" dirty="0">
                <a:latin typeface="+mn-lt"/>
              </a:rPr>
              <a:t>plume</a:t>
            </a:r>
          </a:p>
        </p:txBody>
      </p:sp>
    </p:spTree>
    <p:extLst>
      <p:ext uri="{BB962C8B-B14F-4D97-AF65-F5344CB8AC3E}">
        <p14:creationId xmlns:p14="http://schemas.microsoft.com/office/powerpoint/2010/main" val="3355108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 rot="10800000" flipV="1">
            <a:off x="0" y="-2381"/>
            <a:ext cx="9150724" cy="10040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45720" anchor="ctr" anchorCtr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High-sensitivity mode makes a big difference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Gill Sans" charset="0"/>
            </a:endParaRPr>
          </a:p>
        </p:txBody>
      </p:sp>
      <p:pic>
        <p:nvPicPr>
          <p:cNvPr id="22" name="ExampleGroundVideo (2)">
            <a:hlinkClick r:id="" action="ppaction://media"/>
            <a:extLst>
              <a:ext uri="{FF2B5EF4-FFF2-40B4-BE49-F238E27FC236}">
                <a16:creationId xmlns:a16="http://schemas.microsoft.com/office/drawing/2014/main" id="{5FE02B0F-BB16-4B18-8883-69131826DF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974" y="1392199"/>
            <a:ext cx="8938395" cy="502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4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 rot="10800000" flipV="1">
            <a:off x="0" y="-2382"/>
            <a:ext cx="9150724" cy="686038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45720" anchor="ctr" anchorCtr="0"/>
          <a:lstStyle/>
          <a:p>
            <a:pPr lvl="1" algn="l"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Takeaways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Gill Sans" charset="0"/>
              </a:rPr>
              <a:t>:</a:t>
            </a:r>
          </a:p>
          <a:p>
            <a:pPr marL="914400" lvl="1" indent="-457200" algn="l">
              <a:buFont typeface="Arial" panose="020B0604020202020204" pitchFamily="34" charset="0"/>
              <a:buChar char="•"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Gill Sans" charset="0"/>
              </a:rPr>
              <a:t>OGI cameras detect emissions less well when it is cold and/or cloudy</a:t>
            </a:r>
          </a:p>
          <a:p>
            <a:pPr marL="914400" lvl="1" indent="-457200" algn="l">
              <a:buFont typeface="Arial" panose="020B0604020202020204" pitchFamily="34" charset="0"/>
              <a:buChar char="•"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Gill Sans" charset="0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Gill Sans" charset="0"/>
              </a:rPr>
              <a:t>Users can compensate for non-ideal conditions by:</a:t>
            </a:r>
          </a:p>
          <a:p>
            <a:pPr marL="1428750" lvl="2" indent="-514350" algn="l">
              <a:buFont typeface="+mj-lt"/>
              <a:buAutoNum type="arabicPeriod"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Getting closer</a:t>
            </a:r>
          </a:p>
          <a:p>
            <a:pPr marL="1428750" lvl="2" indent="-514350" algn="l">
              <a:buFont typeface="+mj-lt"/>
              <a:buAutoNum type="arabicPeriod"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Gill Sans" charset="0"/>
              </a:rPr>
              <a:t>Stabilizing the camera</a:t>
            </a:r>
          </a:p>
          <a:p>
            <a:pPr marL="1428750" lvl="2" indent="-514350" algn="l">
              <a:buFont typeface="+mj-lt"/>
              <a:buAutoNum type="arabicPeriod"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Using high sensitivity mode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Gill Sans" charset="0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23904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CRD for Rob 081511">
  <a:themeElements>
    <a:clrScheme name="">
      <a:dk1>
        <a:srgbClr val="7F7F7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6C6C6C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Slide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le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CRD for Rob 081511.pot</Template>
  <TotalTime>75866</TotalTime>
  <Pages>0</Pages>
  <Words>501</Words>
  <Characters>0</Characters>
  <Application>Microsoft Office PowerPoint</Application>
  <PresentationFormat>On-screen Show (4:3)</PresentationFormat>
  <Lines>0</Lines>
  <Paragraphs>105</Paragraphs>
  <Slides>22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ＭＳ Ｐゴシック</vt:lpstr>
      <vt:lpstr>Arial</vt:lpstr>
      <vt:lpstr>Calibri</vt:lpstr>
      <vt:lpstr>Calibri Light</vt:lpstr>
      <vt:lpstr>Courier New</vt:lpstr>
      <vt:lpstr>Gill Sans</vt:lpstr>
      <vt:lpstr>Lucida Grande</vt:lpstr>
      <vt:lpstr>Wingdings</vt:lpstr>
      <vt:lpstr>ヒラギノ角ゴ ProN W3</vt:lpstr>
      <vt:lpstr>ヒラギノ角ゴ ProN W6</vt:lpstr>
      <vt:lpstr>Custom Design</vt:lpstr>
      <vt:lpstr>2_Custom Design</vt:lpstr>
      <vt:lpstr>1_Custom Design</vt:lpstr>
      <vt:lpstr>1_CRD for Rob 081511</vt:lpstr>
      <vt:lpstr>2_Office Theme</vt:lpstr>
      <vt:lpstr>3_Custom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Jacob Given</dc:creator>
  <cp:lastModifiedBy>seth</cp:lastModifiedBy>
  <cp:revision>992</cp:revision>
  <cp:lastPrinted>2013-12-08T01:37:31Z</cp:lastPrinted>
  <dcterms:created xsi:type="dcterms:W3CDTF">2011-06-27T15:08:53Z</dcterms:created>
  <dcterms:modified xsi:type="dcterms:W3CDTF">2021-04-21T18:24:18Z</dcterms:modified>
</cp:coreProperties>
</file>