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81" r:id="rId3"/>
    <p:sldId id="285" r:id="rId4"/>
    <p:sldId id="287" r:id="rId5"/>
    <p:sldId id="288" r:id="rId6"/>
    <p:sldId id="284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8265-D4FF-524B-BEC7-9820F1DB6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78D3A-A0DE-1F48-8519-2BF29C7FC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5D94F-FC3F-BC4E-9513-42B91DFD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5024B-EAF1-554C-8650-120B88F24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05333-91C6-8345-9167-EFE469D0D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2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CE080-C216-0745-86C6-6DF4CA1E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640F0-90A1-7F41-BB2B-D6B1D17FC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C513F-3C31-6C44-B122-DAFCEA4F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92262-AABB-5948-B847-11FE3CD0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4E5E1-C84F-6048-97E3-073A6C93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4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BA817-4FB3-844E-B664-CB80652EE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1B769-B851-E34C-A072-4285074E2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464B3-0220-1949-AE1B-9CEABA2A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07107-F5CF-3049-B7A4-8962267B6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1BCCD-A617-E94E-9282-AFA862C83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0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D5B57-E706-B24B-868C-0B84618C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9627D-5AB1-014F-9815-2AF708ECF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4E779-79A1-5943-BE77-D8CE734F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16E50-BCBF-C542-94E6-716F8CE1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558E3-24DF-934D-A4E7-EF4C3870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7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4A48-BF7B-2A41-8BDE-E574B7858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6B7AA-935B-2F4C-960D-8B9A022E1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814AD-3E47-B642-A85E-986054BBB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36D5B-C3AF-A546-9F0A-510427B4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0EDF1-C164-3548-954E-3DAC1CA41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9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677E1-E1B0-754B-B997-A26256347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82B07-C718-DC48-B980-F639C8035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C532D-7B87-4741-8C9E-10F5C0B1F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C4056-6E23-D345-AB56-C4E38328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F3A4C-B830-6641-A0F2-F109F5D09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B6A93-602F-8D4C-AB0F-498C96E2F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89709-0306-244E-A930-9E0FFF563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4BEA4-0264-3046-8335-E5101D551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44D0D-A015-9842-B2EA-5F3CE33D4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060B0-952C-8643-9DC1-EE93C56A5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50074D-6AC4-1E4D-A9D3-BF2BCA96E5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BA569F-2ADD-774A-8676-023214C6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3B7C58-948E-CC41-A808-8F03EB1D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297D9D-4433-344E-847F-DD5E1318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7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038F1-739F-C248-BD7B-6973D10B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7AB64B-3C37-D940-BBBC-97AB1AB2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C30C6-FA34-8944-9409-61BE37E04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0011B-43C0-824E-83B9-80FFB48C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5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EF0A13-41BC-D441-B85B-76119746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0567FE-FFAD-7045-9675-A6C0B5C25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24D19-ABEF-C048-ACB5-2111602F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3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C6792-18AF-5840-9BAA-BFF8D61C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025D-95BA-0F4C-8610-5E287709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2A1B7-C82E-4F47-85DE-79D7F8226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B0AE6-70C2-9440-87B5-0EEA7F81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30937-EB00-0848-9737-19BE72B7B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D329D-5227-5147-9F93-61403E05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4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52CE7-AF8C-AF48-B470-224FA94A2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B0A2FF-CCB2-7941-A935-4CFB6CA78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8AF31-D45C-E945-9E99-3326C6CAF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FA136-E1FE-8547-A13C-E7CA78197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4AA18-B0CA-FA43-9DD1-2566507C8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8E721-1D9B-C54D-AD9B-190F550C3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1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5C8B8F-03FA-6747-9093-5F35D50DE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A86C7-C051-E94F-BEF4-A032CDCF8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4A329-1A3D-9749-A0B3-7D9AB05FF9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29A6A-5202-2041-950A-C3EBF4DC110A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2AED7-AB1C-CF48-B6AE-97C57DCF6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D600-616F-7847-9B80-DA00A1AC4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120F7-E651-9E43-9B53-33EF0FC5A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02DD37-A3A4-C348-AECD-8D856D25F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460" y="2989321"/>
            <a:ext cx="5278485" cy="3765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FBA930-780E-D744-BB63-98067ECBF409}"/>
              </a:ext>
            </a:extLst>
          </p:cNvPr>
          <p:cNvSpPr txBox="1"/>
          <p:nvPr/>
        </p:nvSpPr>
        <p:spPr>
          <a:xfrm>
            <a:off x="456672" y="525755"/>
            <a:ext cx="1124168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WINTER OZONE IN THE UINTA BASIN HAS BEEN ATTENUATING</a:t>
            </a:r>
          </a:p>
          <a:p>
            <a:endParaRPr lang="en-US" sz="2800" dirty="0"/>
          </a:p>
          <a:p>
            <a:r>
              <a:rPr lang="en-US" sz="2400" dirty="0"/>
              <a:t>M. Mansfield &amp; S. Lyman</a:t>
            </a:r>
          </a:p>
          <a:p>
            <a:r>
              <a:rPr lang="en-US" sz="2400" dirty="0"/>
              <a:t>Utah State University Uintah Basin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77352C-85B5-8C4A-A87C-B1289C3EE2D1}"/>
              </a:ext>
            </a:extLst>
          </p:cNvPr>
          <p:cNvSpPr txBox="1"/>
          <p:nvPr/>
        </p:nvSpPr>
        <p:spPr>
          <a:xfrm>
            <a:off x="456672" y="2476677"/>
            <a:ext cx="3370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Uinta Basin Ozone Working Group</a:t>
            </a:r>
          </a:p>
          <a:p>
            <a:r>
              <a:rPr lang="en-US" dirty="0"/>
              <a:t>January 20, 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E8C6BA-3B83-BB48-B594-506554C41C4C}"/>
              </a:ext>
            </a:extLst>
          </p:cNvPr>
          <p:cNvSpPr txBox="1"/>
          <p:nvPr/>
        </p:nvSpPr>
        <p:spPr>
          <a:xfrm>
            <a:off x="599089" y="3773214"/>
            <a:ext cx="56755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Most of these results are in a peer-reviewed publication, already available at our website:</a:t>
            </a:r>
          </a:p>
          <a:p>
            <a:endParaRPr lang="en-US" dirty="0"/>
          </a:p>
          <a:p>
            <a:r>
              <a:rPr lang="en-US" dirty="0"/>
              <a:t>Mansfield &amp; Lyman, “Winter Ozone Pollution in Utah’s Uinta Basin is Attenuating,” [2021]. </a:t>
            </a:r>
          </a:p>
        </p:txBody>
      </p:sp>
    </p:spTree>
    <p:extLst>
      <p:ext uri="{BB962C8B-B14F-4D97-AF65-F5344CB8AC3E}">
        <p14:creationId xmlns:p14="http://schemas.microsoft.com/office/powerpoint/2010/main" val="174185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DE0582-6C82-0B4D-A5E9-547447A36E08}"/>
              </a:ext>
            </a:extLst>
          </p:cNvPr>
          <p:cNvSpPr txBox="1"/>
          <p:nvPr/>
        </p:nvSpPr>
        <p:spPr>
          <a:xfrm>
            <a:off x="94593" y="735724"/>
            <a:ext cx="119923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STATISTICIAN-SPEAK: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“Statistically significant.”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means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“It’s hard to see how this could have occurred randomly.”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0E2267-FD57-E04B-AA2E-7819BA27AFBB}"/>
              </a:ext>
            </a:extLst>
          </p:cNvPr>
          <p:cNvSpPr txBox="1"/>
          <p:nvPr/>
        </p:nvSpPr>
        <p:spPr>
          <a:xfrm>
            <a:off x="888124" y="4981903"/>
            <a:ext cx="10405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Statisticians devise some kind of “p-test” to estimate the odds that some occurrence was random.  They often put the threshold at 1 in 20 odds. ( p = 0.05 )</a:t>
            </a:r>
          </a:p>
          <a:p>
            <a:endParaRPr lang="en-US" dirty="0"/>
          </a:p>
          <a:p>
            <a:r>
              <a:rPr lang="en-US" dirty="0"/>
              <a:t>(Corollary:  One time in twenty, something reported to be statistically significant really isn’t.)</a:t>
            </a:r>
          </a:p>
        </p:txBody>
      </p:sp>
    </p:spTree>
    <p:extLst>
      <p:ext uri="{BB962C8B-B14F-4D97-AF65-F5344CB8AC3E}">
        <p14:creationId xmlns:p14="http://schemas.microsoft.com/office/powerpoint/2010/main" val="52066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88B4D0-3215-844B-A677-F084CF9D20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3" t="18238" r="9309" b="13410"/>
          <a:stretch/>
        </p:blipFill>
        <p:spPr>
          <a:xfrm>
            <a:off x="6274676" y="669615"/>
            <a:ext cx="5801710" cy="57930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0786AD-3909-2244-A684-E2EB26DA9F5A}"/>
              </a:ext>
            </a:extLst>
          </p:cNvPr>
          <p:cNvSpPr txBox="1"/>
          <p:nvPr/>
        </p:nvSpPr>
        <p:spPr>
          <a:xfrm>
            <a:off x="567558" y="553318"/>
            <a:ext cx="55284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Average ozone concentration at any given site in any given season, assuming a moderately intense inversion.</a:t>
            </a:r>
          </a:p>
          <a:p>
            <a:endParaRPr lang="en-US" dirty="0"/>
          </a:p>
          <a:p>
            <a:r>
              <a:rPr lang="en-US" dirty="0"/>
              <a:t>Whiskers extend from maximum to minimum.  Boxes show 25</a:t>
            </a:r>
            <a:r>
              <a:rPr lang="en-US" baseline="30000" dirty="0"/>
              <a:t>th</a:t>
            </a:r>
            <a:r>
              <a:rPr lang="en-US" dirty="0"/>
              <a:t>, 50</a:t>
            </a:r>
            <a:r>
              <a:rPr lang="en-US" baseline="30000" dirty="0"/>
              <a:t>th</a:t>
            </a:r>
            <a:r>
              <a:rPr lang="en-US" dirty="0"/>
              <a:t>, 75</a:t>
            </a:r>
            <a:r>
              <a:rPr lang="en-US" baseline="30000" dirty="0"/>
              <a:t>th</a:t>
            </a:r>
            <a:r>
              <a:rPr lang="en-US" dirty="0"/>
              <a:t> percentiles.</a:t>
            </a:r>
          </a:p>
          <a:p>
            <a:endParaRPr lang="en-US" dirty="0"/>
          </a:p>
          <a:p>
            <a:r>
              <a:rPr lang="en-US" dirty="0"/>
              <a:t>Trend lines drawn using the 50</a:t>
            </a:r>
            <a:r>
              <a:rPr lang="en-US" baseline="30000" dirty="0"/>
              <a:t>th</a:t>
            </a:r>
            <a:r>
              <a:rPr lang="en-US" dirty="0"/>
              <a:t> percentiles (medians).   </a:t>
            </a:r>
          </a:p>
          <a:p>
            <a:endParaRPr lang="en-US" dirty="0"/>
          </a:p>
          <a:p>
            <a:r>
              <a:rPr lang="en-US" dirty="0"/>
              <a:t>Blue = snow years</a:t>
            </a:r>
          </a:p>
          <a:p>
            <a:r>
              <a:rPr lang="en-US" dirty="0"/>
              <a:t>Red = no-snow years</a:t>
            </a:r>
          </a:p>
          <a:p>
            <a:endParaRPr lang="en-US" dirty="0"/>
          </a:p>
          <a:p>
            <a:r>
              <a:rPr lang="en-US" dirty="0"/>
              <a:t>The downward trend of the snow line is statistically significant.  Ozone has been declining at the rate of about 3 ppb per year.  </a:t>
            </a:r>
          </a:p>
          <a:p>
            <a:endParaRPr lang="en-US" dirty="0"/>
          </a:p>
          <a:p>
            <a:r>
              <a:rPr lang="en-US" dirty="0"/>
              <a:t>With only three data points, the upward slope of the no-snow line is not statistically significant.</a:t>
            </a:r>
          </a:p>
          <a:p>
            <a:endParaRPr lang="en-US" dirty="0"/>
          </a:p>
          <a:p>
            <a:r>
              <a:rPr lang="en-US" dirty="0"/>
              <a:t>But they are both trending towards background ozone = 40 ppb.</a:t>
            </a:r>
          </a:p>
        </p:txBody>
      </p:sp>
    </p:spTree>
    <p:extLst>
      <p:ext uri="{BB962C8B-B14F-4D97-AF65-F5344CB8AC3E}">
        <p14:creationId xmlns:p14="http://schemas.microsoft.com/office/powerpoint/2010/main" val="281904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A5B6DE3-358D-EC44-A833-AAC4545D99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425" b="24750"/>
          <a:stretch/>
        </p:blipFill>
        <p:spPr>
          <a:xfrm>
            <a:off x="4108470" y="1860331"/>
            <a:ext cx="8083530" cy="47936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7C7368-4AEB-9149-8391-E5E3683A9982}"/>
              </a:ext>
            </a:extLst>
          </p:cNvPr>
          <p:cNvSpPr txBox="1"/>
          <p:nvPr/>
        </p:nvSpPr>
        <p:spPr>
          <a:xfrm>
            <a:off x="683172" y="515007"/>
            <a:ext cx="356300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Number of exceedance days per season.</a:t>
            </a:r>
          </a:p>
          <a:p>
            <a:endParaRPr lang="en-US" dirty="0"/>
          </a:p>
          <a:p>
            <a:r>
              <a:rPr lang="en-US" dirty="0"/>
              <a:t>Downward trend is statistically significant.</a:t>
            </a:r>
          </a:p>
          <a:p>
            <a:endParaRPr lang="en-US" dirty="0"/>
          </a:p>
          <a:p>
            <a:r>
              <a:rPr lang="en-US" dirty="0"/>
              <a:t>Trends to zero in 2021.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1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242094-6705-5B40-94B1-509CEFD53E6A}"/>
              </a:ext>
            </a:extLst>
          </p:cNvPr>
          <p:cNvSpPr txBox="1"/>
          <p:nvPr/>
        </p:nvSpPr>
        <p:spPr>
          <a:xfrm>
            <a:off x="767255" y="73572"/>
            <a:ext cx="1047881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NOx vs. VOC control</a:t>
            </a:r>
          </a:p>
          <a:p>
            <a:endParaRPr lang="en-US" sz="2000" dirty="0"/>
          </a:p>
          <a:p>
            <a:r>
              <a:rPr lang="en-US" sz="2000" dirty="0"/>
              <a:t>Many ozone systems are under “VOC control” or “NOx control.”  (Or “NOx-limited,” or “NOx-sensitive.”)</a:t>
            </a:r>
          </a:p>
          <a:p>
            <a:endParaRPr lang="en-US" sz="2000" dirty="0"/>
          </a:p>
          <a:p>
            <a:r>
              <a:rPr lang="en-US" sz="2000" dirty="0"/>
              <a:t>NOx control means you can dial ozone up and down by dialing NOx up and down, while turning the VOC dial has a weaker effect.</a:t>
            </a:r>
          </a:p>
          <a:p>
            <a:endParaRPr lang="en-US" sz="2000" dirty="0"/>
          </a:p>
          <a:p>
            <a:r>
              <a:rPr lang="en-US" sz="2000" dirty="0"/>
              <a:t>Determination of VOC vs. NOx control is very difficult.</a:t>
            </a:r>
          </a:p>
          <a:p>
            <a:endParaRPr lang="en-US" sz="2000" dirty="0"/>
          </a:p>
          <a:p>
            <a:r>
              <a:rPr lang="en-US" sz="2000" dirty="0"/>
              <a:t>A few results suggest the Uinta Basin might be under NOx control.</a:t>
            </a:r>
          </a:p>
          <a:p>
            <a:r>
              <a:rPr lang="en-US" sz="2000" dirty="0"/>
              <a:t>The next slide shows one result, for the others consult our paper.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8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C156EB-6E64-6E43-AF4E-E3BFDC8B4B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2" t="7050" r="8549" b="2529"/>
          <a:stretch/>
        </p:blipFill>
        <p:spPr>
          <a:xfrm>
            <a:off x="553212" y="241738"/>
            <a:ext cx="3875645" cy="51500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990153-BF83-3541-93DD-C17D37ABA4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050" b="14313"/>
          <a:stretch/>
        </p:blipFill>
        <p:spPr>
          <a:xfrm>
            <a:off x="6096000" y="120301"/>
            <a:ext cx="5086865" cy="51766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0B3BFD-E3EB-9D45-8625-620BC60E59B7}"/>
              </a:ext>
            </a:extLst>
          </p:cNvPr>
          <p:cNvSpPr txBox="1"/>
          <p:nvPr/>
        </p:nvSpPr>
        <p:spPr>
          <a:xfrm>
            <a:off x="543697" y="5391807"/>
            <a:ext cx="4621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NOx shows a statistically significant downward trend at the rate of 0.3 ppb per year.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937BC5-BE82-6F40-B1B1-487609FBF4EB}"/>
              </a:ext>
            </a:extLst>
          </p:cNvPr>
          <p:cNvSpPr txBox="1"/>
          <p:nvPr/>
        </p:nvSpPr>
        <p:spPr>
          <a:xfrm>
            <a:off x="6096000" y="5296993"/>
            <a:ext cx="5631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VOC concentrations have trended downward since 2012 or 2013 but have since rebounded.   Rebound not reflected in ozone data, suggesting VOC-insensitivity.  But our VOC data is very sparse (only two sites).</a:t>
            </a:r>
          </a:p>
        </p:txBody>
      </p:sp>
    </p:spTree>
    <p:extLst>
      <p:ext uri="{BB962C8B-B14F-4D97-AF65-F5344CB8AC3E}">
        <p14:creationId xmlns:p14="http://schemas.microsoft.com/office/powerpoint/2010/main" val="258342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AFCBD7B-CFD8-864E-B6BC-A1851C6ED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74" y="119455"/>
            <a:ext cx="9403492" cy="41600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9D5831-F2F3-DA4A-93D0-E3B260C1A25C}"/>
              </a:ext>
            </a:extLst>
          </p:cNvPr>
          <p:cNvSpPr txBox="1"/>
          <p:nvPr/>
        </p:nvSpPr>
        <p:spPr>
          <a:xfrm>
            <a:off x="432486" y="4279548"/>
            <a:ext cx="107009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have looked for smoking guns in the drilling and production data: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Drilling is way down, but according to 2014 &amp; 2017 inventories, well completions account for about 6% to 10% of all NOx.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Wells are getting older, presumably producing less, so less energy is needed to pump them.  But total oil production has been flat since 2018.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Quad-O and quad-Oa controls came online, but they control for VOC.</a:t>
            </a:r>
          </a:p>
          <a:p>
            <a:endParaRPr lang="en-US" dirty="0"/>
          </a:p>
          <a:p>
            <a:r>
              <a:rPr lang="en-US" dirty="0"/>
              <a:t>We haven’t identified a single cause, perhaps there are multiple causes.   ANY IDEAS?</a:t>
            </a:r>
          </a:p>
        </p:txBody>
      </p:sp>
    </p:spTree>
    <p:extLst>
      <p:ext uri="{BB962C8B-B14F-4D97-AF65-F5344CB8AC3E}">
        <p14:creationId xmlns:p14="http://schemas.microsoft.com/office/powerpoint/2010/main" val="2620690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502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Mansfield</dc:creator>
  <cp:lastModifiedBy>Marc Mansfield</cp:lastModifiedBy>
  <cp:revision>18</cp:revision>
  <dcterms:created xsi:type="dcterms:W3CDTF">2021-01-15T15:51:25Z</dcterms:created>
  <dcterms:modified xsi:type="dcterms:W3CDTF">2021-01-16T20:19:41Z</dcterms:modified>
</cp:coreProperties>
</file>