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3" r:id="rId5"/>
    <p:sldId id="264" r:id="rId6"/>
    <p:sldId id="265" r:id="rId7"/>
    <p:sldId id="262" r:id="rId8"/>
    <p:sldId id="267" r:id="rId9"/>
    <p:sldId id="268" r:id="rId10"/>
    <p:sldId id="269" r:id="rId11"/>
    <p:sldId id="270" r:id="rId12"/>
    <p:sldId id="271" r:id="rId13"/>
    <p:sldId id="273" r:id="rId14"/>
    <p:sldId id="272" r:id="rId15"/>
    <p:sldId id="27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88" d="100"/>
          <a:sy n="88" d="100"/>
        </p:scale>
        <p:origin x="82" y="9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3/17/2021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3/17/2021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3/17/2021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3/17/2021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3/17/2021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3/17/2021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3/17/2021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Ute Indian Tribe Air Quality</a:t>
            </a:r>
            <a:endParaRPr lang="en-US" dirty="0"/>
          </a:p>
        </p:txBody>
      </p:sp>
      <p:sp>
        <p:nvSpPr>
          <p:cNvPr id="3" name="Subtitle 2"/>
          <p:cNvSpPr>
            <a:spLocks noGrp="1"/>
          </p:cNvSpPr>
          <p:nvPr>
            <p:ph type="subTitle" idx="1"/>
          </p:nvPr>
        </p:nvSpPr>
        <p:spPr/>
        <p:txBody>
          <a:bodyPr/>
          <a:lstStyle/>
          <a:p>
            <a:r>
              <a:rPr lang="en-US" dirty="0" smtClean="0"/>
              <a:t>2020 Exceptional Event Demonstration</a:t>
            </a:r>
          </a:p>
          <a:p>
            <a:r>
              <a:rPr lang="en-US" dirty="0" smtClean="0"/>
              <a:t>Prepared by Mike Natchees and Trinity consultants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165084"/>
            <a:ext cx="2834462" cy="2421361"/>
          </a:xfrm>
          <a:prstGeom prst="rect">
            <a:avLst/>
          </a:prstGeom>
        </p:spPr>
      </p:pic>
    </p:spTree>
    <p:extLst>
      <p:ext uri="{BB962C8B-B14F-4D97-AF65-F5344CB8AC3E}">
        <p14:creationId xmlns:p14="http://schemas.microsoft.com/office/powerpoint/2010/main" val="2153387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759" y="3525098"/>
            <a:ext cx="5956308" cy="3029975"/>
          </a:xfrm>
          <a:prstGeom prst="rect">
            <a:avLst/>
          </a:prstGeom>
        </p:spPr>
      </p:pic>
      <p:pic>
        <p:nvPicPr>
          <p:cNvPr id="3" name="Picture 2"/>
          <p:cNvPicPr>
            <a:picLocks noChangeAspect="1"/>
          </p:cNvPicPr>
          <p:nvPr/>
        </p:nvPicPr>
        <p:blipFill>
          <a:blip r:embed="rId3"/>
          <a:stretch>
            <a:fillRect/>
          </a:stretch>
        </p:blipFill>
        <p:spPr>
          <a:xfrm>
            <a:off x="6026067" y="338062"/>
            <a:ext cx="6096528" cy="3029975"/>
          </a:xfrm>
          <a:prstGeom prst="rect">
            <a:avLst/>
          </a:prstGeom>
        </p:spPr>
      </p:pic>
      <p:pic>
        <p:nvPicPr>
          <p:cNvPr id="4" name="Picture 3"/>
          <p:cNvPicPr>
            <a:picLocks noChangeAspect="1"/>
          </p:cNvPicPr>
          <p:nvPr/>
        </p:nvPicPr>
        <p:blipFill>
          <a:blip r:embed="rId4"/>
          <a:stretch>
            <a:fillRect/>
          </a:stretch>
        </p:blipFill>
        <p:spPr>
          <a:xfrm>
            <a:off x="6026067" y="3525097"/>
            <a:ext cx="6096528" cy="3029975"/>
          </a:xfrm>
          <a:prstGeom prst="rect">
            <a:avLst/>
          </a:prstGeom>
        </p:spPr>
      </p:pic>
      <p:pic>
        <p:nvPicPr>
          <p:cNvPr id="5" name="Picture 4"/>
          <p:cNvPicPr>
            <a:picLocks noChangeAspect="1"/>
          </p:cNvPicPr>
          <p:nvPr/>
        </p:nvPicPr>
        <p:blipFill>
          <a:blip r:embed="rId5"/>
          <a:stretch>
            <a:fillRect/>
          </a:stretch>
        </p:blipFill>
        <p:spPr>
          <a:xfrm>
            <a:off x="-6448" y="338063"/>
            <a:ext cx="6032515" cy="3029975"/>
          </a:xfrm>
          <a:prstGeom prst="rect">
            <a:avLst/>
          </a:prstGeom>
        </p:spPr>
      </p:pic>
    </p:spTree>
    <p:extLst>
      <p:ext uri="{BB962C8B-B14F-4D97-AF65-F5344CB8AC3E}">
        <p14:creationId xmlns:p14="http://schemas.microsoft.com/office/powerpoint/2010/main" val="36264687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8937" y="783771"/>
            <a:ext cx="9022080" cy="2246769"/>
          </a:xfrm>
          <a:prstGeom prst="rect">
            <a:avLst/>
          </a:prstGeom>
          <a:noFill/>
        </p:spPr>
        <p:txBody>
          <a:bodyPr wrap="square" rtlCol="0">
            <a:spAutoFit/>
          </a:bodyPr>
          <a:lstStyle/>
          <a:p>
            <a:r>
              <a:rPr lang="en-US" sz="2000" dirty="0"/>
              <a:t>As seen in the figures, the 8-hour daily maximum ozone data during the period of August 21-22, 2020 exceeds that of similar data during previous years during that same time. EPA recommendations state that event exceedances should be at least 5-10 ppb higher than non-event concentrations. The average daily maximum ozone concentrations from 2016-2019 at each site for the specific day(s) that the event occurred in 2020 are: </a:t>
            </a:r>
            <a:endParaRPr lang="en-US" sz="2000" dirty="0"/>
          </a:p>
        </p:txBody>
      </p:sp>
      <p:sp>
        <p:nvSpPr>
          <p:cNvPr id="3" name="TextBox 2"/>
          <p:cNvSpPr txBox="1"/>
          <p:nvPr/>
        </p:nvSpPr>
        <p:spPr>
          <a:xfrm>
            <a:off x="748937" y="3030540"/>
            <a:ext cx="4136572"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err="1" smtClean="0"/>
              <a:t>Redwash</a:t>
            </a:r>
            <a:r>
              <a:rPr lang="en-US" sz="2000" dirty="0" smtClean="0"/>
              <a:t>: 50 ppb</a:t>
            </a:r>
          </a:p>
          <a:p>
            <a:pPr marL="285750" indent="-285750">
              <a:buFont typeface="Arial" panose="020B0604020202020204" pitchFamily="34" charset="0"/>
              <a:buChar char="•"/>
            </a:pPr>
            <a:r>
              <a:rPr lang="en-US" sz="2000" dirty="0" smtClean="0"/>
              <a:t>Ouray: 51 ppb</a:t>
            </a:r>
          </a:p>
          <a:p>
            <a:pPr marL="285750" indent="-285750">
              <a:buFont typeface="Arial" panose="020B0604020202020204" pitchFamily="34" charset="0"/>
              <a:buChar char="•"/>
            </a:pPr>
            <a:r>
              <a:rPr lang="en-US" sz="2000" dirty="0" err="1" smtClean="0"/>
              <a:t>Myton</a:t>
            </a:r>
            <a:r>
              <a:rPr lang="en-US" sz="2000" dirty="0" smtClean="0"/>
              <a:t>: 50 ppb</a:t>
            </a:r>
          </a:p>
          <a:p>
            <a:pPr marL="285750" indent="-285750">
              <a:buFont typeface="Arial" panose="020B0604020202020204" pitchFamily="34" charset="0"/>
              <a:buChar char="•"/>
            </a:pPr>
            <a:r>
              <a:rPr lang="en-US" sz="2000" dirty="0" err="1" smtClean="0"/>
              <a:t>Whiterocks</a:t>
            </a:r>
            <a:r>
              <a:rPr lang="en-US" sz="2000" dirty="0" smtClean="0"/>
              <a:t>: 50 ppb</a:t>
            </a:r>
            <a:endParaRPr lang="en-US" sz="2000" dirty="0"/>
          </a:p>
        </p:txBody>
      </p:sp>
      <p:sp>
        <p:nvSpPr>
          <p:cNvPr id="5" name="TextBox 4"/>
          <p:cNvSpPr txBox="1"/>
          <p:nvPr/>
        </p:nvSpPr>
        <p:spPr>
          <a:xfrm>
            <a:off x="748937" y="4353979"/>
            <a:ext cx="4336868" cy="1631216"/>
          </a:xfrm>
          <a:prstGeom prst="rect">
            <a:avLst/>
          </a:prstGeom>
          <a:noFill/>
        </p:spPr>
        <p:txBody>
          <a:bodyPr wrap="square" rtlCol="0">
            <a:spAutoFit/>
          </a:bodyPr>
          <a:lstStyle/>
          <a:p>
            <a:r>
              <a:rPr lang="en-US" sz="2000" dirty="0" smtClean="0"/>
              <a:t>2020</a:t>
            </a:r>
          </a:p>
          <a:p>
            <a:pPr marL="285750" indent="-285750">
              <a:buFont typeface="Arial" panose="020B0604020202020204" pitchFamily="34" charset="0"/>
              <a:buChar char="•"/>
            </a:pPr>
            <a:r>
              <a:rPr lang="en-US" sz="2000" dirty="0" smtClean="0"/>
              <a:t>Red wash; 76 &amp; 74 </a:t>
            </a:r>
            <a:r>
              <a:rPr lang="en-US" sz="2000" dirty="0"/>
              <a:t>ppb</a:t>
            </a:r>
          </a:p>
          <a:p>
            <a:pPr marL="285750" indent="-285750">
              <a:buFont typeface="Arial" panose="020B0604020202020204" pitchFamily="34" charset="0"/>
              <a:buChar char="•"/>
            </a:pPr>
            <a:r>
              <a:rPr lang="en-US" sz="2000" dirty="0" smtClean="0"/>
              <a:t>Ouray: </a:t>
            </a:r>
            <a:r>
              <a:rPr lang="en-US" sz="2000" dirty="0"/>
              <a:t>74 ppb</a:t>
            </a:r>
          </a:p>
          <a:p>
            <a:pPr marL="285750" indent="-285750">
              <a:buFont typeface="Arial" panose="020B0604020202020204" pitchFamily="34" charset="0"/>
              <a:buChar char="•"/>
            </a:pPr>
            <a:r>
              <a:rPr lang="en-US" sz="2000" dirty="0" err="1" smtClean="0"/>
              <a:t>Myton</a:t>
            </a:r>
            <a:r>
              <a:rPr lang="en-US" sz="2000" dirty="0" smtClean="0"/>
              <a:t>: </a:t>
            </a:r>
            <a:r>
              <a:rPr lang="en-US" sz="2000" dirty="0"/>
              <a:t>71 ppb</a:t>
            </a:r>
          </a:p>
          <a:p>
            <a:pPr marL="285750" indent="-285750">
              <a:buFont typeface="Arial" panose="020B0604020202020204" pitchFamily="34" charset="0"/>
              <a:buChar char="•"/>
            </a:pPr>
            <a:r>
              <a:rPr lang="en-US" sz="2000" dirty="0" err="1" smtClean="0"/>
              <a:t>Whiterocks</a:t>
            </a:r>
            <a:r>
              <a:rPr lang="en-US" sz="2000" dirty="0" smtClean="0"/>
              <a:t>: </a:t>
            </a:r>
            <a:r>
              <a:rPr lang="en-US" sz="2000" dirty="0"/>
              <a:t>73 ppb</a:t>
            </a:r>
            <a:endParaRPr lang="en-US" sz="2000" dirty="0"/>
          </a:p>
        </p:txBody>
      </p:sp>
    </p:spTree>
    <p:extLst>
      <p:ext uri="{BB962C8B-B14F-4D97-AF65-F5344CB8AC3E}">
        <p14:creationId xmlns:p14="http://schemas.microsoft.com/office/powerpoint/2010/main" val="2223329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0194" y="992777"/>
            <a:ext cx="7741920" cy="3693319"/>
          </a:xfrm>
          <a:prstGeom prst="rect">
            <a:avLst/>
          </a:prstGeom>
          <a:noFill/>
        </p:spPr>
        <p:txBody>
          <a:bodyPr wrap="square" rtlCol="0">
            <a:spAutoFit/>
          </a:bodyPr>
          <a:lstStyle/>
          <a:p>
            <a:r>
              <a:rPr lang="en-US" dirty="0"/>
              <a:t>For </a:t>
            </a:r>
            <a:r>
              <a:rPr lang="en-US" dirty="0" smtClean="0"/>
              <a:t>the trajectory analysis</a:t>
            </a:r>
            <a:r>
              <a:rPr lang="en-US" dirty="0"/>
              <a:t>, each of the four sites were plotted </a:t>
            </a:r>
            <a:r>
              <a:rPr lang="en-US" dirty="0" smtClean="0"/>
              <a:t>individually using HYSPLIT, </a:t>
            </a:r>
            <a:r>
              <a:rPr lang="en-US" dirty="0"/>
              <a:t>with a backwards trajectory to show where sources of wildfire smoke came from days prior to the days of the exceedances. All four sites start on August 22 and are plotted back either 72 or 96 hours with three heights plotted for each of the trajectories (2, 10, and 50m</a:t>
            </a:r>
            <a:r>
              <a:rPr lang="en-US" dirty="0" smtClean="0"/>
              <a:t>).</a:t>
            </a:r>
          </a:p>
          <a:p>
            <a:endParaRPr lang="en-US" dirty="0"/>
          </a:p>
          <a:p>
            <a:r>
              <a:rPr lang="en-US" dirty="0"/>
              <a:t>All four trajectories show this transport from California and the western United States before settling at these locations. All of them show trajectories consistent where wildfire smoke both </a:t>
            </a:r>
            <a:r>
              <a:rPr lang="en-US" dirty="0" smtClean="0"/>
              <a:t>originates </a:t>
            </a:r>
            <a:r>
              <a:rPr lang="en-US" dirty="0"/>
              <a:t>and where smoke spreads and is carried across the West. This includes areas from not only Northern/Central California, but also Southern California, Nevada, and Idaho.</a:t>
            </a:r>
            <a:endParaRPr lang="en-US" dirty="0"/>
          </a:p>
        </p:txBody>
      </p:sp>
    </p:spTree>
    <p:extLst>
      <p:ext uri="{BB962C8B-B14F-4D97-AF65-F5344CB8AC3E}">
        <p14:creationId xmlns:p14="http://schemas.microsoft.com/office/powerpoint/2010/main" val="8348650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6023" y="1218715"/>
            <a:ext cx="4800119" cy="4981303"/>
          </a:xfrm>
          <a:prstGeom prst="rect">
            <a:avLst/>
          </a:prstGeom>
        </p:spPr>
      </p:pic>
      <p:sp>
        <p:nvSpPr>
          <p:cNvPr id="3" name="TextBox 2"/>
          <p:cNvSpPr txBox="1"/>
          <p:nvPr/>
        </p:nvSpPr>
        <p:spPr>
          <a:xfrm>
            <a:off x="836023" y="722812"/>
            <a:ext cx="1959428" cy="400110"/>
          </a:xfrm>
          <a:prstGeom prst="rect">
            <a:avLst/>
          </a:prstGeom>
          <a:noFill/>
        </p:spPr>
        <p:txBody>
          <a:bodyPr wrap="square" rtlCol="0">
            <a:spAutoFit/>
          </a:bodyPr>
          <a:lstStyle/>
          <a:p>
            <a:r>
              <a:rPr lang="en-US" sz="2000" dirty="0" err="1" smtClean="0"/>
              <a:t>Redwash</a:t>
            </a:r>
            <a:endParaRPr lang="en-US" sz="2000" dirty="0"/>
          </a:p>
        </p:txBody>
      </p:sp>
      <p:pic>
        <p:nvPicPr>
          <p:cNvPr id="4" name="Picture 3"/>
          <p:cNvPicPr>
            <a:picLocks noChangeAspect="1"/>
          </p:cNvPicPr>
          <p:nvPr/>
        </p:nvPicPr>
        <p:blipFill>
          <a:blip r:embed="rId3"/>
          <a:stretch>
            <a:fillRect/>
          </a:stretch>
        </p:blipFill>
        <p:spPr>
          <a:xfrm>
            <a:off x="5878286" y="1218715"/>
            <a:ext cx="4800119" cy="4981303"/>
          </a:xfrm>
          <a:prstGeom prst="rect">
            <a:avLst/>
          </a:prstGeom>
        </p:spPr>
      </p:pic>
      <p:sp>
        <p:nvSpPr>
          <p:cNvPr id="5" name="TextBox 4"/>
          <p:cNvSpPr txBox="1"/>
          <p:nvPr/>
        </p:nvSpPr>
        <p:spPr>
          <a:xfrm>
            <a:off x="5965372" y="722812"/>
            <a:ext cx="3056709" cy="400110"/>
          </a:xfrm>
          <a:prstGeom prst="rect">
            <a:avLst/>
          </a:prstGeom>
          <a:noFill/>
        </p:spPr>
        <p:txBody>
          <a:bodyPr wrap="square" rtlCol="0">
            <a:spAutoFit/>
          </a:bodyPr>
          <a:lstStyle/>
          <a:p>
            <a:r>
              <a:rPr lang="en-US" sz="2000" dirty="0" smtClean="0"/>
              <a:t>Ouray</a:t>
            </a:r>
            <a:endParaRPr lang="en-US" sz="2000" dirty="0"/>
          </a:p>
        </p:txBody>
      </p:sp>
    </p:spTree>
    <p:extLst>
      <p:ext uri="{BB962C8B-B14F-4D97-AF65-F5344CB8AC3E}">
        <p14:creationId xmlns:p14="http://schemas.microsoft.com/office/powerpoint/2010/main" val="38179986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5619" y="1175657"/>
            <a:ext cx="4690118" cy="4911634"/>
          </a:xfrm>
          <a:prstGeom prst="rect">
            <a:avLst/>
          </a:prstGeom>
        </p:spPr>
      </p:pic>
      <p:sp>
        <p:nvSpPr>
          <p:cNvPr id="3" name="TextBox 2"/>
          <p:cNvSpPr txBox="1"/>
          <p:nvPr/>
        </p:nvSpPr>
        <p:spPr>
          <a:xfrm>
            <a:off x="935619" y="722811"/>
            <a:ext cx="1950720" cy="400110"/>
          </a:xfrm>
          <a:prstGeom prst="rect">
            <a:avLst/>
          </a:prstGeom>
          <a:noFill/>
        </p:spPr>
        <p:txBody>
          <a:bodyPr wrap="square" rtlCol="0">
            <a:spAutoFit/>
          </a:bodyPr>
          <a:lstStyle/>
          <a:p>
            <a:r>
              <a:rPr lang="en-US" sz="2000" dirty="0" err="1" smtClean="0"/>
              <a:t>Myton</a:t>
            </a:r>
            <a:endParaRPr lang="en-US" sz="2000" dirty="0"/>
          </a:p>
        </p:txBody>
      </p:sp>
      <p:pic>
        <p:nvPicPr>
          <p:cNvPr id="4" name="Picture 3"/>
          <p:cNvPicPr>
            <a:picLocks noChangeAspect="1"/>
          </p:cNvPicPr>
          <p:nvPr/>
        </p:nvPicPr>
        <p:blipFill>
          <a:blip r:embed="rId3"/>
          <a:stretch>
            <a:fillRect/>
          </a:stretch>
        </p:blipFill>
        <p:spPr>
          <a:xfrm>
            <a:off x="5986590" y="1175657"/>
            <a:ext cx="4690118" cy="4911634"/>
          </a:xfrm>
          <a:prstGeom prst="rect">
            <a:avLst/>
          </a:prstGeom>
        </p:spPr>
      </p:pic>
      <p:sp>
        <p:nvSpPr>
          <p:cNvPr id="5" name="TextBox 4"/>
          <p:cNvSpPr txBox="1"/>
          <p:nvPr/>
        </p:nvSpPr>
        <p:spPr>
          <a:xfrm>
            <a:off x="5986590" y="722811"/>
            <a:ext cx="2647405" cy="400110"/>
          </a:xfrm>
          <a:prstGeom prst="rect">
            <a:avLst/>
          </a:prstGeom>
          <a:noFill/>
        </p:spPr>
        <p:txBody>
          <a:bodyPr wrap="square" rtlCol="0">
            <a:spAutoFit/>
          </a:bodyPr>
          <a:lstStyle/>
          <a:p>
            <a:r>
              <a:rPr lang="en-US" sz="2000" dirty="0" err="1" smtClean="0"/>
              <a:t>Whiterocks</a:t>
            </a:r>
            <a:endParaRPr lang="en-US" sz="2000" dirty="0"/>
          </a:p>
        </p:txBody>
      </p:sp>
    </p:spTree>
    <p:extLst>
      <p:ext uri="{BB962C8B-B14F-4D97-AF65-F5344CB8AC3E}">
        <p14:creationId xmlns:p14="http://schemas.microsoft.com/office/powerpoint/2010/main" val="3638622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1104293" y="1225604"/>
            <a:ext cx="8946541" cy="5114236"/>
          </a:xfrm>
        </p:spPr>
        <p:txBody>
          <a:bodyPr>
            <a:normAutofit/>
          </a:bodyPr>
          <a:lstStyle/>
          <a:p>
            <a:r>
              <a:rPr lang="en-US" dirty="0"/>
              <a:t>This exceptional event demonstration shows a clear </a:t>
            </a:r>
            <a:r>
              <a:rPr lang="en-US" dirty="0" smtClean="0"/>
              <a:t>relationship </a:t>
            </a:r>
            <a:r>
              <a:rPr lang="en-US" dirty="0"/>
              <a:t>between the documented NAAQS exceedance and the California wildfires in mid-August. The California wildfires were triggered by lighting which qualifies them as a natural event that is not reasonably controllable or preventable. </a:t>
            </a:r>
          </a:p>
          <a:p>
            <a:r>
              <a:rPr lang="en-US" dirty="0"/>
              <a:t>Historical monitoring data from each of the monitoring stations show that this event was exceptional as compared to 2016-2019 with daily maximum ozone concentrations over 20 ppb higher than the same timeframe. This exceeds the 5-10 ppb threshold as compared to non-event concentrations as recommended in EPA’s guidance for defining exceptional events. </a:t>
            </a:r>
          </a:p>
          <a:p>
            <a:r>
              <a:rPr lang="en-US" dirty="0"/>
              <a:t>The Ute Indian Tribe is requesting EPA flag ozone data collected on August 21 for </a:t>
            </a:r>
            <a:r>
              <a:rPr lang="en-US" dirty="0" err="1"/>
              <a:t>Redwash</a:t>
            </a:r>
            <a:r>
              <a:rPr lang="en-US" dirty="0"/>
              <a:t> and August 22, 2020 for </a:t>
            </a:r>
            <a:r>
              <a:rPr lang="en-US" dirty="0" err="1"/>
              <a:t>Myton</a:t>
            </a:r>
            <a:r>
              <a:rPr lang="en-US" dirty="0"/>
              <a:t>, Ouray, </a:t>
            </a:r>
            <a:r>
              <a:rPr lang="en-US" dirty="0" err="1"/>
              <a:t>Redwash</a:t>
            </a:r>
            <a:r>
              <a:rPr lang="en-US" dirty="0"/>
              <a:t>, and </a:t>
            </a:r>
            <a:r>
              <a:rPr lang="en-US" dirty="0" err="1"/>
              <a:t>Whiterocks</a:t>
            </a:r>
            <a:r>
              <a:rPr lang="en-US" dirty="0"/>
              <a:t> as exceptional, caused by a naturally occurring wildfire event.</a:t>
            </a:r>
          </a:p>
          <a:p>
            <a:endParaRPr lang="en-US" dirty="0"/>
          </a:p>
        </p:txBody>
      </p:sp>
    </p:spTree>
    <p:extLst>
      <p:ext uri="{BB962C8B-B14F-4D97-AF65-F5344CB8AC3E}">
        <p14:creationId xmlns:p14="http://schemas.microsoft.com/office/powerpoint/2010/main" val="41548550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Exceptional Event Definition</a:t>
            </a:r>
            <a:br>
              <a:rPr lang="en-US" dirty="0" smtClean="0"/>
            </a:br>
            <a:r>
              <a:rPr lang="en-US" sz="4000" dirty="0" smtClean="0"/>
              <a:t>40 CFR Part 50.1(j)</a:t>
            </a:r>
            <a:endParaRPr lang="en-US" sz="4000" dirty="0"/>
          </a:p>
        </p:txBody>
      </p:sp>
      <p:sp>
        <p:nvSpPr>
          <p:cNvPr id="3" name="Content Placeholder 2"/>
          <p:cNvSpPr>
            <a:spLocks noGrp="1"/>
          </p:cNvSpPr>
          <p:nvPr>
            <p:ph idx="1"/>
          </p:nvPr>
        </p:nvSpPr>
        <p:spPr/>
        <p:txBody>
          <a:bodyPr>
            <a:normAutofit fontScale="92500" lnSpcReduction="20000"/>
          </a:bodyPr>
          <a:lstStyle/>
          <a:p>
            <a:r>
              <a:rPr lang="en-US" i="1" dirty="0"/>
              <a:t>as an event(s) and its resulting emissions that affect air quality in such a way that there exists a clear causal relationship between the specific event(s) and the monitored exceedance(s) or violation(s), is not reasonably controllable or preventable, is an event(s) caused by human activity that is unlikely to recur at a particular location or a natural event(s), and is determined by the Administrator in accordance with 40 CFR 50.14 to be an exceptional event. It does not include air pollution relating to source noncompliance. Stagnation of air masses and meteorological inversions do not directly cause pollutant emissions and are not exceptional events. Meteorological events involving high temperatures or lack of precipitation (i.e., severe, extreme or exceptional drought) also do not directly cause pollutant emissions and are not considered exceptional events. However, conditions involving high temperatures or lack of precipitation may promote occurrences of particular types of exceptional events, such as wildfires or high wind events, which do directly cause emissions.</a:t>
            </a:r>
            <a:endParaRPr lang="en-US" dirty="0"/>
          </a:p>
          <a:p>
            <a:endParaRPr lang="en-US" dirty="0"/>
          </a:p>
        </p:txBody>
      </p:sp>
    </p:spTree>
    <p:extLst>
      <p:ext uri="{BB962C8B-B14F-4D97-AF65-F5344CB8AC3E}">
        <p14:creationId xmlns:p14="http://schemas.microsoft.com/office/powerpoint/2010/main" val="2495702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056" y="722811"/>
            <a:ext cx="9614263" cy="4708981"/>
          </a:xfrm>
          <a:prstGeom prst="rect">
            <a:avLst/>
          </a:prstGeom>
          <a:noFill/>
        </p:spPr>
        <p:txBody>
          <a:bodyPr wrap="square" rtlCol="0">
            <a:spAutoFit/>
          </a:bodyPr>
          <a:lstStyle/>
          <a:p>
            <a:r>
              <a:rPr lang="en-US" sz="2000" dirty="0" smtClean="0"/>
              <a:t>Summer 2020: Excessive heat and drought conditions across the Pacific Northwest, California and other areas of the western United States led to many wildfires throughout the region. </a:t>
            </a:r>
          </a:p>
          <a:p>
            <a:endParaRPr lang="en-US" sz="2000" dirty="0"/>
          </a:p>
          <a:p>
            <a:r>
              <a:rPr lang="en-US" sz="2000" dirty="0" smtClean="0"/>
              <a:t>August 21-22, 2020: Ambient ozone concentrations measured at the Ute tribe’s four monitoring stations exceeded the 8 hour NAAQS of 70ppb. </a:t>
            </a:r>
          </a:p>
          <a:p>
            <a:endParaRPr lang="en-US" sz="2000" dirty="0"/>
          </a:p>
          <a:p>
            <a:r>
              <a:rPr lang="en-US" sz="2000" dirty="0" smtClean="0"/>
              <a:t>August 21, 2020: </a:t>
            </a:r>
          </a:p>
          <a:p>
            <a:pPr marL="285750" indent="-285750">
              <a:buFont typeface="Arial" panose="020B0604020202020204" pitchFamily="34" charset="0"/>
              <a:buChar char="•"/>
            </a:pPr>
            <a:r>
              <a:rPr lang="en-US" sz="2000" dirty="0" err="1" smtClean="0"/>
              <a:t>Redwash</a:t>
            </a:r>
            <a:r>
              <a:rPr lang="en-US" sz="2000" dirty="0" smtClean="0"/>
              <a:t> 76ppb</a:t>
            </a:r>
          </a:p>
          <a:p>
            <a:endParaRPr lang="en-US" sz="2000" dirty="0"/>
          </a:p>
          <a:p>
            <a:r>
              <a:rPr lang="en-US" sz="2000" dirty="0" smtClean="0"/>
              <a:t>August 22, 2020: </a:t>
            </a:r>
          </a:p>
          <a:p>
            <a:pPr marL="285750" indent="-285750">
              <a:buFont typeface="Arial" panose="020B0604020202020204" pitchFamily="34" charset="0"/>
              <a:buChar char="•"/>
            </a:pPr>
            <a:r>
              <a:rPr lang="en-US" sz="2000" dirty="0" smtClean="0"/>
              <a:t>Red wash 74 ppb</a:t>
            </a:r>
          </a:p>
          <a:p>
            <a:pPr marL="285750" indent="-285750">
              <a:buFont typeface="Arial" panose="020B0604020202020204" pitchFamily="34" charset="0"/>
              <a:buChar char="•"/>
            </a:pPr>
            <a:r>
              <a:rPr lang="en-US" sz="2000" dirty="0" smtClean="0"/>
              <a:t>Ouray 74 ppb</a:t>
            </a:r>
          </a:p>
          <a:p>
            <a:pPr marL="285750" indent="-285750">
              <a:buFont typeface="Arial" panose="020B0604020202020204" pitchFamily="34" charset="0"/>
              <a:buChar char="•"/>
            </a:pPr>
            <a:r>
              <a:rPr lang="en-US" sz="2000" dirty="0" err="1" smtClean="0"/>
              <a:t>Myton</a:t>
            </a:r>
            <a:r>
              <a:rPr lang="en-US" sz="2000" dirty="0" smtClean="0"/>
              <a:t> 71 ppb</a:t>
            </a:r>
          </a:p>
          <a:p>
            <a:pPr marL="285750" indent="-285750">
              <a:buFont typeface="Arial" panose="020B0604020202020204" pitchFamily="34" charset="0"/>
              <a:buChar char="•"/>
            </a:pPr>
            <a:r>
              <a:rPr lang="en-US" sz="2000" dirty="0" err="1" smtClean="0"/>
              <a:t>Whiterocks</a:t>
            </a:r>
            <a:r>
              <a:rPr lang="en-US" sz="2000" dirty="0" smtClean="0"/>
              <a:t> 73 ppb</a:t>
            </a:r>
            <a:endParaRPr lang="en-US" sz="2000" dirty="0"/>
          </a:p>
        </p:txBody>
      </p:sp>
    </p:spTree>
    <p:extLst>
      <p:ext uri="{BB962C8B-B14F-4D97-AF65-F5344CB8AC3E}">
        <p14:creationId xmlns:p14="http://schemas.microsoft.com/office/powerpoint/2010/main" val="34027369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60961" y="1173161"/>
            <a:ext cx="6191794" cy="4948965"/>
          </a:xfrm>
          <a:prstGeom prst="rect">
            <a:avLst/>
          </a:prstGeom>
          <a:ln>
            <a:solidFill>
              <a:schemeClr val="tx1"/>
            </a:solidFill>
          </a:ln>
        </p:spPr>
      </p:pic>
      <p:pic>
        <p:nvPicPr>
          <p:cNvPr id="3" name="Picture 2" descr="A picture containing snow, natur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329952" y="1173161"/>
            <a:ext cx="5801087" cy="4948965"/>
          </a:xfrm>
          <a:prstGeom prst="rect">
            <a:avLst/>
          </a:prstGeom>
          <a:ln>
            <a:solidFill>
              <a:schemeClr val="tx1"/>
            </a:solidFill>
          </a:ln>
        </p:spPr>
      </p:pic>
      <p:sp>
        <p:nvSpPr>
          <p:cNvPr id="4" name="TextBox 3"/>
          <p:cNvSpPr txBox="1"/>
          <p:nvPr/>
        </p:nvSpPr>
        <p:spPr>
          <a:xfrm>
            <a:off x="69669" y="670560"/>
            <a:ext cx="9605554" cy="400110"/>
          </a:xfrm>
          <a:prstGeom prst="rect">
            <a:avLst/>
          </a:prstGeom>
          <a:noFill/>
        </p:spPr>
        <p:txBody>
          <a:bodyPr wrap="square" rtlCol="0">
            <a:spAutoFit/>
          </a:bodyPr>
          <a:lstStyle/>
          <a:p>
            <a:r>
              <a:rPr lang="en-US" sz="2000" dirty="0" smtClean="0"/>
              <a:t>NOAA MODIS Wildfire Detection Map &amp; NOAA Satellite Imagery 08/19/2020</a:t>
            </a:r>
            <a:endParaRPr lang="en-US" sz="2000" dirty="0"/>
          </a:p>
        </p:txBody>
      </p:sp>
      <p:sp>
        <p:nvSpPr>
          <p:cNvPr id="5" name="Oval 4"/>
          <p:cNvSpPr/>
          <p:nvPr/>
        </p:nvSpPr>
        <p:spPr>
          <a:xfrm>
            <a:off x="3474719" y="2603863"/>
            <a:ext cx="487679" cy="47897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284823" y="2843349"/>
            <a:ext cx="452846" cy="43978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475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bwMode="auto">
          <a:xfrm>
            <a:off x="0" y="1147353"/>
            <a:ext cx="6252754" cy="4948648"/>
          </a:xfrm>
          <a:prstGeom prst="rect">
            <a:avLst/>
          </a:prstGeom>
          <a:noFill/>
          <a:ln>
            <a:noFill/>
          </a:ln>
        </p:spPr>
      </p:pic>
      <p:pic>
        <p:nvPicPr>
          <p:cNvPr id="3" name="Picture 2" descr="A picture containing snow, outdoor, nature, waterfall&#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338660" y="1147353"/>
            <a:ext cx="5705294" cy="4948648"/>
          </a:xfrm>
          <a:prstGeom prst="rect">
            <a:avLst/>
          </a:prstGeom>
          <a:ln>
            <a:solidFill>
              <a:schemeClr val="tx1"/>
            </a:solidFill>
          </a:ln>
        </p:spPr>
      </p:pic>
      <p:sp>
        <p:nvSpPr>
          <p:cNvPr id="4" name="TextBox 3"/>
          <p:cNvSpPr txBox="1"/>
          <p:nvPr/>
        </p:nvSpPr>
        <p:spPr>
          <a:xfrm>
            <a:off x="69669" y="670560"/>
            <a:ext cx="9605554" cy="400110"/>
          </a:xfrm>
          <a:prstGeom prst="rect">
            <a:avLst/>
          </a:prstGeom>
          <a:noFill/>
        </p:spPr>
        <p:txBody>
          <a:bodyPr wrap="square" rtlCol="0">
            <a:spAutoFit/>
          </a:bodyPr>
          <a:lstStyle/>
          <a:p>
            <a:r>
              <a:rPr lang="en-US" sz="2000" dirty="0" smtClean="0"/>
              <a:t>NOAA MODIS Wildfire Detection Map &amp; NOAA Satellite Imagery 08/20/2020</a:t>
            </a:r>
            <a:endParaRPr lang="en-US" sz="2000" dirty="0"/>
          </a:p>
        </p:txBody>
      </p:sp>
      <p:sp>
        <p:nvSpPr>
          <p:cNvPr id="5" name="Oval 4"/>
          <p:cNvSpPr/>
          <p:nvPr/>
        </p:nvSpPr>
        <p:spPr>
          <a:xfrm>
            <a:off x="3500846" y="2621280"/>
            <a:ext cx="531223" cy="478971"/>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249989" y="2821577"/>
            <a:ext cx="426720" cy="374469"/>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522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bwMode="auto">
          <a:xfrm>
            <a:off x="69215" y="1147353"/>
            <a:ext cx="6157414" cy="4974773"/>
          </a:xfrm>
          <a:prstGeom prst="rect">
            <a:avLst/>
          </a:prstGeom>
          <a:noFill/>
          <a:ln>
            <a:noFill/>
          </a:ln>
        </p:spPr>
      </p:pic>
      <p:pic>
        <p:nvPicPr>
          <p:cNvPr id="3" name="Picture 2" descr="A picture containing nature, snow, outdoor, waterfall&#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338661" y="1147353"/>
            <a:ext cx="5714002" cy="4974773"/>
          </a:xfrm>
          <a:prstGeom prst="rect">
            <a:avLst/>
          </a:prstGeom>
          <a:ln>
            <a:solidFill>
              <a:schemeClr val="tx1"/>
            </a:solidFill>
          </a:ln>
        </p:spPr>
      </p:pic>
      <p:sp>
        <p:nvSpPr>
          <p:cNvPr id="4" name="TextBox 3"/>
          <p:cNvSpPr txBox="1"/>
          <p:nvPr/>
        </p:nvSpPr>
        <p:spPr>
          <a:xfrm>
            <a:off x="69669" y="670560"/>
            <a:ext cx="9605554" cy="400110"/>
          </a:xfrm>
          <a:prstGeom prst="rect">
            <a:avLst/>
          </a:prstGeom>
          <a:noFill/>
        </p:spPr>
        <p:txBody>
          <a:bodyPr wrap="square" rtlCol="0">
            <a:spAutoFit/>
          </a:bodyPr>
          <a:lstStyle/>
          <a:p>
            <a:r>
              <a:rPr lang="en-US" sz="2000" dirty="0" smtClean="0"/>
              <a:t>NOAA MODIS Wildfire Detection Map &amp; NOAA Satellite Imagery 08/21/2020</a:t>
            </a:r>
            <a:endParaRPr lang="en-US" sz="2000" dirty="0"/>
          </a:p>
        </p:txBody>
      </p:sp>
      <p:sp>
        <p:nvSpPr>
          <p:cNvPr id="5" name="Oval 4"/>
          <p:cNvSpPr/>
          <p:nvPr/>
        </p:nvSpPr>
        <p:spPr>
          <a:xfrm>
            <a:off x="3518263" y="2664823"/>
            <a:ext cx="409303" cy="348343"/>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267406" y="2873829"/>
            <a:ext cx="400594" cy="36576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09570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156754" y="1140823"/>
            <a:ext cx="6061619" cy="4998719"/>
          </a:xfrm>
          <a:prstGeom prst="rect">
            <a:avLst/>
          </a:prstGeom>
        </p:spPr>
      </p:pic>
      <p:pic>
        <p:nvPicPr>
          <p:cNvPr id="3" name="Picture 2" descr="A picture containing outdoor, snow, nature, covere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296297" y="1140823"/>
            <a:ext cx="5765074" cy="4998719"/>
          </a:xfrm>
          <a:prstGeom prst="rect">
            <a:avLst/>
          </a:prstGeom>
        </p:spPr>
      </p:pic>
      <p:sp>
        <p:nvSpPr>
          <p:cNvPr id="5" name="TextBox 4"/>
          <p:cNvSpPr txBox="1"/>
          <p:nvPr/>
        </p:nvSpPr>
        <p:spPr>
          <a:xfrm>
            <a:off x="69669" y="670560"/>
            <a:ext cx="9605554" cy="400110"/>
          </a:xfrm>
          <a:prstGeom prst="rect">
            <a:avLst/>
          </a:prstGeom>
          <a:noFill/>
        </p:spPr>
        <p:txBody>
          <a:bodyPr wrap="square" rtlCol="0">
            <a:spAutoFit/>
          </a:bodyPr>
          <a:lstStyle/>
          <a:p>
            <a:r>
              <a:rPr lang="en-US" sz="2000" dirty="0" smtClean="0"/>
              <a:t>NOAA MODIS Wildfire Detection Map &amp; NOAA Satellite Imagery 08/22/2020</a:t>
            </a:r>
            <a:endParaRPr lang="en-US" sz="2000" dirty="0"/>
          </a:p>
        </p:txBody>
      </p:sp>
      <p:sp>
        <p:nvSpPr>
          <p:cNvPr id="6" name="Oval 5"/>
          <p:cNvSpPr/>
          <p:nvPr/>
        </p:nvSpPr>
        <p:spPr>
          <a:xfrm>
            <a:off x="3544389" y="2656114"/>
            <a:ext cx="444137" cy="374469"/>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249988" y="2865120"/>
            <a:ext cx="426720" cy="330926"/>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5980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Tiered Evidence Analysis</a:t>
            </a:r>
            <a:endParaRPr lang="en-US" dirty="0"/>
          </a:p>
        </p:txBody>
      </p:sp>
      <p:sp>
        <p:nvSpPr>
          <p:cNvPr id="3" name="Content Placeholder 2"/>
          <p:cNvSpPr>
            <a:spLocks noGrp="1"/>
          </p:cNvSpPr>
          <p:nvPr>
            <p:ph idx="1"/>
          </p:nvPr>
        </p:nvSpPr>
        <p:spPr>
          <a:xfrm>
            <a:off x="1104293" y="1330107"/>
            <a:ext cx="8946541" cy="3398647"/>
          </a:xfrm>
        </p:spPr>
        <p:txBody>
          <a:bodyPr/>
          <a:lstStyle/>
          <a:p>
            <a:pPr marL="0" lvl="0" indent="0">
              <a:buNone/>
            </a:pPr>
            <a:r>
              <a:rPr lang="en-US" dirty="0" smtClean="0"/>
              <a:t>The amount of evidence needed, per EPA guidelines, is based on a three tiered analysis showing the relationship between the wildfire event and the ozone exceedance.</a:t>
            </a:r>
          </a:p>
          <a:p>
            <a:pPr lvl="0"/>
            <a:r>
              <a:rPr lang="en-US" dirty="0" smtClean="0"/>
              <a:t>Tier </a:t>
            </a:r>
            <a:r>
              <a:rPr lang="en-US" dirty="0"/>
              <a:t>1 is based on concentrations that are evidently higher than what would be recorded during no wildfire events or is outside of a site’s normal ozone season.</a:t>
            </a:r>
          </a:p>
          <a:p>
            <a:pPr lvl="0"/>
            <a:r>
              <a:rPr lang="en-US" dirty="0"/>
              <a:t>Tier 2 is based on high concentrations that are not as clear as Tier 1 or do not fall outside of a site’s normal ozone season.</a:t>
            </a:r>
          </a:p>
          <a:p>
            <a:pPr lvl="0"/>
            <a:r>
              <a:rPr lang="en-US" dirty="0"/>
              <a:t>Tier 3 is for any situation that does not fit the scenarios for Tiers 1 or 2.</a:t>
            </a:r>
          </a:p>
          <a:p>
            <a:endParaRPr lang="en-US" dirty="0"/>
          </a:p>
        </p:txBody>
      </p:sp>
      <p:sp>
        <p:nvSpPr>
          <p:cNvPr id="4" name="TextBox 3"/>
          <p:cNvSpPr txBox="1"/>
          <p:nvPr/>
        </p:nvSpPr>
        <p:spPr>
          <a:xfrm>
            <a:off x="1104293" y="4898257"/>
            <a:ext cx="9267063" cy="707886"/>
          </a:xfrm>
          <a:prstGeom prst="rect">
            <a:avLst/>
          </a:prstGeom>
          <a:noFill/>
        </p:spPr>
        <p:txBody>
          <a:bodyPr wrap="square" rtlCol="0">
            <a:spAutoFit/>
          </a:bodyPr>
          <a:lstStyle/>
          <a:p>
            <a:r>
              <a:rPr lang="en-US" sz="2000" dirty="0" smtClean="0"/>
              <a:t>Based on the analysis of the ozone exceedances, it was determined that this event demonstration falls under a Tier 1 analysis.</a:t>
            </a:r>
            <a:endParaRPr lang="en-US" sz="2000" dirty="0"/>
          </a:p>
        </p:txBody>
      </p:sp>
    </p:spTree>
    <p:extLst>
      <p:ext uri="{BB962C8B-B14F-4D97-AF65-F5344CB8AC3E}">
        <p14:creationId xmlns:p14="http://schemas.microsoft.com/office/powerpoint/2010/main" val="19013299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9234" y="879566"/>
            <a:ext cx="7332617" cy="4401205"/>
          </a:xfrm>
          <a:prstGeom prst="rect">
            <a:avLst/>
          </a:prstGeom>
          <a:noFill/>
        </p:spPr>
        <p:txBody>
          <a:bodyPr wrap="square" rtlCol="0">
            <a:spAutoFit/>
          </a:bodyPr>
          <a:lstStyle/>
          <a:p>
            <a:r>
              <a:rPr lang="en-US" sz="2000" dirty="0" smtClean="0"/>
              <a:t>For Tier 1, EPA guidance requires two critical pieces of evidence to satisfy the demonstration.</a:t>
            </a:r>
          </a:p>
          <a:p>
            <a:endParaRPr lang="en-US" sz="2000" dirty="0"/>
          </a:p>
          <a:p>
            <a:pPr marL="457200" indent="-457200">
              <a:buFont typeface="+mj-lt"/>
              <a:buAutoNum type="arabicPeriod"/>
            </a:pPr>
            <a:r>
              <a:rPr lang="en-US" sz="2000" dirty="0"/>
              <a:t>T</a:t>
            </a:r>
            <a:r>
              <a:rPr lang="en-US" sz="2000" dirty="0" smtClean="0"/>
              <a:t>ime </a:t>
            </a:r>
            <a:r>
              <a:rPr lang="en-US" sz="2000" dirty="0"/>
              <a:t>series plot that covers 12 months or the typical ozone season months with the event exceedances. This data is overlaid together for at least five (5) years or for the length of time that is available with the data. </a:t>
            </a:r>
            <a:endParaRPr lang="en-US" sz="2000" dirty="0" smtClean="0"/>
          </a:p>
          <a:p>
            <a:pPr marL="457200" indent="-457200">
              <a:buFont typeface="+mj-lt"/>
              <a:buAutoNum type="arabicPeriod"/>
            </a:pPr>
            <a:r>
              <a:rPr lang="en-US" sz="2000" dirty="0"/>
              <a:t>T</a:t>
            </a:r>
            <a:r>
              <a:rPr lang="en-US" sz="2000" dirty="0" smtClean="0"/>
              <a:t>rajectory </a:t>
            </a:r>
            <a:r>
              <a:rPr lang="en-US" sz="2000" dirty="0"/>
              <a:t>analysis is created to show transport in the atmosphere. This is used to help suggest the movement of wildfire smoke to a station where the ozone exceedance occurred. The trajectory analyses are created using online models from the National Oceanic and Atmospheric Administration (NOAA).</a:t>
            </a:r>
            <a:endParaRPr lang="en-US" sz="2000" dirty="0"/>
          </a:p>
        </p:txBody>
      </p:sp>
    </p:spTree>
    <p:extLst>
      <p:ext uri="{BB962C8B-B14F-4D97-AF65-F5344CB8AC3E}">
        <p14:creationId xmlns:p14="http://schemas.microsoft.com/office/powerpoint/2010/main" val="17394221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211</TotalTime>
  <Words>940</Words>
  <Application>Microsoft Office PowerPoint</Application>
  <PresentationFormat>Widescreen</PresentationFormat>
  <Paragraphs>52</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Century Gothic</vt:lpstr>
      <vt:lpstr>Wingdings 3</vt:lpstr>
      <vt:lpstr>Ion</vt:lpstr>
      <vt:lpstr>Ute Indian Tribe Air Quality</vt:lpstr>
      <vt:lpstr>Exceptional Event Definition 40 CFR Part 50.1(j)</vt:lpstr>
      <vt:lpstr>PowerPoint Presentation</vt:lpstr>
      <vt:lpstr>PowerPoint Presentation</vt:lpstr>
      <vt:lpstr>PowerPoint Presentation</vt:lpstr>
      <vt:lpstr>PowerPoint Presentation</vt:lpstr>
      <vt:lpstr>PowerPoint Presentation</vt:lpstr>
      <vt:lpstr>Tiered Evidence Analysis</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Indian Tribe Air Quality</dc:title>
  <dc:creator>Mike Natchees</dc:creator>
  <cp:lastModifiedBy>Mike Natchees</cp:lastModifiedBy>
  <cp:revision>18</cp:revision>
  <dcterms:created xsi:type="dcterms:W3CDTF">2021-03-17T15:01:06Z</dcterms:created>
  <dcterms:modified xsi:type="dcterms:W3CDTF">2021-03-17T18:32:12Z</dcterms:modified>
</cp:coreProperties>
</file>