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4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40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1310" y="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marisetextor/Documents/SLC%20UT%20Work/179B/Advocacy/One%20Pager/Graphs%20for%20Jenny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Uintah Basin Ozone</c:v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cat>
            <c:numRef>
              <c:f>Sheet1!$C$8:$L$8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Sheet1!$C$9:$L$9</c:f>
              <c:numCache>
                <c:formatCode>General</c:formatCode>
                <c:ptCount val="10"/>
                <c:pt idx="0">
                  <c:v>100</c:v>
                </c:pt>
                <c:pt idx="1">
                  <c:v>101</c:v>
                </c:pt>
                <c:pt idx="2">
                  <c:v>106</c:v>
                </c:pt>
                <c:pt idx="3">
                  <c:v>94</c:v>
                </c:pt>
                <c:pt idx="4">
                  <c:v>93</c:v>
                </c:pt>
                <c:pt idx="5">
                  <c:v>80</c:v>
                </c:pt>
                <c:pt idx="6">
                  <c:v>88</c:v>
                </c:pt>
                <c:pt idx="7">
                  <c:v>88</c:v>
                </c:pt>
                <c:pt idx="8">
                  <c:v>89</c:v>
                </c:pt>
                <c:pt idx="9">
                  <c:v>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E18-5744-A887-1B43DF43B094}"/>
            </c:ext>
          </c:extLst>
        </c:ser>
        <c:ser>
          <c:idx val="1"/>
          <c:order val="1"/>
          <c:tx>
            <c:v>Ozone Standard</c:v>
          </c:tx>
          <c:spPr>
            <a:ln w="28575" cap="rnd">
              <a:solidFill>
                <a:schemeClr val="accent5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Sheet1!$C$8:$L$8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Sheet1!$C$10:$L$10</c:f>
              <c:numCache>
                <c:formatCode>General</c:formatCode>
                <c:ptCount val="10"/>
                <c:pt idx="0">
                  <c:v>75</c:v>
                </c:pt>
                <c:pt idx="1">
                  <c:v>75</c:v>
                </c:pt>
                <c:pt idx="2">
                  <c:v>75</c:v>
                </c:pt>
                <c:pt idx="3">
                  <c:v>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E18-5744-A887-1B43DF43B094}"/>
            </c:ext>
          </c:extLst>
        </c:ser>
        <c:ser>
          <c:idx val="2"/>
          <c:order val="2"/>
          <c:tx>
            <c:v>Ozone Standard</c:v>
          </c:tx>
          <c:spPr>
            <a:ln w="28575" cap="rnd">
              <a:solidFill>
                <a:schemeClr val="accent1">
                  <a:lumMod val="7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Sheet1!$C$8:$L$8</c:f>
              <c:numCache>
                <c:formatCode>General</c:formatCode>
                <c:ptCount val="1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</c:numCache>
            </c:numRef>
          </c:cat>
          <c:val>
            <c:numRef>
              <c:f>Sheet1!$C$11:$L$11</c:f>
              <c:numCache>
                <c:formatCode>General</c:formatCode>
                <c:ptCount val="10"/>
                <c:pt idx="4">
                  <c:v>70</c:v>
                </c:pt>
                <c:pt idx="5">
                  <c:v>70</c:v>
                </c:pt>
                <c:pt idx="6">
                  <c:v>70</c:v>
                </c:pt>
                <c:pt idx="7">
                  <c:v>70</c:v>
                </c:pt>
                <c:pt idx="8">
                  <c:v>70</c:v>
                </c:pt>
                <c:pt idx="9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E18-5744-A887-1B43DF43B0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93103392"/>
        <c:axId val="293105072"/>
      </c:lineChart>
      <c:catAx>
        <c:axId val="29310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3105072"/>
        <c:crosses val="autoZero"/>
        <c:auto val="1"/>
        <c:lblAlgn val="ctr"/>
        <c:lblOffset val="100"/>
        <c:noMultiLvlLbl val="0"/>
      </c:catAx>
      <c:valAx>
        <c:axId val="293105072"/>
        <c:scaling>
          <c:orientation val="minMax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400" b="1"/>
                  <a:t>Ozone, ppb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93103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0.55297</cdr:x>
      <cdr:y>0.60889</cdr:y>
    </cdr:from>
    <cdr:to>
      <cdr:x>0.90057</cdr:x>
      <cdr:y>0.69429</cdr:y>
    </cdr:to>
    <cdr:sp macro="" textlink="">
      <cdr:nvSpPr>
        <cdr:cNvPr id="2" name="TextBox 2">
          <a:extLst xmlns:a="http://schemas.openxmlformats.org/drawingml/2006/main">
            <a:ext uri="{FF2B5EF4-FFF2-40B4-BE49-F238E27FC236}">
              <a16:creationId xmlns:a16="http://schemas.microsoft.com/office/drawing/2014/main" id="{64F0F899-9AD9-B243-A381-23D2D050B05A}"/>
            </a:ext>
          </a:extLst>
        </cdr:cNvPr>
        <cdr:cNvSpPr txBox="1"/>
      </cdr:nvSpPr>
      <cdr:spPr>
        <a:xfrm xmlns:a="http://schemas.openxmlformats.org/drawingml/2006/main">
          <a:off x="2471976" y="2130425"/>
          <a:ext cx="1553924" cy="298800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Ozone Standard</a:t>
          </a:r>
        </a:p>
      </cdr:txBody>
    </cdr:sp>
  </cdr:relSizeAnchor>
  <cdr:relSizeAnchor xmlns:cdr="http://schemas.openxmlformats.org/drawingml/2006/chartDrawing">
    <cdr:from>
      <cdr:x>0.5481</cdr:x>
      <cdr:y>0.17022</cdr:y>
    </cdr:from>
    <cdr:to>
      <cdr:x>0.96347</cdr:x>
      <cdr:y>0.25818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556C2B60-9270-4F49-864A-76D8CF815CD4}"/>
            </a:ext>
          </a:extLst>
        </cdr:cNvPr>
        <cdr:cNvSpPr txBox="1"/>
      </cdr:nvSpPr>
      <cdr:spPr>
        <a:xfrm xmlns:a="http://schemas.openxmlformats.org/drawingml/2006/main">
          <a:off x="2450226" y="595563"/>
          <a:ext cx="1856888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squar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Uintah Basin Ozone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C4900EE-1436-4B71-9810-8BB94E55C9E6}" type="datetimeFigureOut">
              <a:rPr lang="en-US" smtClean="0"/>
              <a:pPr/>
              <a:t>2/17/21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81A0509-E72F-4F15-9CD1-283827E923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82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12D59-0F7C-034B-8343-474CA725DF7D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2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1E875-1A07-3140-8AF3-5CF09A045435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42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0488-F7F7-BE41-9C01-13B6B26F33AE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70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EE426-A9BD-3C42-A3A6-2850BE2B652E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0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24362-79B1-7549-A4BA-D678CBB39883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69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DFC1-FD98-CF49-91DB-820CF922B042}" type="datetime1">
              <a:rPr lang="en-US" smtClean="0"/>
              <a:t>2/17/21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7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0A172-016D-974C-8C0A-8CC41D6C03AA}" type="datetime1">
              <a:rPr lang="en-US" smtClean="0"/>
              <a:t>2/17/21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3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3977D-B9AE-284A-948D-10E6E08CA326}" type="datetime1">
              <a:rPr lang="en-US" smtClean="0"/>
              <a:t>2/17/21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94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46DAA-DDE4-CB4D-BAF9-5CD095B575BA}" type="datetime1">
              <a:rPr lang="en-US" smtClean="0"/>
              <a:t>2/17/21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52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4156B-51B5-1045-B98C-0BE48ACFADCE}" type="datetime1">
              <a:rPr lang="en-US" smtClean="0"/>
              <a:t>2/17/21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647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4FA99C-51C5-FF49-9C13-5B5F7CD02DE9}" type="datetime1">
              <a:rPr lang="en-US" smtClean="0"/>
              <a:t>2/17/21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235BF76-7CC6-CE48-AD1C-75E4C14A9220}" type="datetime1">
              <a:rPr lang="en-US" smtClean="0"/>
              <a:t>2/17/21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FDA757A-8B7B-49B8-8E07-5680A59C2E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ltextor@globalessinc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Regulatory Consequences of Ozone Nonattainment</a:t>
            </a:r>
          </a:p>
        </p:txBody>
      </p:sp>
    </p:spTree>
    <p:extLst>
      <p:ext uri="{BB962C8B-B14F-4D97-AF65-F5344CB8AC3E}">
        <p14:creationId xmlns:p14="http://schemas.microsoft.com/office/powerpoint/2010/main" val="1855890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71180-36DD-4541-9C1E-F1117A509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EPA Air Quality Standard for Ozone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08DBA-7726-4B49-B05B-1A811637C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38892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Clean Air Act requires the Environmental Protection Agency (EPA) to set standards for air quality to protect health and welfare.</a:t>
            </a:r>
          </a:p>
          <a:p>
            <a:r>
              <a:rPr lang="en-US" dirty="0"/>
              <a:t>In 2015, EPA set the ozone standard at 70 parts per billion (ppb).</a:t>
            </a:r>
          </a:p>
          <a:p>
            <a:pPr lvl="1"/>
            <a:r>
              <a:rPr lang="en-US" dirty="0"/>
              <a:t>3 years of air quality monitoring data used to determine if an area “attains” the standard.</a:t>
            </a:r>
          </a:p>
          <a:p>
            <a:pPr lvl="1"/>
            <a:r>
              <a:rPr lang="en-US" dirty="0"/>
              <a:t>EPA designated the Uintah Basin as “Marginal” nonattainment in 2018.</a:t>
            </a:r>
          </a:p>
          <a:p>
            <a:pPr lvl="2"/>
            <a:r>
              <a:rPr lang="en-US" dirty="0"/>
              <a:t>Includes Uintah and Duchesne Counties below 6250 feet of elevation.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D42B5-4D14-1B43-91E7-C8555F5F0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4FD43-1173-8D49-BEAC-901BF6FCA47A}"/>
              </a:ext>
            </a:extLst>
          </p:cNvPr>
          <p:cNvSpPr txBox="1"/>
          <p:nvPr/>
        </p:nvSpPr>
        <p:spPr>
          <a:xfrm>
            <a:off x="1348931" y="5714837"/>
            <a:ext cx="934102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Uintah Basin does not meet EPA’s current (2015) air quality standard for ozone.</a:t>
            </a:r>
          </a:p>
        </p:txBody>
      </p:sp>
    </p:spTree>
    <p:extLst>
      <p:ext uri="{BB962C8B-B14F-4D97-AF65-F5344CB8AC3E}">
        <p14:creationId xmlns:p14="http://schemas.microsoft.com/office/powerpoint/2010/main" val="302853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20C53-D6A2-1841-910B-AA0880DE5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Clean Air Act – </a:t>
            </a:r>
            <a:br>
              <a:rPr lang="en-US" dirty="0"/>
            </a:br>
            <a:r>
              <a:rPr lang="en-US" dirty="0"/>
              <a:t>Consequences of Nonattainment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95AA1-6DE7-694E-A027-18F7BA8A72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78489"/>
          </a:xfrm>
        </p:spPr>
        <p:txBody>
          <a:bodyPr>
            <a:normAutofit/>
          </a:bodyPr>
          <a:lstStyle/>
          <a:p>
            <a:r>
              <a:rPr lang="en-US" dirty="0"/>
              <a:t>The Clean Air Act requires the area to return to attainment by implementing controls to reduce emissions.</a:t>
            </a:r>
          </a:p>
          <a:p>
            <a:pPr lvl="1"/>
            <a:r>
              <a:rPr lang="en-US" dirty="0"/>
              <a:t>Utah Department of Air Quality (UDAQ) establishes requirements for state-controlled lands.</a:t>
            </a:r>
          </a:p>
          <a:p>
            <a:pPr lvl="1"/>
            <a:r>
              <a:rPr lang="en-US" dirty="0"/>
              <a:t>Until EPA delegates authority to the Tribe, EPA establishes requirements for Tribal lands, with Tribal consultation.</a:t>
            </a:r>
          </a:p>
          <a:p>
            <a:r>
              <a:rPr lang="en-US" dirty="0"/>
              <a:t>If an area fails to attain on time, EPA ”bumps it up” to a higher nonattainment level, requiring more controls.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2AB26-796F-5B49-B8B3-84D212B04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E9C183-31C2-5645-B8B2-05EC8F5BE0E7}"/>
              </a:ext>
            </a:extLst>
          </p:cNvPr>
          <p:cNvSpPr txBox="1"/>
          <p:nvPr/>
        </p:nvSpPr>
        <p:spPr>
          <a:xfrm>
            <a:off x="1156577" y="5714837"/>
            <a:ext cx="9725739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Clean Air Act defines the framework to bring the area into attainment.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State, Tribe, and EPA define the details to fulfill the requirements of the framework,</a:t>
            </a:r>
          </a:p>
        </p:txBody>
      </p:sp>
    </p:spTree>
    <p:extLst>
      <p:ext uri="{BB962C8B-B14F-4D97-AF65-F5344CB8AC3E}">
        <p14:creationId xmlns:p14="http://schemas.microsoft.com/office/powerpoint/2010/main" val="31529657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9EF0DE-B89A-4040-A72B-039B7CD2A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Attainment Dates and Possible Benefit of Controls to Reduce Emissions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20C28C-9807-0845-9877-9760C7002A3D}"/>
              </a:ext>
            </a:extLst>
          </p:cNvPr>
          <p:cNvSpPr txBox="1"/>
          <p:nvPr/>
        </p:nvSpPr>
        <p:spPr>
          <a:xfrm>
            <a:off x="783817" y="5181414"/>
            <a:ext cx="10379765" cy="120032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Considering the time needed to identify new controls, adopt regulations, and install controls,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may already be too late to identify new controls that will improve air quality at Moderate.</a:t>
            </a:r>
          </a:p>
          <a:p>
            <a:pPr algn="ctr"/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Controls identified now will likely benefit air quality after a 2</a:t>
            </a:r>
            <a:r>
              <a:rPr lang="en-US" b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bump, to Serious.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26804-32E1-3B4C-A2A4-7E6820CE9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A70429-DF40-A44B-886C-920B75109BD0}"/>
              </a:ext>
            </a:extLst>
          </p:cNvPr>
          <p:cNvSpPr txBox="1"/>
          <p:nvPr/>
        </p:nvSpPr>
        <p:spPr>
          <a:xfrm>
            <a:off x="4136761" y="4468143"/>
            <a:ext cx="721703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Pink:  It is too late to identify new controls that will provide a benefit by the date shown.</a:t>
            </a:r>
            <a:b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Yellow:  New controls identified now might have a benefit by the date shown.</a:t>
            </a:r>
          </a:p>
          <a:p>
            <a:pPr algn="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Green:   New controls can provide a benefit by the date shown, if identified early enough.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D687A5C-A705-DF4F-BED2-8A887C7EE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36104"/>
            <a:ext cx="10515600" cy="243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54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2AE15-B150-FC41-B9BB-E20EFE11F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Requirements for Ozone Nonattainment Areas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71B1AEB-43C4-AC45-BB72-7CC988FB2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5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20E75B-72C7-0543-BC92-00B625A1A29B}"/>
              </a:ext>
            </a:extLst>
          </p:cNvPr>
          <p:cNvSpPr txBox="1"/>
          <p:nvPr/>
        </p:nvSpPr>
        <p:spPr>
          <a:xfrm>
            <a:off x="707345" y="5433020"/>
            <a:ext cx="10777309" cy="92333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Successively higher nonattainment classifications require successively more emission controls.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 Reduction in VOC at Moderate will be complex with 2 jurisdictions.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Emission offsets are scarce - plugging and abandoning wells are main source.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4940D6-E42B-4947-8C36-955EC18F90BA}"/>
              </a:ext>
            </a:extLst>
          </p:cNvPr>
          <p:cNvSpPr txBox="1"/>
          <p:nvPr/>
        </p:nvSpPr>
        <p:spPr>
          <a:xfrm>
            <a:off x="2135782" y="4924997"/>
            <a:ext cx="6630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Green indicates requirements already in place and in effect.</a:t>
            </a:r>
          </a:p>
          <a:p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Pink indicates requirements that will need to be adopted and/or become effective.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487626-DC91-254D-85EA-21C0EA59F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498" y="1395446"/>
            <a:ext cx="10626302" cy="3552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0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A395-D6DB-0A42-8E9E-C67714A3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Complexities of Uintah Basin SIP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2028F-B1BD-7642-BCF8-13687AAD1F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09884" cy="396557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Scientific:  Some aspects of  winter ozone not nailed down.</a:t>
            </a:r>
          </a:p>
          <a:p>
            <a:r>
              <a:rPr lang="en-US" sz="2400" dirty="0"/>
              <a:t>Local Regulatory:  Two agency jurisdictions exist within one nonattainment area.</a:t>
            </a:r>
          </a:p>
          <a:p>
            <a:r>
              <a:rPr lang="en-US" sz="2400" dirty="0"/>
              <a:t>Schedule: </a:t>
            </a:r>
          </a:p>
          <a:p>
            <a:pPr lvl="1"/>
            <a:r>
              <a:rPr lang="en-US" sz="1800" dirty="0"/>
              <a:t>Each agency works on a different time frame.  </a:t>
            </a:r>
          </a:p>
          <a:p>
            <a:pPr lvl="1"/>
            <a:r>
              <a:rPr lang="en-US" sz="1800" dirty="0"/>
              <a:t>It’s already too late to identify new regulations that will lower ozone after bump-up to Moderate.</a:t>
            </a:r>
          </a:p>
          <a:p>
            <a:r>
              <a:rPr lang="en-US" sz="2400" dirty="0">
                <a:solidFill>
                  <a:srgbClr val="C00000"/>
                </a:solidFill>
              </a:rPr>
              <a:t>Federal Regulatory:  EPA may lower the level of the ozone standard within a few years.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6525F3-A217-9F43-BD28-7EC8C09D4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AAAA086-99B0-8045-BE81-B6EA4EB40E84}"/>
              </a:ext>
            </a:extLst>
          </p:cNvPr>
          <p:cNvSpPr txBox="1"/>
          <p:nvPr/>
        </p:nvSpPr>
        <p:spPr>
          <a:xfrm>
            <a:off x="1932450" y="5714837"/>
            <a:ext cx="8174033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Uintah Basin ozone is trending down, but EPA may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the ozone standard in a few years, starting the cycle all over again.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7369AC2-0A74-0B44-83A4-F0E995573B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1327371"/>
              </p:ext>
            </p:extLst>
          </p:nvPr>
        </p:nvGraphicFramePr>
        <p:xfrm>
          <a:off x="7025267" y="1908730"/>
          <a:ext cx="4199033" cy="3139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DF35FD1-5B13-3544-8C33-4E8BCC7FE73E}"/>
              </a:ext>
            </a:extLst>
          </p:cNvPr>
          <p:cNvSpPr txBox="1"/>
          <p:nvPr/>
        </p:nvSpPr>
        <p:spPr>
          <a:xfrm>
            <a:off x="7780353" y="1501510"/>
            <a:ext cx="3057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Uintah Basin Ozone Trend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B07502-6BC7-8E42-90E4-A93253B5C78C}"/>
              </a:ext>
            </a:extLst>
          </p:cNvPr>
          <p:cNvSpPr txBox="1"/>
          <p:nvPr/>
        </p:nvSpPr>
        <p:spPr>
          <a:xfrm>
            <a:off x="7264219" y="5093521"/>
            <a:ext cx="4089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Ozone values are averages of 4</a:t>
            </a:r>
            <a:r>
              <a:rPr lang="en-US" sz="12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 high annual measured </a:t>
            </a:r>
            <a:b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values for the 3-year periods ending in the year indicated.</a:t>
            </a:r>
          </a:p>
        </p:txBody>
      </p:sp>
    </p:spTree>
    <p:extLst>
      <p:ext uri="{BB962C8B-B14F-4D97-AF65-F5344CB8AC3E}">
        <p14:creationId xmlns:p14="http://schemas.microsoft.com/office/powerpoint/2010/main" val="198724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4206B-8137-7A44-9B3A-DCA6C785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A757A-8B7B-49B8-8E07-5680A59C2E1B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A4E7C0-4CD4-A547-B2FF-6A4BB1577089}"/>
              </a:ext>
            </a:extLst>
          </p:cNvPr>
          <p:cNvSpPr txBox="1"/>
          <p:nvPr/>
        </p:nvSpPr>
        <p:spPr>
          <a:xfrm>
            <a:off x="4573788" y="2690336"/>
            <a:ext cx="3044423" cy="17029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and presented by:</a:t>
            </a:r>
          </a:p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Marise Textor</a:t>
            </a:r>
          </a:p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mltextor@globalessinc.com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832-454-3350</a:t>
            </a:r>
          </a:p>
        </p:txBody>
      </p:sp>
    </p:spTree>
    <p:extLst>
      <p:ext uri="{BB962C8B-B14F-4D97-AF65-F5344CB8AC3E}">
        <p14:creationId xmlns:p14="http://schemas.microsoft.com/office/powerpoint/2010/main" val="2810602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71DBE4-8A26-FA47-92FB-990D56D399B4}" vid="{E93CC4D6-AF30-DE43-AFA6-425BFA7133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1308</TotalTime>
  <Words>560</Words>
  <Application>Microsoft Macintosh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Office Theme</vt:lpstr>
      <vt:lpstr>Regulatory Consequences of Ozone Nonattainment</vt:lpstr>
      <vt:lpstr>EPA Air Quality Standard for Ozone</vt:lpstr>
      <vt:lpstr>Clean Air Act –  Consequences of Nonattainment</vt:lpstr>
      <vt:lpstr>Attainment Dates and Possible Benefit of Controls to Reduce Emissions</vt:lpstr>
      <vt:lpstr>Requirements for Ozone Nonattainment Areas</vt:lpstr>
      <vt:lpstr>Complexities of Uintah Basin SIP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Regulatory Consequences of Ozone Nonattainment</dc:title>
  <dc:creator>Marise Textor</dc:creator>
  <cp:lastModifiedBy>Marise Textor</cp:lastModifiedBy>
  <cp:revision>28</cp:revision>
  <cp:lastPrinted>2021-02-17T02:24:50Z</cp:lastPrinted>
  <dcterms:created xsi:type="dcterms:W3CDTF">2021-02-11T22:30:47Z</dcterms:created>
  <dcterms:modified xsi:type="dcterms:W3CDTF">2021-02-17T22:10:16Z</dcterms:modified>
</cp:coreProperties>
</file>