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557" r:id="rId3"/>
    <p:sldId id="573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8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5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784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ACBF-51C8-4307-83D4-8A9CE7C2538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B39E-B5F3-40E5-AD9B-B385053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eth.lyman@usu.edu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eth.lyman@usu.edu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82"/>
            <a:ext cx="9144000" cy="6969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4E7769-D4A7-4428-914B-51C6E8AC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68" y="130918"/>
            <a:ext cx="8236146" cy="152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435936-DC9E-43A7-B6EC-BB903D1E24AE}"/>
              </a:ext>
            </a:extLst>
          </p:cNvPr>
          <p:cNvSpPr txBox="1"/>
          <p:nvPr/>
        </p:nvSpPr>
        <p:spPr>
          <a:xfrm>
            <a:off x="132861" y="1774092"/>
            <a:ext cx="536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82539"/>
                </a:solidFill>
              </a:rPr>
              <a:t>2023 Annual Research Plan</a:t>
            </a:r>
          </a:p>
        </p:txBody>
      </p:sp>
    </p:spTree>
    <p:extLst>
      <p:ext uri="{BB962C8B-B14F-4D97-AF65-F5344CB8AC3E}">
        <p14:creationId xmlns:p14="http://schemas.microsoft.com/office/powerpoint/2010/main" val="375062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Air Chemistry: Do NO</a:t>
            </a:r>
            <a:r>
              <a:rPr lang="en-US" altLang="en-US" sz="3200" b="1" baseline="-25000" dirty="0">
                <a:solidFill>
                  <a:prstClr val="white"/>
                </a:solidFill>
                <a:latin typeface="Calibri"/>
                <a:sym typeface="Gill Sans" charset="0"/>
              </a:rPr>
              <a:t>X</a:t>
            </a: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 and organics emissions differ in winter versus summer?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56A09-70C9-408E-83C3-806CD161E47F}"/>
              </a:ext>
            </a:extLst>
          </p:cNvPr>
          <p:cNvSpPr txBox="1"/>
          <p:nvPr/>
        </p:nvSpPr>
        <p:spPr>
          <a:xfrm>
            <a:off x="0" y="10191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much of the decline in ambient levels over the winter is due to better ventilation, and how much is due to lower emissions?</a:t>
            </a:r>
            <a:endParaRPr lang="en-US" sz="3200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254D5-45AD-446A-9F25-B83868B4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16" y="2908846"/>
            <a:ext cx="5840474" cy="3834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06627B-9D3A-45D1-98B3-4CC39F4A7D8F}"/>
              </a:ext>
            </a:extLst>
          </p:cNvPr>
          <p:cNvSpPr txBox="1"/>
          <p:nvPr/>
        </p:nvSpPr>
        <p:spPr>
          <a:xfrm rot="16200000">
            <a:off x="2201875" y="4067251"/>
            <a:ext cx="170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Total NMHC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F3F99-0D79-40BF-BEFF-D937E89BFA59}"/>
              </a:ext>
            </a:extLst>
          </p:cNvPr>
          <p:cNvSpPr txBox="1"/>
          <p:nvPr/>
        </p:nvSpPr>
        <p:spPr>
          <a:xfrm rot="16200000">
            <a:off x="2184681" y="3817315"/>
            <a:ext cx="698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NO</a:t>
            </a:r>
            <a:r>
              <a:rPr lang="en-US" sz="2400" b="1" baseline="-25000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508712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Air Chemistry: Does wildfire smoke + local NO</a:t>
            </a:r>
            <a:r>
              <a:rPr lang="en-US" altLang="en-US" sz="3200" b="1" baseline="-25000" dirty="0">
                <a:solidFill>
                  <a:prstClr val="white"/>
                </a:solidFill>
                <a:latin typeface="Calibri"/>
                <a:sym typeface="Gill Sans" charset="0"/>
              </a:rPr>
              <a:t>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lead to higher summertime ozone?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8B5ED-C933-47AC-9C6C-5988A05AB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4" t="-376" r="-1689" b="376"/>
          <a:stretch/>
        </p:blipFill>
        <p:spPr>
          <a:xfrm>
            <a:off x="841246" y="2353666"/>
            <a:ext cx="1967789" cy="1947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98E66-B23A-406A-BDDB-B8697A21A70E}"/>
              </a:ext>
            </a:extLst>
          </p:cNvPr>
          <p:cNvSpPr txBox="1"/>
          <p:nvPr/>
        </p:nvSpPr>
        <p:spPr>
          <a:xfrm>
            <a:off x="1082650" y="2033625"/>
            <a:ext cx="14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organics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B66F2-5A6D-480B-8E09-8A84D8039FAA}"/>
              </a:ext>
            </a:extLst>
          </p:cNvPr>
          <p:cNvSpPr txBox="1"/>
          <p:nvPr/>
        </p:nvSpPr>
        <p:spPr>
          <a:xfrm>
            <a:off x="2670047" y="2048256"/>
            <a:ext cx="10791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/>
              <a:t>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33979A-13C2-4DB3-BD75-60A903599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0" t="30205" r="15780" b="15188"/>
          <a:stretch/>
        </p:blipFill>
        <p:spPr>
          <a:xfrm>
            <a:off x="3635654" y="2355493"/>
            <a:ext cx="2180111" cy="19165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A5F24A-595B-44BB-884A-5EBBA995F6B3}"/>
              </a:ext>
            </a:extLst>
          </p:cNvPr>
          <p:cNvSpPr txBox="1"/>
          <p:nvPr/>
        </p:nvSpPr>
        <p:spPr>
          <a:xfrm>
            <a:off x="5719267" y="2076297"/>
            <a:ext cx="10791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/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E31A7-48B6-480F-B71C-73B02B62E9C3}"/>
              </a:ext>
            </a:extLst>
          </p:cNvPr>
          <p:cNvSpPr txBox="1"/>
          <p:nvPr/>
        </p:nvSpPr>
        <p:spPr>
          <a:xfrm>
            <a:off x="4205021" y="2017776"/>
            <a:ext cx="107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NO</a:t>
            </a:r>
            <a:r>
              <a:rPr lang="en-US" baseline="-25000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55F20-79C6-4639-9233-9F3F745CAA01}"/>
              </a:ext>
            </a:extLst>
          </p:cNvPr>
          <p:cNvSpPr txBox="1"/>
          <p:nvPr/>
        </p:nvSpPr>
        <p:spPr>
          <a:xfrm>
            <a:off x="6617818" y="2521305"/>
            <a:ext cx="16874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High</a:t>
            </a:r>
          </a:p>
          <a:p>
            <a:r>
              <a:rPr lang="en-US" sz="4800" dirty="0"/>
              <a:t>ozone</a:t>
            </a:r>
            <a:endParaRPr lang="en-US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30758915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Modeling: Applying model chemistry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to improved meteorological simulations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B1DDE2-69C9-49F7-B474-8A6A65F38B2B}"/>
              </a:ext>
            </a:extLst>
          </p:cNvPr>
          <p:cNvSpPr txBox="1"/>
          <p:nvPr/>
        </p:nvSpPr>
        <p:spPr>
          <a:xfrm>
            <a:off x="1" y="1180122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Previous winter inversion simulations were skewing boundary layer too high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New simulations correct this, may do better at winter chemistry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BF1C8-5F7A-48E7-A74B-0A0C90C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4861"/>
            <a:ext cx="9144000" cy="2046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1F00E-5520-4AB3-A9EF-7B67826D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2462"/>
            <a:ext cx="9144000" cy="16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00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Modeling: Quantitative forecasts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B1DDE2-69C9-49F7-B474-8A6A65F38B2B}"/>
              </a:ext>
            </a:extLst>
          </p:cNvPr>
          <p:cNvSpPr txBox="1"/>
          <p:nvPr/>
        </p:nvSpPr>
        <p:spPr>
          <a:xfrm>
            <a:off x="1" y="118012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Plan is to use improved meteorological and chemical modeling to forecast winter ozone </a:t>
            </a:r>
          </a:p>
        </p:txBody>
      </p:sp>
    </p:spTree>
    <p:extLst>
      <p:ext uri="{BB962C8B-B14F-4D97-AF65-F5344CB8AC3E}">
        <p14:creationId xmlns:p14="http://schemas.microsoft.com/office/powerpoint/2010/main" val="31441288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Emissions: Top-down emissions inventory study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EE32F-F061-4D87-87D1-E6A1F4B9F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4676" y="1450505"/>
            <a:ext cx="6543599" cy="43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12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Emissions: Prepare for a measurement study,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to begin in fall 2023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E30E8-CC13-43D2-9D94-AEDA61276BAF}"/>
              </a:ext>
            </a:extLst>
          </p:cNvPr>
          <p:cNvSpPr txBox="1"/>
          <p:nvPr/>
        </p:nvSpPr>
        <p:spPr>
          <a:xfrm>
            <a:off x="1" y="1180122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Learn about stakeholder needs and opinions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Literature search and analysis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Logistical and financial planning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15982340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Stakeholder Engagement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E30E8-CC13-43D2-9D94-AEDA61276BAF}"/>
              </a:ext>
            </a:extLst>
          </p:cNvPr>
          <p:cNvSpPr txBox="1"/>
          <p:nvPr/>
        </p:nvSpPr>
        <p:spPr>
          <a:xfrm>
            <a:off x="1" y="1180122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Real-time data website, ubair.usu.edu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Ozone alert program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/>
              <a:t>Email </a:t>
            </a:r>
            <a:r>
              <a:rPr lang="en-US" sz="2400" dirty="0">
                <a:hlinkClick r:id="rId2"/>
              </a:rPr>
              <a:t>seth.lyman@usu.edu</a:t>
            </a:r>
            <a:r>
              <a:rPr lang="en-US" sz="2400" dirty="0"/>
              <a:t> to sign up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UB Ozone Working Group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Stakeholder guidance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Annual report and spring newsletter</a:t>
            </a:r>
          </a:p>
        </p:txBody>
      </p:sp>
    </p:spTree>
    <p:extLst>
      <p:ext uri="{BB962C8B-B14F-4D97-AF65-F5344CB8AC3E}">
        <p14:creationId xmlns:p14="http://schemas.microsoft.com/office/powerpoint/2010/main" val="14687161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How you can participate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E30E8-CC13-43D2-9D94-AEDA61276BAF}"/>
              </a:ext>
            </a:extLst>
          </p:cNvPr>
          <p:cNvSpPr txBox="1"/>
          <p:nvPr/>
        </p:nvSpPr>
        <p:spPr>
          <a:xfrm>
            <a:off x="1" y="1180122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Give your suggestions now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Email them to us (</a:t>
            </a:r>
            <a:r>
              <a:rPr lang="en-US" sz="3200" dirty="0">
                <a:hlinkClick r:id="rId2"/>
              </a:rPr>
              <a:t>seth.lyman@usu.edu</a:t>
            </a:r>
            <a:r>
              <a:rPr lang="en-US" sz="3200" dirty="0"/>
              <a:t>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Stop by or call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Email me to officially join our stakeholder guidance committee (0-6 hour per year commitment)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3200" b="1" dirty="0"/>
          </a:p>
          <a:p>
            <a:pPr>
              <a:spcAft>
                <a:spcPts val="1200"/>
              </a:spcAft>
            </a:pPr>
            <a:r>
              <a:rPr lang="en-US" sz="3200" b="1" dirty="0"/>
              <a:t>Ideas about our current planned projects are welcome.  Ideas for totally different projects are also welcome.</a:t>
            </a:r>
          </a:p>
        </p:txBody>
      </p:sp>
    </p:spTree>
    <p:extLst>
      <p:ext uri="{BB962C8B-B14F-4D97-AF65-F5344CB8AC3E}">
        <p14:creationId xmlns:p14="http://schemas.microsoft.com/office/powerpoint/2010/main" val="13247515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4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What and 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D671-EE70-4E66-9B96-4033CCBC7965}"/>
              </a:ext>
            </a:extLst>
          </p:cNvPr>
          <p:cNvSpPr txBox="1"/>
          <p:nvPr/>
        </p:nvSpPr>
        <p:spPr>
          <a:xfrm>
            <a:off x="1" y="118012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Our funding from the Utah Legislature and Uintah County SSDs is not for specific research tasks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Our annual plans guide how we use these funds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stakeholder committee helps us ensure that our plan targets work that will have the most value</a:t>
            </a:r>
          </a:p>
        </p:txBody>
      </p:sp>
    </p:spTree>
    <p:extLst>
      <p:ext uri="{BB962C8B-B14F-4D97-AF65-F5344CB8AC3E}">
        <p14:creationId xmlns:p14="http://schemas.microsoft.com/office/powerpoint/2010/main" val="38266821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Draft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D671-EE70-4E66-9B96-4033CCBC7965}"/>
              </a:ext>
            </a:extLst>
          </p:cNvPr>
          <p:cNvSpPr txBox="1"/>
          <p:nvPr/>
        </p:nvSpPr>
        <p:spPr>
          <a:xfrm>
            <a:off x="1" y="11801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Find it at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03EB3-1DF0-48C3-8912-895A964E1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67774"/>
            <a:ext cx="6854685" cy="44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70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Research Priorities: General areas of research,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not specific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D671-EE70-4E66-9B96-4033CCBC7965}"/>
              </a:ext>
            </a:extLst>
          </p:cNvPr>
          <p:cNvSpPr txBox="1"/>
          <p:nvPr/>
        </p:nvSpPr>
        <p:spPr>
          <a:xfrm>
            <a:off x="1" y="1180122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1. Air Chemistry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Changes spatially and over time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Influence of snowpack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Background influences on winter and summer ozone</a:t>
            </a:r>
          </a:p>
        </p:txBody>
      </p:sp>
    </p:spTree>
    <p:extLst>
      <p:ext uri="{BB962C8B-B14F-4D97-AF65-F5344CB8AC3E}">
        <p14:creationId xmlns:p14="http://schemas.microsoft.com/office/powerpoint/2010/main" val="2245103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Research Priorities: General areas of research,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not specific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D671-EE70-4E66-9B96-4033CCBC7965}"/>
              </a:ext>
            </a:extLst>
          </p:cNvPr>
          <p:cNvSpPr txBox="1"/>
          <p:nvPr/>
        </p:nvSpPr>
        <p:spPr>
          <a:xfrm>
            <a:off x="1" y="1180122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2. Air Quality Modeling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How to make the best 3D photochemical model?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can models tell us about how to mitigate ozone?</a:t>
            </a:r>
          </a:p>
        </p:txBody>
      </p:sp>
    </p:spTree>
    <p:extLst>
      <p:ext uri="{BB962C8B-B14F-4D97-AF65-F5344CB8AC3E}">
        <p14:creationId xmlns:p14="http://schemas.microsoft.com/office/powerpoint/2010/main" val="17239328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Research Priorities: General areas of research,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not specific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D671-EE70-4E66-9B96-4033CCBC7965}"/>
              </a:ext>
            </a:extLst>
          </p:cNvPr>
          <p:cNvSpPr txBox="1"/>
          <p:nvPr/>
        </p:nvSpPr>
        <p:spPr>
          <a:xfrm>
            <a:off x="1" y="1180122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3. Emissions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How do inventories differ from reality?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Organic compound composition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Relative effectiveness of NO</a:t>
            </a:r>
            <a:r>
              <a:rPr lang="en-US" sz="3200" baseline="-25000" dirty="0"/>
              <a:t>X</a:t>
            </a:r>
            <a:r>
              <a:rPr lang="en-US" sz="3200" dirty="0"/>
              <a:t> vs. organic compound emissions reductions</a:t>
            </a:r>
          </a:p>
        </p:txBody>
      </p:sp>
    </p:spTree>
    <p:extLst>
      <p:ext uri="{BB962C8B-B14F-4D97-AF65-F5344CB8AC3E}">
        <p14:creationId xmlns:p14="http://schemas.microsoft.com/office/powerpoint/2010/main" val="359669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Research Priorities: General areas of research,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charset="0"/>
              </a:rPr>
              <a:t>not specific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D671-EE70-4E66-9B96-4033CCBC7965}"/>
              </a:ext>
            </a:extLst>
          </p:cNvPr>
          <p:cNvSpPr txBox="1"/>
          <p:nvPr/>
        </p:nvSpPr>
        <p:spPr>
          <a:xfrm>
            <a:off x="1" y="118012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3. Stakeholder Engagement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How can we make sure what we do has value to stakeholders?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How can we work with stakeholders to improve air quality?</a:t>
            </a:r>
          </a:p>
        </p:txBody>
      </p:sp>
    </p:spTree>
    <p:extLst>
      <p:ext uri="{BB962C8B-B14F-4D97-AF65-F5344CB8AC3E}">
        <p14:creationId xmlns:p14="http://schemas.microsoft.com/office/powerpoint/2010/main" val="36723100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Air Chemistry: Ambient Monitoring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D671-EE70-4E66-9B96-4033CCBC7965}"/>
              </a:ext>
            </a:extLst>
          </p:cNvPr>
          <p:cNvSpPr txBox="1"/>
          <p:nvPr/>
        </p:nvSpPr>
        <p:spPr>
          <a:xfrm>
            <a:off x="0" y="93872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Dec 1 through Mar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Speciated organics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Solar radiation/albedo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True NO</a:t>
            </a:r>
            <a:r>
              <a:rPr lang="en-US" sz="2400" baseline="-25000" dirty="0"/>
              <a:t>X</a:t>
            </a:r>
            <a:r>
              <a:rPr lang="en-US" sz="2400" dirty="0"/>
              <a:t> and NO</a:t>
            </a:r>
            <a:r>
              <a:rPr lang="en-US" sz="2400" baseline="-25000" dirty="0"/>
              <a:t>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274B9-1040-42B0-957A-B168A38114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66" y="2479853"/>
            <a:ext cx="6481267" cy="431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428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Helvetica Neue Light"/>
                <a:cs typeface="Helvetica Neue Light"/>
              </a:rPr>
              <a:t>Utah’s Uintah Basin</a:t>
            </a:r>
            <a:endParaRPr lang="en-US" sz="3600" b="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Air Chemistry: Laboratory measurements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Calibri"/>
                <a:sym typeface="Gill Sans" charset="0"/>
              </a:rPr>
              <a:t>of carbonyl emissions from snow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3DED2-B640-4F40-B6F6-C26BA102F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4956" y="2148472"/>
            <a:ext cx="8666163" cy="35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38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514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Gill Sans</vt:lpstr>
      <vt:lpstr>Helvetica Neue Light</vt:lpstr>
      <vt:lpstr>Office Theme</vt:lpstr>
      <vt:lpstr>PowerPoint Presentation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Utah’s Uintah Basin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</dc:creator>
  <cp:lastModifiedBy>seth</cp:lastModifiedBy>
  <cp:revision>10</cp:revision>
  <dcterms:created xsi:type="dcterms:W3CDTF">2022-10-19T18:03:17Z</dcterms:created>
  <dcterms:modified xsi:type="dcterms:W3CDTF">2022-10-19T19:15:44Z</dcterms:modified>
</cp:coreProperties>
</file>