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56" r:id="rId4"/>
    <p:sldId id="263" r:id="rId5"/>
    <p:sldId id="280" r:id="rId6"/>
    <p:sldId id="261" r:id="rId7"/>
    <p:sldId id="259" r:id="rId8"/>
    <p:sldId id="265" r:id="rId9"/>
    <p:sldId id="258" r:id="rId10"/>
    <p:sldId id="257" r:id="rId11"/>
    <p:sldId id="266" r:id="rId12"/>
    <p:sldId id="276" r:id="rId13"/>
    <p:sldId id="267" r:id="rId14"/>
    <p:sldId id="264" r:id="rId15"/>
    <p:sldId id="275" r:id="rId16"/>
    <p:sldId id="278" r:id="rId17"/>
    <p:sldId id="271" r:id="rId18"/>
    <p:sldId id="268" r:id="rId19"/>
    <p:sldId id="269" r:id="rId20"/>
    <p:sldId id="270" r:id="rId21"/>
    <p:sldId id="272" r:id="rId22"/>
    <p:sldId id="273" r:id="rId23"/>
    <p:sldId id="274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9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871E-2E97-44CD-AD73-6F68043FC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B3C5FB-7A10-4271-A123-C24D7D7B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8ED24-ED45-41CE-9650-FA592A37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84C58-FE81-4EF8-ABD3-2B9FAA33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29ED6-FA5A-4457-A30B-B6C532BA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EA0B-E10D-4828-8D9F-34948AFD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517C6-8E26-44BF-8563-77DE1464F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9327A-5C78-41B3-A783-E3459F52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66C7B-DD6B-498D-8516-EB35DC44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05AC5-570D-428F-8A2D-FB153433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0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BAD420-BB8C-4DC9-8CA5-10490E095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4C7D5-28EC-4189-AB0B-23CF2F86F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422B-22A6-4B8A-9337-B2129D20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23D47-FB4C-477D-BB8E-B0014F99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10A97-5D32-4ADC-9AE5-04E08ACA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2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A28E-222B-4C13-BAF3-EBD53845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8B76D-CAAC-432E-814B-90BAB4A0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2B786-631B-42C5-9E48-391CFE90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826A3-E017-414E-9DF0-2F9D5865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4418D-7876-44AE-97A1-6C763017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0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E135-CA7D-4D77-B136-50AA18BEB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BE54C-7FCA-4303-8F49-4C1698D4E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F59FD-2572-4564-8CE8-8C65B4430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F9A4-5158-4C7A-99DB-E4A5EA93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13603-21E6-43DB-95C0-22E6808E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8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FDC5-7ACA-42CA-850C-24396E60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11F71-19B6-4C4B-A1F9-9ECC8832F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219D4-6F5C-4BBB-A457-0E2831A50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8C503-9F29-4ADB-8BA1-79988788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D9066-B415-4526-853C-AC13242E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94F2-7784-40D2-AFDD-BC25BB1D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4D0B-60C6-42B8-A20B-CB4C5996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449E-14F8-4CA4-AA75-087C2E949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86AAF-00B6-42D8-87FA-4EE68E3F9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B6A47-4C53-4436-AFBD-E784A8CD9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DEA1F-1181-4D4B-8100-FB97EBCA7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9BCAF7-51D9-48A6-A142-A61E7FAA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11B8F3-0350-4F2D-9A63-0CA9DF18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965E1-9BA1-43CC-A2B2-B3145694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0F923-FBD4-4D59-955C-C78CD9E2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F8A40-1435-4729-A8A1-7600238E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333DF-5246-46AF-B434-095D63B3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6CEBC-2634-4C2C-838A-DAC8DAC3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2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51F37-67B9-42B9-8FD5-0B37FFC4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881A2B-13DC-42C9-B97F-445C5C10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FDC32-DC0B-4FB7-B725-0F6BAFAF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2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0A71-9A27-4DA0-857F-6E1E24B1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DBE84-5D47-473C-8F69-129232BEF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40F92-02D1-473E-A220-1B09604B3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B0627-2C82-46C8-9783-4FA9D646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79C1C-68AA-4C6A-98F5-47E4B13D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8E08E-BA35-4CD3-9CE6-5E6A269E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8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EA3C-95EE-4DD9-A7EC-DDF9406A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B5CBA-173F-4E09-8364-2F68A48FE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5580E-8FA5-4DB8-A08E-58471C014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E0F82-8051-4E1E-8D47-545CE714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83FDA-B03D-4FB6-A05E-BB48380B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DC4CC-1FCC-4976-B9ED-3F1D8123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9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A25D5-4F7B-41BF-B9BB-D8227995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95A29-B925-48BA-BC23-E2603F422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D5D3C-0D4E-468B-A285-00F78DE27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D8FE-5BFE-4830-8C66-C8326CAE13C2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A2B32-5F30-48E2-8189-1AD4DD7A8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8FD46-B198-4172-9CBF-9D7FF26A0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61E0-951A-4950-B56C-C2F10FB5E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6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841FFF-01A7-44D3-880A-61C830B23BE9}"/>
              </a:ext>
            </a:extLst>
          </p:cNvPr>
          <p:cNvSpPr txBox="1"/>
          <p:nvPr/>
        </p:nvSpPr>
        <p:spPr>
          <a:xfrm>
            <a:off x="71718" y="125506"/>
            <a:ext cx="118991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Exploration of some interesting features of 2022-23 winter ozone</a:t>
            </a:r>
          </a:p>
          <a:p>
            <a:endParaRPr lang="en-US" sz="3200" b="1" dirty="0"/>
          </a:p>
          <a:p>
            <a:r>
              <a:rPr lang="en-US" sz="3200" b="1" dirty="0"/>
              <a:t>Seth Lyman</a:t>
            </a:r>
          </a:p>
          <a:p>
            <a:r>
              <a:rPr lang="en-US" sz="3200" b="1" dirty="0"/>
              <a:t>USU Bingham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31275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6DB7CA-F97D-493A-B029-4CF57A92F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6E628-A476-4B99-8418-354535C3C2FF}"/>
              </a:ext>
            </a:extLst>
          </p:cNvPr>
          <p:cNvSpPr txBox="1"/>
          <p:nvPr/>
        </p:nvSpPr>
        <p:spPr>
          <a:xfrm>
            <a:off x="71716" y="125506"/>
            <a:ext cx="118692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much do small differences in snow depth, percent snow cover, albedo matter for ozone production?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I’m afraid we don’t know.  </a:t>
            </a:r>
          </a:p>
          <a:p>
            <a:pPr lvl="1"/>
            <a:endParaRPr lang="en-US" sz="3200" b="1" dirty="0"/>
          </a:p>
          <a:p>
            <a:r>
              <a:rPr lang="en-US" sz="3200" b="1" dirty="0"/>
              <a:t>How much do chemical reactions in the snow matter for ozone production?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Perhaps significantly, and they might be more important when it is colder.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We will have more to say about that this fall.</a:t>
            </a:r>
          </a:p>
          <a:p>
            <a:pPr lvl="1"/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266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6E628-A476-4B99-8418-354535C3C2FF}"/>
              </a:ext>
            </a:extLst>
          </p:cNvPr>
          <p:cNvSpPr txBox="1"/>
          <p:nvPr/>
        </p:nvSpPr>
        <p:spPr>
          <a:xfrm>
            <a:off x="71716" y="125506"/>
            <a:ext cx="11869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Why is ozone staying so high at night?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This is normal behavior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Nowhere for it to deposit 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Low NOx keeps ozone from reacting away at night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Sometimes it stays very high at night as a storm is moving in, often with cloud cover.  We don’t know why.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3908C-9DD9-4E5A-AD36-4EA58214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28" y="3289300"/>
            <a:ext cx="6777949" cy="349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1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6E628-A476-4B99-8418-354535C3C2FF}"/>
              </a:ext>
            </a:extLst>
          </p:cNvPr>
          <p:cNvSpPr txBox="1"/>
          <p:nvPr/>
        </p:nvSpPr>
        <p:spPr>
          <a:xfrm>
            <a:off x="71716" y="125506"/>
            <a:ext cx="118692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do ozone-forming emissions compare to previous years, like 2019 and 2013?  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9812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1869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Marc’s paper showed declines in NOx, but not in organics.  Subsequent work supports this.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2AA384-36CF-470B-8E27-B951A5F0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61" y="1371485"/>
            <a:ext cx="3981450" cy="5238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3A8CC-D1CE-4F81-925D-3F97F1E7C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483" y="1316401"/>
            <a:ext cx="5143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6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212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Another way of looking at it that shows the same trends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C88D41-8BC1-4C3A-ACB8-E88DAF13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91" y="719553"/>
            <a:ext cx="8435559" cy="5351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C371C-2DD0-4A44-8AE3-ECD789502CC8}"/>
              </a:ext>
            </a:extLst>
          </p:cNvPr>
          <p:cNvSpPr txBox="1"/>
          <p:nvPr/>
        </p:nvSpPr>
        <p:spPr>
          <a:xfrm>
            <a:off x="71716" y="6273225"/>
            <a:ext cx="12120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Note that this is total emissions, not emissions relative to total energy production</a:t>
            </a:r>
          </a:p>
        </p:txBody>
      </p:sp>
    </p:spTree>
    <p:extLst>
      <p:ext uri="{BB962C8B-B14F-4D97-AF65-F5344CB8AC3E}">
        <p14:creationId xmlns:p14="http://schemas.microsoft.com/office/powerpoint/2010/main" val="343842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0A5BD1-6567-4389-9DC2-C657FAE78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75" y="1375916"/>
            <a:ext cx="11530294" cy="48553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1869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Horsepool</a:t>
            </a:r>
            <a:r>
              <a:rPr lang="en-US" sz="3200" b="1" dirty="0"/>
              <a:t> non-methane organics don’t look dramatically different compared to previous years</a:t>
            </a:r>
          </a:p>
        </p:txBody>
      </p:sp>
    </p:spTree>
    <p:extLst>
      <p:ext uri="{BB962C8B-B14F-4D97-AF65-F5344CB8AC3E}">
        <p14:creationId xmlns:p14="http://schemas.microsoft.com/office/powerpoint/2010/main" val="2905730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186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Horsepool</a:t>
            </a:r>
            <a:r>
              <a:rPr lang="en-US" sz="3200" b="1" dirty="0"/>
              <a:t> NOx doesn’t look different this year either</a:t>
            </a:r>
          </a:p>
        </p:txBody>
      </p:sp>
    </p:spTree>
    <p:extLst>
      <p:ext uri="{BB962C8B-B14F-4D97-AF65-F5344CB8AC3E}">
        <p14:creationId xmlns:p14="http://schemas.microsoft.com/office/powerpoint/2010/main" val="300222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186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Horsepool</a:t>
            </a:r>
            <a:r>
              <a:rPr lang="en-US" sz="3200" b="1" dirty="0"/>
              <a:t> NOx, winter 2018-19 (inversion periods only)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A1050-ECFF-42A2-9B6C-F97ABE3BB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15" y="931194"/>
            <a:ext cx="10736131" cy="54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4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186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Horsepool</a:t>
            </a:r>
            <a:r>
              <a:rPr lang="en-US" sz="3200" b="1" dirty="0"/>
              <a:t> NOx, February 2013 (inversion period)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FFFE20-B4D2-4558-8293-6B252B0D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0" y="929419"/>
            <a:ext cx="11382333" cy="59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841FFF-01A7-44D3-880A-61C830B23BE9}"/>
              </a:ext>
            </a:extLst>
          </p:cNvPr>
          <p:cNvSpPr txBox="1"/>
          <p:nvPr/>
        </p:nvSpPr>
        <p:spPr>
          <a:xfrm>
            <a:off x="71717" y="125506"/>
            <a:ext cx="9812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Is recent high ozone at Dinosaur Monument anomalous?</a:t>
            </a:r>
          </a:p>
        </p:txBody>
      </p:sp>
    </p:spTree>
    <p:extLst>
      <p:ext uri="{BB962C8B-B14F-4D97-AF65-F5344CB8AC3E}">
        <p14:creationId xmlns:p14="http://schemas.microsoft.com/office/powerpoint/2010/main" val="2662991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1869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Horsepool</a:t>
            </a:r>
            <a:r>
              <a:rPr lang="en-US" sz="3200" b="1" dirty="0"/>
              <a:t> NOx, 2022-23 (inversion periods, roughly defined)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6B757-1689-4E82-9782-6CF7D052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269" y="1065067"/>
            <a:ext cx="9274874" cy="55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4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212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Average conditions over the course of an inversion episode, 2012-2018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6051A-4223-49F7-A76C-6F4F05351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47" y="710281"/>
            <a:ext cx="11152094" cy="610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74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2120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Inversion episode from first week of February 2023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972B90-D8F9-456B-A351-B1D51B37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15" y="4190242"/>
            <a:ext cx="8791194" cy="25422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82AA3-B291-4BCC-9B66-73EC4C19B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15" y="666449"/>
            <a:ext cx="8791194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8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21202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So why are we having such high ozone?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/>
              <a:t>It could be that emissions of NOx and/or organics are, in fact, up.  This analysis is very rough-and-ready.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/>
              <a:t>It could be that, with lower NOx, ozone is staying higher at night, and building up more during the day (this would be a bigger impact in early winter).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/>
              <a:t>It could be that ozone this winter has been so high purely because of meteorology.  We may have underestimated the importance of meteorology, especially incremental increases in snow cover.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3570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F6DA4B-5869-4620-9826-A5F6B783F35E}"/>
              </a:ext>
            </a:extLst>
          </p:cNvPr>
          <p:cNvSpPr txBox="1"/>
          <p:nvPr/>
        </p:nvSpPr>
        <p:spPr>
          <a:xfrm>
            <a:off x="71716" y="125506"/>
            <a:ext cx="12120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So what is in store for the next few weeks?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In short, probably more ozone.</a:t>
            </a:r>
          </a:p>
          <a:p>
            <a:pPr marL="971550" lvl="1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31D0F-B3E3-4A49-BD65-114416B29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514634"/>
            <a:ext cx="9020060" cy="53433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8A7EF6-35DD-4D0B-83F1-1CBC81209DA6}"/>
              </a:ext>
            </a:extLst>
          </p:cNvPr>
          <p:cNvSpPr/>
          <p:nvPr/>
        </p:nvSpPr>
        <p:spPr>
          <a:xfrm>
            <a:off x="1707614" y="5739788"/>
            <a:ext cx="8438921" cy="7601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0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357D5-0115-4281-9B1A-C12F00E03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76" y="901316"/>
            <a:ext cx="9747624" cy="60134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841FFF-01A7-44D3-880A-61C830B23BE9}"/>
              </a:ext>
            </a:extLst>
          </p:cNvPr>
          <p:cNvSpPr txBox="1"/>
          <p:nvPr/>
        </p:nvSpPr>
        <p:spPr>
          <a:xfrm>
            <a:off x="95623" y="0"/>
            <a:ext cx="12096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Yes, compared to the past few years, for example Feb 2019 (another year with lots of snow and high ozone)</a:t>
            </a:r>
          </a:p>
        </p:txBody>
      </p:sp>
    </p:spTree>
    <p:extLst>
      <p:ext uri="{BB962C8B-B14F-4D97-AF65-F5344CB8AC3E}">
        <p14:creationId xmlns:p14="http://schemas.microsoft.com/office/powerpoint/2010/main" val="171493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841FFF-01A7-44D3-880A-61C830B23BE9}"/>
              </a:ext>
            </a:extLst>
          </p:cNvPr>
          <p:cNvSpPr txBox="1"/>
          <p:nvPr/>
        </p:nvSpPr>
        <p:spPr>
          <a:xfrm>
            <a:off x="71717" y="125506"/>
            <a:ext cx="11941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But not when compared to 2013 (another year with lots of snow and high ozone)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7EEBF-4019-4CE1-A413-3A2A1795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32" y="1016000"/>
            <a:ext cx="9853235" cy="57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9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841FFF-01A7-44D3-880A-61C830B23BE9}"/>
              </a:ext>
            </a:extLst>
          </p:cNvPr>
          <p:cNvSpPr txBox="1"/>
          <p:nvPr/>
        </p:nvSpPr>
        <p:spPr>
          <a:xfrm>
            <a:off x="71717" y="125506"/>
            <a:ext cx="119413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Another question: why has Ouray ozone been relatively low?</a:t>
            </a:r>
          </a:p>
          <a:p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Winter ozone is driven (1) by elevation (a proxy for inversion strength and length) and (2) by proximity to emission 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Changing source locations and nuances of inversion strength, intruding winds, etc., mean that every episode is different.</a:t>
            </a:r>
          </a:p>
        </p:txBody>
      </p:sp>
    </p:spTree>
    <p:extLst>
      <p:ext uri="{BB962C8B-B14F-4D97-AF65-F5344CB8AC3E}">
        <p14:creationId xmlns:p14="http://schemas.microsoft.com/office/powerpoint/2010/main" val="115447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841FFF-01A7-44D3-880A-61C830B23BE9}"/>
              </a:ext>
            </a:extLst>
          </p:cNvPr>
          <p:cNvSpPr txBox="1"/>
          <p:nvPr/>
        </p:nvSpPr>
        <p:spPr>
          <a:xfrm>
            <a:off x="71717" y="125506"/>
            <a:ext cx="118214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In general, 2023 looks more like 2013 than 2019.  Why?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Renewed oil and gas activity in the eastern/northeastern basin?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Longer-lasting inversions with more complete snow cover that allow ozone and precursors to spread across the whole basin?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Something else?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3027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6E628-A476-4B99-8418-354535C3C2FF}"/>
              </a:ext>
            </a:extLst>
          </p:cNvPr>
          <p:cNvSpPr txBox="1"/>
          <p:nvPr/>
        </p:nvSpPr>
        <p:spPr>
          <a:xfrm>
            <a:off x="71716" y="125506"/>
            <a:ext cx="118692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Ozone maxima in the Basin have also looked more like 2013 than 2019: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Max 1-hr about 2 weeks ago was 132 ppb at </a:t>
            </a:r>
            <a:r>
              <a:rPr lang="en-US" sz="3200" b="1" dirty="0" err="1"/>
              <a:t>Horsepool</a:t>
            </a:r>
            <a:r>
              <a:rPr lang="en-US" sz="3200" b="1" dirty="0"/>
              <a:t> (Max regulatory 1-hr was about 120 ppb)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Max 1-hr in late Jan 2013 was &gt;140 ppb at Seven Sisters (Max regulatory 1-hr was ~120 ppb at Ouray)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r>
              <a:rPr lang="en-US" sz="3200" b="1" dirty="0"/>
              <a:t>How much of the high ozone is due to meteorology, and how much is due to changes in emissions?</a:t>
            </a:r>
          </a:p>
        </p:txBody>
      </p:sp>
    </p:spTree>
    <p:extLst>
      <p:ext uri="{BB962C8B-B14F-4D97-AF65-F5344CB8AC3E}">
        <p14:creationId xmlns:p14="http://schemas.microsoft.com/office/powerpoint/2010/main" val="66907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6E628-A476-4B99-8418-354535C3C2FF}"/>
              </a:ext>
            </a:extLst>
          </p:cNvPr>
          <p:cNvSpPr txBox="1"/>
          <p:nvPr/>
        </p:nvSpPr>
        <p:spPr>
          <a:xfrm>
            <a:off x="71716" y="125506"/>
            <a:ext cx="11869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Meteorology this year is anomalous.  How anomalous?  We don’t know yet.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Nearly 100% snow cover through the whole basin this year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 little bit deeper than 2019, a lot deeper than 2013—but it came earlier in the year than 2019.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Snow albedo has not been decreasing, even though we haven’t had snow in ~2 weeks.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Snow depth and snow cover has been decreasing slightly</a:t>
            </a:r>
          </a:p>
        </p:txBody>
      </p:sp>
    </p:spTree>
    <p:extLst>
      <p:ext uri="{BB962C8B-B14F-4D97-AF65-F5344CB8AC3E}">
        <p14:creationId xmlns:p14="http://schemas.microsoft.com/office/powerpoint/2010/main" val="207405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332F8-1A89-4587-9E87-21257FB84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0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681</Words>
  <Application>Microsoft Office PowerPoint</Application>
  <PresentationFormat>Widescreen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</dc:creator>
  <cp:lastModifiedBy>seth</cp:lastModifiedBy>
  <cp:revision>17</cp:revision>
  <dcterms:created xsi:type="dcterms:W3CDTF">2023-02-14T20:40:23Z</dcterms:created>
  <dcterms:modified xsi:type="dcterms:W3CDTF">2023-02-15T22:00:35Z</dcterms:modified>
</cp:coreProperties>
</file>