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5" r:id="rId1"/>
    <p:sldMasterId id="2147483831" r:id="rId2"/>
    <p:sldMasterId id="2147483807" r:id="rId3"/>
    <p:sldMasterId id="2147483819" r:id="rId4"/>
    <p:sldMasterId id="2147483843" r:id="rId5"/>
    <p:sldMasterId id="2147483850" r:id="rId6"/>
    <p:sldMasterId id="2147483887" r:id="rId7"/>
  </p:sldMasterIdLst>
  <p:notesMasterIdLst>
    <p:notesMasterId r:id="rId38"/>
  </p:notesMasterIdLst>
  <p:handoutMasterIdLst>
    <p:handoutMasterId r:id="rId39"/>
  </p:handoutMasterIdLst>
  <p:sldIdLst>
    <p:sldId id="341" r:id="rId8"/>
    <p:sldId id="693" r:id="rId9"/>
    <p:sldId id="708" r:id="rId10"/>
    <p:sldId id="699" r:id="rId11"/>
    <p:sldId id="709" r:id="rId12"/>
    <p:sldId id="710" r:id="rId13"/>
    <p:sldId id="711" r:id="rId14"/>
    <p:sldId id="715" r:id="rId15"/>
    <p:sldId id="724" r:id="rId16"/>
    <p:sldId id="725" r:id="rId17"/>
    <p:sldId id="726" r:id="rId18"/>
    <p:sldId id="728" r:id="rId19"/>
    <p:sldId id="717" r:id="rId20"/>
    <p:sldId id="718" r:id="rId21"/>
    <p:sldId id="730" r:id="rId22"/>
    <p:sldId id="729" r:id="rId23"/>
    <p:sldId id="719" r:id="rId24"/>
    <p:sldId id="722" r:id="rId25"/>
    <p:sldId id="712" r:id="rId26"/>
    <p:sldId id="723" r:id="rId27"/>
    <p:sldId id="697" r:id="rId28"/>
    <p:sldId id="720" r:id="rId29"/>
    <p:sldId id="721" r:id="rId30"/>
    <p:sldId id="707" r:id="rId31"/>
    <p:sldId id="713" r:id="rId32"/>
    <p:sldId id="687" r:id="rId33"/>
    <p:sldId id="714" r:id="rId34"/>
    <p:sldId id="716" r:id="rId35"/>
    <p:sldId id="689" r:id="rId36"/>
    <p:sldId id="696" r:id="rId37"/>
  </p:sldIdLst>
  <p:sldSz cx="9144000" cy="6858000" type="screen4x3"/>
  <p:notesSz cx="7077075" cy="936307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96">
          <p15:clr>
            <a:srgbClr val="A4A3A4"/>
          </p15:clr>
        </p15:guide>
        <p15:guide id="2" pos="22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B400DE"/>
    <a:srgbClr val="FFB547"/>
    <a:srgbClr val="FFCC00"/>
    <a:srgbClr val="082539"/>
    <a:srgbClr val="0000FF"/>
    <a:srgbClr val="00FF00"/>
    <a:srgbClr val="03C20A"/>
    <a:srgbClr val="FF33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6" autoAdjust="0"/>
    <p:restoredTop sz="95439" autoAdjust="0"/>
  </p:normalViewPr>
  <p:slideViewPr>
    <p:cSldViewPr snapToGrid="0" showGuides="1">
      <p:cViewPr varScale="1">
        <p:scale>
          <a:sx n="123" d="100"/>
          <a:sy n="123" d="100"/>
        </p:scale>
        <p:origin x="120" y="324"/>
      </p:cViewPr>
      <p:guideLst>
        <p:guide orient="horz" pos="1296"/>
        <p:guide pos="22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 smtClean="0"/>
            </a:lvl1pPr>
          </a:lstStyle>
          <a:p>
            <a:pPr>
              <a:defRPr/>
            </a:pPr>
            <a:fld id="{83A2BCEA-F2AE-2547-ADDC-A99EEE205E64}" type="datetimeFigureOut">
              <a:rPr lang="en-US"/>
              <a:pPr>
                <a:defRPr/>
              </a:pPr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C8C6C3D9-4B78-B048-9E28-2693BB495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68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07708" y="4447461"/>
            <a:ext cx="5661660" cy="42133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0884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43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719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876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71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531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934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637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873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93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962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95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3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7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821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083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023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241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117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10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7747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07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475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51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428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73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422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69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6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D005D-F5A3-4B46-A033-F1520BBC15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73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9568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913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203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174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8399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71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565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3030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824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0760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1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966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057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163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21477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19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8792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919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9210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0181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510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4473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013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519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324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858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8230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225033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02826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408037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138" y="3883025"/>
            <a:ext cx="4029075" cy="272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3883025"/>
            <a:ext cx="4030662" cy="2728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902947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46756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8535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819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20822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3703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>
                <a:sym typeface="Arial" charset="0"/>
              </a:rPr>
              <a:t>Drag picture to placeholder or click icon to add</a:t>
            </a:r>
            <a:endParaRPr lang="en-US" noProof="0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24100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05060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649288"/>
            <a:ext cx="2052637" cy="5962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138" y="649288"/>
            <a:ext cx="6007100" cy="5962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53108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684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3650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9041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462647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3749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695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129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28563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561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5084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4463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0028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8470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6176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9935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888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4700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169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38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EA5F5-B6D5-4F1D-A2D8-6EE70BEEBA1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1"/>
            <a:ext cx="3969487" cy="2530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3" y="5572125"/>
            <a:ext cx="3429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709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6200" y="76200"/>
            <a:ext cx="8991600" cy="1371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13" y="4114800"/>
            <a:ext cx="4302787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0"/>
            <a:ext cx="1828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34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433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098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772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250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702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4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2602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74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295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680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8229600" cy="4144963"/>
          </a:xfrm>
        </p:spPr>
        <p:txBody>
          <a:bodyPr/>
          <a:lstStyle>
            <a:lvl1pPr marL="164592" indent="-256032">
              <a:buFont typeface="Arial"/>
              <a:buChar char="•"/>
              <a:defRPr sz="2800">
                <a:solidFill>
                  <a:schemeClr val="accent6">
                    <a:lumMod val="75000"/>
                  </a:schemeClr>
                </a:solidFill>
              </a:defRPr>
            </a:lvl1pPr>
            <a:lvl2pPr marL="594360" indent="-283464">
              <a:buClr>
                <a:srgbClr val="1D66B2"/>
              </a:buClr>
              <a:buFont typeface="Lucida Grande"/>
              <a:buChar char="»"/>
              <a:defRPr sz="2400">
                <a:solidFill>
                  <a:srgbClr val="1D66B2"/>
                </a:solidFill>
              </a:defRPr>
            </a:lvl2pPr>
            <a:lvl3pPr marL="868680" indent="-228600">
              <a:buClr>
                <a:schemeClr val="accent6">
                  <a:lumMod val="75000"/>
                </a:schemeClr>
              </a:buClr>
              <a:buFont typeface="Arial"/>
              <a:buChar char="•"/>
              <a:defRPr sz="20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838200"/>
            <a:ext cx="8229600" cy="685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2326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144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256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36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F8190-495F-1044-A1F5-724EBB0B60A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8ECEB-DB8B-E743-A342-E14CD55961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E45F2-A088-9C47-8958-F986C2025653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52CDF-BED5-8E4F-89FB-EDE7EA16C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2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65138" y="649288"/>
            <a:ext cx="8212137" cy="31607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138" y="3883025"/>
            <a:ext cx="8212137" cy="27289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pic>
        <p:nvPicPr>
          <p:cNvPr id="1029" name="Picture 1" descr="crd horizontal white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722938"/>
            <a:ext cx="24384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19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FFFF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42900" indent="-342900" algn="l" rtl="0" eaLnBrk="1" fontAlgn="base" hangingPunct="1">
        <a:spcBef>
          <a:spcPts val="500"/>
        </a:spcBef>
        <a:spcAft>
          <a:spcPct val="0"/>
        </a:spcAft>
        <a:buChar char="•"/>
        <a:defRPr sz="2000" b="1">
          <a:solidFill>
            <a:srgbClr val="D8D8D8"/>
          </a:solidFill>
          <a:latin typeface="+mn-lt"/>
          <a:ea typeface="+mn-ea"/>
          <a:cs typeface="+mn-cs"/>
          <a:sym typeface="Arial" charset="0"/>
        </a:defRPr>
      </a:lvl1pPr>
      <a:lvl2pPr marL="419100" indent="38100" algn="ctr" rtl="0" eaLnBrk="1" fontAlgn="base" hangingPunct="1">
        <a:spcBef>
          <a:spcPts val="500"/>
        </a:spcBef>
        <a:spcAft>
          <a:spcPct val="0"/>
        </a:spcAft>
        <a:buChar char="–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2pPr>
      <a:lvl3pPr marL="876300" indent="38100" algn="ctr" rtl="0" eaLnBrk="1" fontAlgn="base" hangingPunct="1">
        <a:spcBef>
          <a:spcPts val="500"/>
        </a:spcBef>
        <a:spcAft>
          <a:spcPct val="0"/>
        </a:spcAft>
        <a:buChar char="•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3pPr>
      <a:lvl4pPr marL="1333500" indent="38100" algn="ctr" rtl="0" eaLnBrk="1" fontAlgn="base" hangingPunct="1">
        <a:spcBef>
          <a:spcPts val="500"/>
        </a:spcBef>
        <a:spcAft>
          <a:spcPct val="0"/>
        </a:spcAft>
        <a:buChar char="–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4pPr>
      <a:lvl5pPr marL="1790700" indent="38100" algn="ctr" rtl="0" eaLnBrk="1" fontAlgn="base" hangingPunct="1">
        <a:spcBef>
          <a:spcPts val="500"/>
        </a:spcBef>
        <a:spcAft>
          <a:spcPct val="0"/>
        </a:spcAft>
        <a:buChar char="»"/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5pPr>
      <a:lvl6pPr marL="22479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6pPr>
      <a:lvl7pPr marL="27051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7pPr>
      <a:lvl8pPr marL="31623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8pPr>
      <a:lvl9pPr marL="3619500" algn="ctr" rtl="0" eaLnBrk="1" fontAlgn="base" hangingPunct="1">
        <a:spcBef>
          <a:spcPts val="500"/>
        </a:spcBef>
        <a:spcAft>
          <a:spcPct val="0"/>
        </a:spcAft>
        <a:defRPr sz="2000" b="1">
          <a:solidFill>
            <a:srgbClr val="C3C3C3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1">
              <a:alpha val="89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none"/>
        </p:style>
        <p:txBody>
          <a:bodyPr vert="horz" lIns="182880" tIns="9144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4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Arial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457200" indent="-457200" algn="l" defTabSz="457200" rtl="0" eaLnBrk="0" fontAlgn="base" hangingPunct="0">
        <a:spcBef>
          <a:spcPts val="625"/>
        </a:spcBef>
        <a:spcAft>
          <a:spcPct val="0"/>
        </a:spcAft>
        <a:buSzPct val="120000"/>
        <a:buFont typeface="Arial" charset="0"/>
        <a:buChar char="•"/>
        <a:defRPr sz="2800" kern="1200">
          <a:solidFill>
            <a:schemeClr val="bg1"/>
          </a:solidFill>
          <a:latin typeface="Arial"/>
          <a:ea typeface="+mn-ea"/>
          <a:cs typeface="+mn-cs"/>
        </a:defRPr>
      </a:lvl1pPr>
      <a:lvl2pPr marL="922338" indent="-285750" algn="l" defTabSz="457200" rtl="0" eaLnBrk="0" fontAlgn="base" hangingPunct="0">
        <a:spcBef>
          <a:spcPct val="20000"/>
        </a:spcBef>
        <a:spcAft>
          <a:spcPct val="0"/>
        </a:spcAft>
        <a:buSzPct val="85000"/>
        <a:buFont typeface="Courier New" pitchFamily="49" charset="0"/>
        <a:buChar char="o"/>
        <a:defRPr sz="2400" kern="1200">
          <a:solidFill>
            <a:schemeClr val="bg1"/>
          </a:solidFill>
          <a:latin typeface="Arial"/>
          <a:ea typeface="+mn-ea"/>
          <a:cs typeface="+mn-cs"/>
        </a:defRPr>
      </a:lvl2pPr>
      <a:lvl3pPr marL="1325563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90688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A1914-F368-BA4B-9724-0EC606E5BB2A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68B0-D035-F141-9BA1-752242EE3C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5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ransition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18E85-5156-47B7-9A58-03A8C0067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0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2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3B474-4033-43CD-83C9-26F109508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9" r="9066"/>
          <a:stretch/>
        </p:blipFill>
        <p:spPr>
          <a:xfrm>
            <a:off x="0" y="-111095"/>
            <a:ext cx="9146345" cy="69690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87B699-7E7F-4690-933B-1D53E7F5A691}"/>
              </a:ext>
            </a:extLst>
          </p:cNvPr>
          <p:cNvGrpSpPr/>
          <p:nvPr/>
        </p:nvGrpSpPr>
        <p:grpSpPr>
          <a:xfrm>
            <a:off x="0" y="151834"/>
            <a:ext cx="9223864" cy="1723549"/>
            <a:chOff x="453296" y="185912"/>
            <a:chExt cx="11908067" cy="17235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48FE4A-B3EA-43D3-AAA9-8A2F71697403}"/>
                </a:ext>
              </a:extLst>
            </p:cNvPr>
            <p:cNvSpPr txBox="1"/>
            <p:nvPr/>
          </p:nvSpPr>
          <p:spPr>
            <a:xfrm>
              <a:off x="453296" y="185912"/>
              <a:ext cx="11908067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spcBef>
                  <a:spcPts val="600"/>
                </a:spcBef>
                <a:spcAft>
                  <a:spcPts val="1200"/>
                </a:spcAft>
                <a:defRPr/>
              </a:pPr>
              <a:r>
                <a:rPr lang="en-US" sz="3600" b="1" cap="small" dirty="0">
                  <a:solidFill>
                    <a:srgbClr val="082539"/>
                  </a:solidFill>
                  <a:latin typeface="Calibri"/>
                </a:rPr>
                <a:t>Basin-Wide Pollutant Emissions Estimates</a:t>
              </a:r>
              <a:endParaRPr lang="en-US" sz="3600" dirty="0">
                <a:solidFill>
                  <a:srgbClr val="082539"/>
                </a:solidFill>
                <a:latin typeface="Calibri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82539"/>
                  </a:solidFill>
                  <a:effectLst/>
                  <a:uLnTx/>
                  <a:uFillTx/>
                  <a:latin typeface="Calibri"/>
                  <a:sym typeface="Gill Sans" charset="0"/>
                </a:rPr>
                <a:t>Seth Lyman, Utah State University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srgbClr val="082539"/>
                  </a:solidFill>
                  <a:latin typeface="Calibri"/>
                </a:rPr>
                <a:t>John Lin, University of Utah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82539"/>
                  </a:solidFill>
                  <a:effectLst/>
                  <a:uLnTx/>
                  <a:uFillTx/>
                  <a:latin typeface="Calibri"/>
                  <a:sym typeface="Gill Sans" charset="0"/>
                </a:rPr>
                <a:t>Huy Tran, Utah State University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D517665-808B-4D1F-AF71-0D96C671A243}"/>
                </a:ext>
              </a:extLst>
            </p:cNvPr>
            <p:cNvCxnSpPr>
              <a:cxnSpLocks/>
            </p:cNvCxnSpPr>
            <p:nvPr/>
          </p:nvCxnSpPr>
          <p:spPr>
            <a:xfrm>
              <a:off x="567328" y="830123"/>
              <a:ext cx="6551203" cy="0"/>
            </a:xfrm>
            <a:prstGeom prst="line">
              <a:avLst/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B5802DC-BDF1-4F25-8F3D-718D123CD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208" y="5862636"/>
            <a:ext cx="4340728" cy="841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EFE6B1-6EE6-474F-8A1F-A7AB509D01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759"/>
          <a:stretch/>
        </p:blipFill>
        <p:spPr>
          <a:xfrm>
            <a:off x="7793806" y="5831553"/>
            <a:ext cx="1350194" cy="9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490F17-59E3-4445-80FC-4A18B4307B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35" r="66552"/>
          <a:stretch/>
        </p:blipFill>
        <p:spPr>
          <a:xfrm>
            <a:off x="7451932" y="5888050"/>
            <a:ext cx="357499" cy="8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106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Air quality models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A92B9-AE41-4C6F-A613-ADD1B5735F0F}"/>
              </a:ext>
            </a:extLst>
          </p:cNvPr>
          <p:cNvSpPr txBox="1"/>
          <p:nvPr/>
        </p:nvSpPr>
        <p:spPr>
          <a:xfrm>
            <a:off x="164968" y="1069383"/>
            <a:ext cx="8847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3D photochemical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5B067-8359-49E4-93E2-41A2BB925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729" y="2446795"/>
            <a:ext cx="5943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7787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3D models mostly can’t produce winter ozone without juicing up the inventory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969CD-0F89-4EB5-8F4D-15BF2A354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180" y="1139124"/>
            <a:ext cx="6931394" cy="5532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A626D7-456A-40D9-A6DB-D9A5C3BCE4E1}"/>
              </a:ext>
            </a:extLst>
          </p:cNvPr>
          <p:cNvSpPr txBox="1"/>
          <p:nvPr/>
        </p:nvSpPr>
        <p:spPr>
          <a:xfrm rot="16200000">
            <a:off x="6914302" y="2084522"/>
            <a:ext cx="193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Matichuk et al., 2017</a:t>
            </a:r>
          </a:p>
        </p:txBody>
      </p:sp>
    </p:spTree>
    <p:extLst>
      <p:ext uri="{BB962C8B-B14F-4D97-AF65-F5344CB8AC3E}">
        <p14:creationId xmlns:p14="http://schemas.microsoft.com/office/powerpoint/2010/main" val="10368362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3D models mostly can’t produce winter ozone without juicing up the inventory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A626D7-456A-40D9-A6DB-D9A5C3BCE4E1}"/>
              </a:ext>
            </a:extLst>
          </p:cNvPr>
          <p:cNvSpPr txBox="1"/>
          <p:nvPr/>
        </p:nvSpPr>
        <p:spPr>
          <a:xfrm rot="16200000">
            <a:off x="6914302" y="2084522"/>
            <a:ext cx="1938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Matichuk et al.,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B7FF6E-9232-4443-BC5D-FC4CAC5EC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49" y="1177871"/>
            <a:ext cx="7300348" cy="467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346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Box model shows 3D model output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produces plenty of ozone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03586-B7C1-4768-B2ED-68A9364FE7D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2841" y="1339388"/>
            <a:ext cx="7278317" cy="50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038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But that same output in the 3D model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doesn’t produce enough ozone!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19C8F-4C73-46D0-B875-57AD52C71611}"/>
              </a:ext>
            </a:extLst>
          </p:cNvPr>
          <p:cNvPicPr/>
          <p:nvPr/>
        </p:nvPicPr>
        <p:blipFill rotWithShape="1">
          <a:blip r:embed="rId3"/>
          <a:srcRect b="50145"/>
          <a:stretch/>
        </p:blipFill>
        <p:spPr>
          <a:xfrm>
            <a:off x="779295" y="1727539"/>
            <a:ext cx="7368434" cy="42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114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What is going on?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31A5B7-907D-4BA0-8E78-8928433C3774}"/>
              </a:ext>
            </a:extLst>
          </p:cNvPr>
          <p:cNvSpPr txBox="1"/>
          <p:nvPr/>
        </p:nvSpPr>
        <p:spPr>
          <a:xfrm>
            <a:off x="267346" y="1120676"/>
            <a:ext cx="86093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The evidence shows that: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Inventoried total VOC emissions are high enough, but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VOC levels in modeled air are way too low, so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That VOC must be going somewhere!  Thus,</a:t>
            </a:r>
          </a:p>
          <a:p>
            <a:pPr algn="l"/>
            <a:r>
              <a:rPr lang="en-US" sz="2800" b="1" dirty="0"/>
              <a:t>We conclude that 3D models must be failing to capture the inversion adequately, so the model is allowing too much pollution to escape.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Other evidence confirms this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/>
              <a:t>Model chemistry may also need improvement</a:t>
            </a:r>
          </a:p>
        </p:txBody>
      </p:sp>
    </p:spTree>
    <p:extLst>
      <p:ext uri="{BB962C8B-B14F-4D97-AF65-F5344CB8AC3E}">
        <p14:creationId xmlns:p14="http://schemas.microsoft.com/office/powerpoint/2010/main" val="149640876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Forcing model to match met measurements helps, but is hard/expensive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3A8F75C-82A4-4FE1-9E7F-05BC057C4A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" t="2606" r="20713" b="3713"/>
          <a:stretch/>
        </p:blipFill>
        <p:spPr>
          <a:xfrm rot="16200000">
            <a:off x="5089659" y="2796935"/>
            <a:ext cx="4442307" cy="36798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392A2D-CB73-45FD-801E-B7B338BEA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7917"/>
            <a:ext cx="6553239" cy="231356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E773202-CCE3-434C-9BE2-A54D725BD927}"/>
              </a:ext>
            </a:extLst>
          </p:cNvPr>
          <p:cNvSpPr txBox="1"/>
          <p:nvPr/>
        </p:nvSpPr>
        <p:spPr>
          <a:xfrm>
            <a:off x="91469" y="3603095"/>
            <a:ext cx="2839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Preliminary work by Trang Tran, USU</a:t>
            </a:r>
          </a:p>
        </p:txBody>
      </p:sp>
    </p:spTree>
    <p:extLst>
      <p:ext uri="{BB962C8B-B14F-4D97-AF65-F5344CB8AC3E}">
        <p14:creationId xmlns:p14="http://schemas.microsoft.com/office/powerpoint/2010/main" val="113626117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The End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8D01B1-166D-454B-8ADB-8341F5361BE0}"/>
              </a:ext>
            </a:extLst>
          </p:cNvPr>
          <p:cNvSpPr txBox="1"/>
          <p:nvPr/>
        </p:nvSpPr>
        <p:spPr>
          <a:xfrm>
            <a:off x="164968" y="1069383"/>
            <a:ext cx="88472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Takeaways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More oil and gas means more emissions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happened in 2021?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DAQ inventory is pretty good for VOC, but needs source-specific tweaks, and is too high for NOx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Poor performance of 3D photochemical models is due to poor meteorology, and maybe poor chemical mechanism,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not due to the inventory.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What to do next?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Hire a meteorologist and a new photochemical modeler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Continue and improve annual emissions estimates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This project was funded by: </a:t>
            </a:r>
          </a:p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Utah DAQ, Utah Legislature, and Uintah County SSD1</a:t>
            </a:r>
          </a:p>
        </p:txBody>
      </p:sp>
    </p:spTree>
    <p:extLst>
      <p:ext uri="{BB962C8B-B14F-4D97-AF65-F5344CB8AC3E}">
        <p14:creationId xmlns:p14="http://schemas.microsoft.com/office/powerpoint/2010/main" val="203053405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2"/>
            <a:ext cx="9150724" cy="68603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3428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2021 spike wasn’t due to contamination from a single nearby source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DE830-7562-430E-A2AB-2DF1FB937D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32600" y="1247511"/>
            <a:ext cx="6144594" cy="51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878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Methane emissions declined through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55E2D-C615-4067-A68C-39EAB83C82A0}"/>
              </a:ext>
            </a:extLst>
          </p:cNvPr>
          <p:cNvSpPr txBox="1"/>
          <p:nvPr/>
        </p:nvSpPr>
        <p:spPr>
          <a:xfrm>
            <a:off x="0" y="1255656"/>
            <a:ext cx="3196046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Steady methane leak rate relative to gas production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7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7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7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Leak relative to energy production has declined by about 25% </a:t>
            </a:r>
            <a:r>
              <a:rPr lang="en-US" sz="1400" dirty="0">
                <a:latin typeface="+mn-lt"/>
              </a:rPr>
              <a:t>(because of transition to oil from gas)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9C975A-37DD-4CB7-9CA0-993293F0E8DE}"/>
              </a:ext>
            </a:extLst>
          </p:cNvPr>
          <p:cNvSpPr/>
          <p:nvPr/>
        </p:nvSpPr>
        <p:spPr>
          <a:xfrm>
            <a:off x="7183121" y="6505565"/>
            <a:ext cx="1757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Lin et al.,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88D48-40BE-45F9-9402-D15E99CAD2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53" b="52889"/>
          <a:stretch/>
        </p:blipFill>
        <p:spPr>
          <a:xfrm>
            <a:off x="3734744" y="1341120"/>
            <a:ext cx="5409256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7598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Emissions declined through 2020,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then took a big jump in 2021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210C95-BA59-46F6-9593-98D6A02CB6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0216" y="1315595"/>
            <a:ext cx="7654882" cy="47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3143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Ozone and NOx decreased through 2020 also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63DEA-13D2-4AE5-B0A8-5B980FFC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1100667"/>
            <a:ext cx="7261582" cy="48918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7A5E73-A886-4774-80D4-F7E832DBF3F2}"/>
              </a:ext>
            </a:extLst>
          </p:cNvPr>
          <p:cNvSpPr/>
          <p:nvPr/>
        </p:nvSpPr>
        <p:spPr>
          <a:xfrm rot="16200000">
            <a:off x="6951133" y="1958966"/>
            <a:ext cx="20574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Mansfield and Lyman,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83DABB-7DBE-4DEF-BF04-723B1EB8CD18}"/>
              </a:ext>
            </a:extLst>
          </p:cNvPr>
          <p:cNvSpPr txBox="1"/>
          <p:nvPr/>
        </p:nvSpPr>
        <p:spPr>
          <a:xfrm>
            <a:off x="-32825" y="587743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Trend is robust, even when accounting for meteorology</a:t>
            </a:r>
          </a:p>
        </p:txBody>
      </p:sp>
    </p:spTree>
    <p:extLst>
      <p:ext uri="{BB962C8B-B14F-4D97-AF65-F5344CB8AC3E}">
        <p14:creationId xmlns:p14="http://schemas.microsoft.com/office/powerpoint/2010/main" val="321021584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A better method for estimating emissions?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FD874-099D-469D-AC7F-E232A0552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23628"/>
            <a:ext cx="8880999" cy="41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012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A better method for estimating emissions?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33727-73E9-4EE5-BB98-06C69654C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24" y="3432226"/>
            <a:ext cx="7818404" cy="3449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4CF40-1E6C-414F-A4B3-F079DE43A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206"/>
            <a:ext cx="5752717" cy="251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8303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NOx is important in late winter,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organics are important all winter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7BF03-9E29-4F60-A53D-5F877E791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1041718"/>
            <a:ext cx="7123611" cy="581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55F151-DB10-43DB-8A9D-AC2C75933F1A}"/>
              </a:ext>
            </a:extLst>
          </p:cNvPr>
          <p:cNvSpPr txBox="1"/>
          <p:nvPr/>
        </p:nvSpPr>
        <p:spPr>
          <a:xfrm rot="16200000">
            <a:off x="5740266" y="3052058"/>
            <a:ext cx="418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Publication in prep; credit: Marc Mansfield</a:t>
            </a:r>
          </a:p>
        </p:txBody>
      </p:sp>
    </p:spTree>
    <p:extLst>
      <p:ext uri="{BB962C8B-B14F-4D97-AF65-F5344CB8AC3E}">
        <p14:creationId xmlns:p14="http://schemas.microsoft.com/office/powerpoint/2010/main" val="412130699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2021 spike appears to have impacted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the whole Basin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AD618-3F4E-48ED-B30D-639F2144B0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248548" y="4018102"/>
            <a:ext cx="4428490" cy="257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2E831-3C5E-497B-9BC7-AC5E2909C377}"/>
              </a:ext>
            </a:extLst>
          </p:cNvPr>
          <p:cNvPicPr/>
          <p:nvPr/>
        </p:nvPicPr>
        <p:blipFill rotWithShape="1">
          <a:blip r:embed="rId4"/>
          <a:srcRect b="5465"/>
          <a:stretch/>
        </p:blipFill>
        <p:spPr bwMode="auto">
          <a:xfrm>
            <a:off x="101858" y="1272491"/>
            <a:ext cx="4399280" cy="259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AA11A1-D5F0-4406-92B5-B4093AFB7B50}"/>
              </a:ext>
            </a:extLst>
          </p:cNvPr>
          <p:cNvSpPr txBox="1"/>
          <p:nvPr/>
        </p:nvSpPr>
        <p:spPr>
          <a:xfrm>
            <a:off x="1541004" y="937048"/>
            <a:ext cx="1257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Horsepool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EC8B5D-617C-4ABC-8756-852914AC5B83}"/>
              </a:ext>
            </a:extLst>
          </p:cNvPr>
          <p:cNvSpPr txBox="1"/>
          <p:nvPr/>
        </p:nvSpPr>
        <p:spPr>
          <a:xfrm>
            <a:off x="5867759" y="3617992"/>
            <a:ext cx="1370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Castle Peak</a:t>
            </a:r>
          </a:p>
        </p:txBody>
      </p:sp>
    </p:spTree>
    <p:extLst>
      <p:ext uri="{BB962C8B-B14F-4D97-AF65-F5344CB8AC3E}">
        <p14:creationId xmlns:p14="http://schemas.microsoft.com/office/powerpoint/2010/main" val="118226442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DE790-54DC-45C2-A585-0A3A8EB05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98" y="1010165"/>
            <a:ext cx="8836351" cy="55017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Sources of methane and non-methane organics</a:t>
            </a:r>
            <a:endParaRPr lang="en-US" altLang="en-US" sz="3200" b="1" dirty="0">
              <a:solidFill>
                <a:prstClr val="white"/>
              </a:solidFill>
              <a:latin typeface="Calibri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are not the same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54183-7C4A-4C35-B869-503953F669AB}"/>
              </a:ext>
            </a:extLst>
          </p:cNvPr>
          <p:cNvSpPr txBox="1"/>
          <p:nvPr/>
        </p:nvSpPr>
        <p:spPr>
          <a:xfrm>
            <a:off x="217671" y="6304002"/>
            <a:ext cx="77982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/>
              <a:t>Sources: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https://documents.deq.utah.gov/air-quality/planning/technical-analysis/DAQ-2020-004826.pdf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000" dirty="0"/>
              <a:t>https://www.naesb.org/pdf2/wgq_bps100605w2.pdf</a:t>
            </a:r>
          </a:p>
        </p:txBody>
      </p:sp>
    </p:spTree>
    <p:extLst>
      <p:ext uri="{BB962C8B-B14F-4D97-AF65-F5344CB8AC3E}">
        <p14:creationId xmlns:p14="http://schemas.microsoft.com/office/powerpoint/2010/main" val="83753808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Composition trends through 2020 reversed in 2021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A05747-2040-4A89-89D2-546301F17A4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9418" y="1384250"/>
            <a:ext cx="8309889" cy="44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414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Regulatory inventory composition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seems about right, except for alcohols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10B72E-70D6-45F7-8CA9-81143F7652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40006" y="1435089"/>
            <a:ext cx="8417276" cy="43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9498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Natural gas emissions in the Uinta Basin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are relatively high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9ABBA-3E04-48AE-A5AB-369BB20B0CB1}"/>
              </a:ext>
            </a:extLst>
          </p:cNvPr>
          <p:cNvSpPr txBox="1"/>
          <p:nvPr/>
        </p:nvSpPr>
        <p:spPr>
          <a:xfrm>
            <a:off x="81280" y="961016"/>
            <a:ext cx="8801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Several studies have shown production-normalized emissions of about 6-8%.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Nationwide average is about 2-3%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EBEC3C-3E37-410C-8BEA-86F106DC0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5840"/>
            <a:ext cx="6384396" cy="45821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50295E-6467-4BD2-BE92-5ADFACB68C35}"/>
              </a:ext>
            </a:extLst>
          </p:cNvPr>
          <p:cNvSpPr/>
          <p:nvPr/>
        </p:nvSpPr>
        <p:spPr>
          <a:xfrm>
            <a:off x="4314615" y="6581001"/>
            <a:ext cx="1757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Omara et al.,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3A72AB-4BDA-4651-A7D8-3F66F21F42CD}"/>
              </a:ext>
            </a:extLst>
          </p:cNvPr>
          <p:cNvSpPr/>
          <p:nvPr/>
        </p:nvSpPr>
        <p:spPr>
          <a:xfrm>
            <a:off x="1342810" y="2895600"/>
            <a:ext cx="467360" cy="2712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4A2CAE-821B-4B22-9447-7ABFFC9E1C3A}"/>
              </a:ext>
            </a:extLst>
          </p:cNvPr>
          <p:cNvSpPr/>
          <p:nvPr/>
        </p:nvSpPr>
        <p:spPr>
          <a:xfrm rot="2637502">
            <a:off x="1178817" y="5561975"/>
            <a:ext cx="335287" cy="9334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A776C1-DEBF-4C22-86E2-1AFF2D58D5B0}"/>
              </a:ext>
            </a:extLst>
          </p:cNvPr>
          <p:cNvSpPr/>
          <p:nvPr/>
        </p:nvSpPr>
        <p:spPr>
          <a:xfrm>
            <a:off x="6502400" y="2486042"/>
            <a:ext cx="2565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/>
              <a:t>The Basin has: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/>
              <a:t>Lots of older, low-producing wells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/>
              <a:t>Lots of oil wells</a:t>
            </a:r>
          </a:p>
        </p:txBody>
      </p:sp>
    </p:spTree>
    <p:extLst>
      <p:ext uri="{BB962C8B-B14F-4D97-AF65-F5344CB8AC3E}">
        <p14:creationId xmlns:p14="http://schemas.microsoft.com/office/powerpoint/2010/main" val="2045564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Gill Sans" charset="0"/>
              </a:rPr>
              <a:t>Measurement locations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7B438-8F87-4025-AE38-A47F5EC4F0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6864" y="1165758"/>
            <a:ext cx="8923150" cy="497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8587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Estimation of annual methane emission rate,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Lin et al., 2021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F63C6-C29A-4C9F-9B6E-2A0139789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599" y="1227742"/>
            <a:ext cx="6014341" cy="5384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5F6CB-44A2-475C-AC03-EA659A92F8AB}"/>
              </a:ext>
            </a:extLst>
          </p:cNvPr>
          <p:cNvSpPr/>
          <p:nvPr/>
        </p:nvSpPr>
        <p:spPr>
          <a:xfrm rot="16200000">
            <a:off x="6828280" y="5063452"/>
            <a:ext cx="1757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Lin et al., 2021</a:t>
            </a:r>
          </a:p>
        </p:txBody>
      </p:sp>
    </p:spTree>
    <p:extLst>
      <p:ext uri="{BB962C8B-B14F-4D97-AF65-F5344CB8AC3E}">
        <p14:creationId xmlns:p14="http://schemas.microsoft.com/office/powerpoint/2010/main" val="359811588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878F5F-BD6B-4CE3-BACB-FE128D827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17" y="3997235"/>
            <a:ext cx="3113461" cy="27511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We used methane emission rates and correlations to determine NOx and organics emissions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5B854A-05FE-40D4-9159-EA55A71A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81" y="1149531"/>
            <a:ext cx="3093256" cy="2733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3E7403-4F70-46BB-B7C1-6B174DBC9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93" y="1169304"/>
            <a:ext cx="3082068" cy="2723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9F247F-5F5C-4099-AD84-216492B7BA8D}"/>
              </a:ext>
            </a:extLst>
          </p:cNvPr>
          <p:cNvSpPr txBox="1"/>
          <p:nvPr/>
        </p:nvSpPr>
        <p:spPr>
          <a:xfrm>
            <a:off x="1449852" y="1027611"/>
            <a:ext cx="993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Alkanes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FFC8F-8B54-461E-839B-ED2D0D719D8E}"/>
              </a:ext>
            </a:extLst>
          </p:cNvPr>
          <p:cNvSpPr txBox="1"/>
          <p:nvPr/>
        </p:nvSpPr>
        <p:spPr>
          <a:xfrm>
            <a:off x="5582419" y="997132"/>
            <a:ext cx="1236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Aromatics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F8AACD-338F-431E-BC37-F71CFBA98669}"/>
              </a:ext>
            </a:extLst>
          </p:cNvPr>
          <p:cNvSpPr txBox="1"/>
          <p:nvPr/>
        </p:nvSpPr>
        <p:spPr>
          <a:xfrm>
            <a:off x="1444747" y="4062549"/>
            <a:ext cx="1064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Alcohols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ABF4E5-9DB5-4B94-B22A-A8C95484C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960" y="4013613"/>
            <a:ext cx="3143795" cy="27722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576082-2612-4A77-9A14-5F95640CDDA4}"/>
              </a:ext>
            </a:extLst>
          </p:cNvPr>
          <p:cNvSpPr txBox="1"/>
          <p:nvPr/>
        </p:nvSpPr>
        <p:spPr>
          <a:xfrm>
            <a:off x="6052767" y="3997235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NOy</a:t>
            </a:r>
          </a:p>
        </p:txBody>
      </p:sp>
    </p:spTree>
    <p:extLst>
      <p:ext uri="{BB962C8B-B14F-4D97-AF65-F5344CB8AC3E}">
        <p14:creationId xmlns:p14="http://schemas.microsoft.com/office/powerpoint/2010/main" val="37850888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Emissions declined through 2020,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then took a big jump in 2021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210C95-BA59-46F6-9593-98D6A02CB6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0216" y="1315595"/>
            <a:ext cx="7654882" cy="47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584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Increase in emissions may be related to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increase in energy production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D6422-6473-486F-851B-352B8A32CF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754755"/>
            <a:ext cx="5029200" cy="3103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F75CF-DB71-4C65-81B1-826A29148F9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13891" y="1101321"/>
            <a:ext cx="5020310" cy="31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619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Correlations are unique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for different pollutant groups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4C00A-6177-40D5-8801-5BAA40066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89" y="1599457"/>
            <a:ext cx="7868748" cy="4867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863D9-3A9B-4E31-A05B-44DD326E1EFA}"/>
              </a:ext>
            </a:extLst>
          </p:cNvPr>
          <p:cNvSpPr txBox="1"/>
          <p:nvPr/>
        </p:nvSpPr>
        <p:spPr>
          <a:xfrm>
            <a:off x="5172910" y="6395124"/>
            <a:ext cx="3217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(Spearman rank correlations)</a:t>
            </a:r>
          </a:p>
        </p:txBody>
      </p:sp>
    </p:spTree>
    <p:extLst>
      <p:ext uri="{BB962C8B-B14F-4D97-AF65-F5344CB8AC3E}">
        <p14:creationId xmlns:p14="http://schemas.microsoft.com/office/powerpoint/2010/main" val="77155443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Regulatory inventory is much too high for NOx,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about right for VOC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4B3F8-CB21-4424-9D7B-9FD2CDA85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41" y="1361906"/>
            <a:ext cx="7973538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7880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 flipV="1">
            <a:off x="0" y="-2381"/>
            <a:ext cx="9150724" cy="100409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" bIns="45720" anchor="ctr" anchorCtr="0"/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prstClr val="white"/>
                </a:solidFill>
                <a:latin typeface="Calibri"/>
              </a:rPr>
              <a:t> Air quality models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Gill San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ADAE07-1F4A-4EF2-ADD1-4BAC24000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723"/>
          <a:stretch/>
        </p:blipFill>
        <p:spPr>
          <a:xfrm>
            <a:off x="402956" y="1564935"/>
            <a:ext cx="8214102" cy="5130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FA92B9-AE41-4C6F-A613-ADD1B5735F0F}"/>
              </a:ext>
            </a:extLst>
          </p:cNvPr>
          <p:cNvSpPr txBox="1"/>
          <p:nvPr/>
        </p:nvSpPr>
        <p:spPr>
          <a:xfrm>
            <a:off x="164968" y="1069383"/>
            <a:ext cx="8847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Box model</a:t>
            </a:r>
          </a:p>
        </p:txBody>
      </p:sp>
    </p:spTree>
    <p:extLst>
      <p:ext uri="{BB962C8B-B14F-4D97-AF65-F5344CB8AC3E}">
        <p14:creationId xmlns:p14="http://schemas.microsoft.com/office/powerpoint/2010/main" val="13291418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RD for Rob 081511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6C6C6C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Slid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CRD for Rob 081511.pot</Template>
  <TotalTime>80950</TotalTime>
  <Pages>0</Pages>
  <Words>645</Words>
  <Characters>0</Characters>
  <Application>Microsoft Office PowerPoint</Application>
  <PresentationFormat>On-screen Show (4:3)</PresentationFormat>
  <Lines>0</Lines>
  <Paragraphs>124</Paragraphs>
  <Slides>30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Gill Sans</vt:lpstr>
      <vt:lpstr>Lucida Grande</vt:lpstr>
      <vt:lpstr>Wingdings</vt:lpstr>
      <vt:lpstr>Custom Design</vt:lpstr>
      <vt:lpstr>2_Custom Design</vt:lpstr>
      <vt:lpstr>1_Custom Design</vt:lpstr>
      <vt:lpstr>1_CRD for Rob 081511</vt:lpstr>
      <vt:lpstr>2_Office Theme</vt:lpstr>
      <vt:lpstr>3_Custom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Given</dc:creator>
  <cp:lastModifiedBy>Seth Lyman</cp:lastModifiedBy>
  <cp:revision>1114</cp:revision>
  <cp:lastPrinted>2013-12-08T01:37:31Z</cp:lastPrinted>
  <dcterms:created xsi:type="dcterms:W3CDTF">2011-06-27T15:08:53Z</dcterms:created>
  <dcterms:modified xsi:type="dcterms:W3CDTF">2023-08-16T18:39:11Z</dcterms:modified>
</cp:coreProperties>
</file>