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3"/>
  </p:notesMasterIdLst>
  <p:sldIdLst>
    <p:sldId id="267" r:id="rId2"/>
    <p:sldId id="266" r:id="rId3"/>
    <p:sldId id="262" r:id="rId4"/>
    <p:sldId id="268" r:id="rId5"/>
    <p:sldId id="257" r:id="rId6"/>
    <p:sldId id="259" r:id="rId7"/>
    <p:sldId id="264" r:id="rId8"/>
    <p:sldId id="265" r:id="rId9"/>
    <p:sldId id="258" r:id="rId10"/>
    <p:sldId id="26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AH\DEQ\DAQ\SHARED\PLAN\Ryangrant\General%20Files%20&amp;%20Projects\USU%20Ozone%20Working%20Group%20Dec%2025%20Presentation\2017%20vs%202023%20Workbook%20Emissions%20%20%20Sheila%20Jan%202025(AutoRecover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AH\DEQ\DAQ\SHARED\PLAN\Ryangrant\General%20Files%20&amp;%20Projects\USU%20Ozone%20Working%20Group%20Dec%2025%20Presentation\2017%20vs%202023%20Workbook%20Emissions%20%20%20Sheila%20Jan%202025(AutoRecover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AH\DEQ\DAQ\SHARED\PLAN\Ryangrant\General%20Files%20&amp;%20Projects\USU%20Ozone%20Working%20Group%20Dec%2025%20Presentation\2017%20vs%202023%20Workbook%20Emissions%20%20%20Sheila%20Jan%202025(AutoRecover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UTAH\DEQ\DAQ\SHARED\PLAN\Ryangrant\General%20Files%20&amp;%20Projects\2017%20vs%202023%20Emissions%20%20%20Sheila%20Jan%202025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AH\DEQ\DAQ\SHARED\PLAN\Ryangrant\General%20Files%20&amp;%20Projects\USU%20Ozone%20Working%20Group%20Dec%2025%20Presentation\2017%20vs%202023%20Workbook%20Emissions%20%20%20Sheila%20Jan%202025(AutoRecovered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TAH\DEQ\DAQ\SHARED\PLAN\Ryangrant\General%20Files%20&amp;%20Projects\USU%20Ozone%20Working%20Group%20Dec%2025%20Presentation\2017%20vs%202023%20Workbook%20Emissions%20%20%20Sheila%20Jan%202025(AutoRecovered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Utah</a:t>
            </a:r>
            <a:r>
              <a:rPr lang="en-US" sz="1800" baseline="0"/>
              <a:t> Gas Production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03043222138067"/>
          <c:y val="0.13743011994630663"/>
          <c:w val="0.82946301403794576"/>
          <c:h val="0.7933294122315163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Charts!$C$156:$C$163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Charts!$D$156:$D$163</c:f>
              <c:numCache>
                <c:formatCode>_(* #,##0_);_(* \(#,##0\);_(* "-"??_);_(@_)</c:formatCode>
                <c:ptCount val="8"/>
                <c:pt idx="0">
                  <c:v>315197367</c:v>
                </c:pt>
                <c:pt idx="1">
                  <c:v>295825783</c:v>
                </c:pt>
                <c:pt idx="2">
                  <c:v>272977899</c:v>
                </c:pt>
                <c:pt idx="3">
                  <c:v>242560333</c:v>
                </c:pt>
                <c:pt idx="4">
                  <c:v>240049464</c:v>
                </c:pt>
                <c:pt idx="5">
                  <c:v>260849337</c:v>
                </c:pt>
                <c:pt idx="6">
                  <c:v>290849337</c:v>
                </c:pt>
                <c:pt idx="7">
                  <c:v>306395123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8D-4818-B52B-732C06958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299183"/>
        <c:axId val="381296783"/>
      </c:scatterChart>
      <c:valAx>
        <c:axId val="3812991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96783"/>
        <c:crosses val="autoZero"/>
        <c:crossBetween val="midCat"/>
      </c:valAx>
      <c:valAx>
        <c:axId val="38129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99183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Utah</a:t>
            </a:r>
            <a:r>
              <a:rPr lang="en-US" sz="1800" baseline="0" dirty="0"/>
              <a:t> Oil Production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Charts!$C$146:$C$153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Charts!$D$146:$D$153</c:f>
              <c:numCache>
                <c:formatCode>_(* #,##0_);_(* \(#,##0\);_(* "-"??_);_(@_)</c:formatCode>
                <c:ptCount val="8"/>
                <c:pt idx="0">
                  <c:v>34437937</c:v>
                </c:pt>
                <c:pt idx="1">
                  <c:v>37116941</c:v>
                </c:pt>
                <c:pt idx="2">
                  <c:v>36933100</c:v>
                </c:pt>
                <c:pt idx="3">
                  <c:v>31000896</c:v>
                </c:pt>
                <c:pt idx="4">
                  <c:v>35771472</c:v>
                </c:pt>
                <c:pt idx="5">
                  <c:v>45401917</c:v>
                </c:pt>
                <c:pt idx="6">
                  <c:v>56495618</c:v>
                </c:pt>
                <c:pt idx="7">
                  <c:v>65142296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DB-47B5-8700-62CA0C09C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735759"/>
        <c:axId val="144760719"/>
      </c:scatterChart>
      <c:valAx>
        <c:axId val="144735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60719"/>
        <c:crosses val="autoZero"/>
        <c:crossBetween val="midCat"/>
      </c:valAx>
      <c:valAx>
        <c:axId val="144760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357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2023 VOCs </a:t>
            </a:r>
            <a:r>
              <a:rPr lang="en-US" baseline="0"/>
              <a:t> with Gap Filling</a:t>
            </a:r>
          </a:p>
          <a:p>
            <a:pPr>
              <a:defRPr/>
            </a:pPr>
            <a:r>
              <a:rPr lang="en-US" sz="1200" b="0" baseline="0"/>
              <a:t>32,652</a:t>
            </a:r>
            <a:endParaRPr lang="en-US" sz="12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96-4AC1-96CF-B256AF1152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96-4AC1-96CF-B256AF1152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896-4AC1-96CF-B256AF1152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896-4AC1-96CF-B256AF1152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896-4AC1-96CF-B256AF1152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896-4AC1-96CF-B256AF1152B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896-4AC1-96CF-B256AF1152B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896-4AC1-96CF-B256AF1152B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896-4AC1-96CF-B256AF1152B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8896-4AC1-96CF-B256AF1152B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8896-4AC1-96CF-B256AF1152B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8896-4AC1-96CF-B256AF1152B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8896-4AC1-96CF-B256AF1152B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8896-4AC1-96CF-B256AF1152B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8896-4AC1-96CF-B256AF1152B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8896-4AC1-96CF-B256AF1152B8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8896-4AC1-96CF-B256AF1152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Charts!$J$69:$J$85</c:f>
              <c:strCache>
                <c:ptCount val="17"/>
                <c:pt idx="0">
                  <c:v>dehydrators_c_voc</c:v>
                </c:pt>
                <c:pt idx="1">
                  <c:v>dehydrators_voc</c:v>
                </c:pt>
                <c:pt idx="2">
                  <c:v>fugitives_voc</c:v>
                </c:pt>
                <c:pt idx="3">
                  <c:v>pneucont_voc</c:v>
                </c:pt>
                <c:pt idx="4">
                  <c:v>pneupumps_voc</c:v>
                </c:pt>
                <c:pt idx="5">
                  <c:v>rice_voc</c:v>
                </c:pt>
                <c:pt idx="6">
                  <c:v>separators_voc</c:v>
                </c:pt>
                <c:pt idx="7">
                  <c:v>tanks_c_voc</c:v>
                </c:pt>
                <c:pt idx="8">
                  <c:v>tanks_water_voc</c:v>
                </c:pt>
                <c:pt idx="9">
                  <c:v>tanks_oil_cond_voc</c:v>
                </c:pt>
                <c:pt idx="10">
                  <c:v>truck_voc</c:v>
                </c:pt>
                <c:pt idx="11">
                  <c:v>well comp_voc</c:v>
                </c:pt>
                <c:pt idx="12">
                  <c:v>centrifuge_voc</c:v>
                </c:pt>
                <c:pt idx="13">
                  <c:v>solid_voc</c:v>
                </c:pt>
                <c:pt idx="14">
                  <c:v>water_voc</c:v>
                </c:pt>
                <c:pt idx="15">
                  <c:v>Sum of VOC As_Gas_Flare</c:v>
                </c:pt>
                <c:pt idx="16">
                  <c:v>Gap Filling</c:v>
                </c:pt>
              </c:strCache>
            </c:strRef>
          </c:cat>
          <c:val>
            <c:numRef>
              <c:f>Charts!$L$69:$L$85</c:f>
              <c:numCache>
                <c:formatCode>_(* #,##0_);_(* \(#,##0\);_(* "-"??_);_(@_)</c:formatCode>
                <c:ptCount val="17"/>
                <c:pt idx="0">
                  <c:v>0.15074560615197599</c:v>
                </c:pt>
                <c:pt idx="1">
                  <c:v>59.875111284696075</c:v>
                </c:pt>
                <c:pt idx="2">
                  <c:v>10649.932159414295</c:v>
                </c:pt>
                <c:pt idx="3">
                  <c:v>1514.0109007537139</c:v>
                </c:pt>
                <c:pt idx="4">
                  <c:v>405.53482276367595</c:v>
                </c:pt>
                <c:pt idx="5">
                  <c:v>11984.718435859178</c:v>
                </c:pt>
                <c:pt idx="6">
                  <c:v>62.086976968763381</c:v>
                </c:pt>
                <c:pt idx="7">
                  <c:v>3.6714882897007488</c:v>
                </c:pt>
                <c:pt idx="8">
                  <c:v>405.80919756167066</c:v>
                </c:pt>
                <c:pt idx="9">
                  <c:v>2146.3283359624738</c:v>
                </c:pt>
                <c:pt idx="10">
                  <c:v>278.91304167098576</c:v>
                </c:pt>
                <c:pt idx="11">
                  <c:v>1285.8133262010874</c:v>
                </c:pt>
                <c:pt idx="12">
                  <c:v>2.9653</c:v>
                </c:pt>
                <c:pt idx="13">
                  <c:v>0</c:v>
                </c:pt>
                <c:pt idx="14">
                  <c:v>1.67412564</c:v>
                </c:pt>
                <c:pt idx="15">
                  <c:v>62.346517417920033</c:v>
                </c:pt>
                <c:pt idx="16">
                  <c:v>3788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896-4AC1-96CF-B256AF1152B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Workbook</a:t>
            </a:r>
            <a:r>
              <a:rPr lang="en-US" sz="1800" baseline="0" dirty="0"/>
              <a:t> </a:t>
            </a:r>
            <a:r>
              <a:rPr lang="en-US" sz="1800" dirty="0"/>
              <a:t>State</a:t>
            </a:r>
            <a:r>
              <a:rPr lang="en-US" sz="1800" baseline="0" dirty="0"/>
              <a:t> Jurisdiction Emissions Tons Per Year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3223654320575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74-429B-9C3A-D2CC66C19468}"/>
                </c:ext>
              </c:extLst>
            </c:dLbl>
            <c:dLbl>
              <c:idx val="4"/>
              <c:layout>
                <c:manualLayout>
                  <c:x val="-1.0201478395036019E-2"/>
                  <c:y val="-1.034673411543709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74-429B-9C3A-D2CC66C19468}"/>
                </c:ext>
              </c:extLst>
            </c:dLbl>
            <c:dLbl>
              <c:idx val="6"/>
              <c:layout>
                <c:manualLayout>
                  <c:x val="-1.632236543205751E-2"/>
                  <c:y val="-2.8218691750343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74-429B-9C3A-D2CC66C19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Charts!$A$3:$A$10</c:f>
              <c:strCache>
                <c:ptCount val="8"/>
                <c:pt idx="0">
                  <c:v>Number of Facilities</c:v>
                </c:pt>
                <c:pt idx="1">
                  <c:v>PM10</c:v>
                </c:pt>
                <c:pt idx="2">
                  <c:v> PM25</c:v>
                </c:pt>
                <c:pt idx="3">
                  <c:v>SOX</c:v>
                </c:pt>
                <c:pt idx="4">
                  <c:v>NOX</c:v>
                </c:pt>
                <c:pt idx="5">
                  <c:v>VOC</c:v>
                </c:pt>
                <c:pt idx="6">
                  <c:v>CO</c:v>
                </c:pt>
                <c:pt idx="7">
                  <c:v>CH2O</c:v>
                </c:pt>
              </c:strCache>
            </c:strRef>
          </c:cat>
          <c:val>
            <c:numRef>
              <c:f>Charts!$B$3:$B$10</c:f>
              <c:numCache>
                <c:formatCode>_(* #,##0_);_(* \(#,##0\);_(* "-"??_);_(@_)</c:formatCode>
                <c:ptCount val="8"/>
                <c:pt idx="0">
                  <c:v>3170</c:v>
                </c:pt>
                <c:pt idx="1">
                  <c:v>206.64043533165199</c:v>
                </c:pt>
                <c:pt idx="2">
                  <c:v>206.64043533165199</c:v>
                </c:pt>
                <c:pt idx="3">
                  <c:v>9.7187325921110705</c:v>
                </c:pt>
                <c:pt idx="4">
                  <c:v>4437.6639131581496</c:v>
                </c:pt>
                <c:pt idx="5">
                  <c:v>34825.785941806498</c:v>
                </c:pt>
                <c:pt idx="6">
                  <c:v>44384.368111105599</c:v>
                </c:pt>
                <c:pt idx="7">
                  <c:v>247.890662630441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74-429B-9C3A-D2CC66C19468}"/>
            </c:ext>
          </c:extLst>
        </c:ser>
        <c:ser>
          <c:idx val="1"/>
          <c:order val="1"/>
          <c:tx>
            <c:strRef>
              <c:f>Charts!$C$2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2820697530503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74-429B-9C3A-D2CC66C19468}"/>
                </c:ext>
              </c:extLst>
            </c:dLbl>
            <c:dLbl>
              <c:idx val="4"/>
              <c:layout>
                <c:manualLayout>
                  <c:x val="1.6322365432057437E-2"/>
                  <c:y val="2.8218691750343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74-429B-9C3A-D2CC66C19468}"/>
                </c:ext>
              </c:extLst>
            </c:dLbl>
            <c:dLbl>
              <c:idx val="5"/>
              <c:layout>
                <c:manualLayout>
                  <c:x val="8.1611827160287548E-3"/>
                  <c:y val="-5.17336705771854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74-429B-9C3A-D2CC66C19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Charts!$A$3:$A$10</c:f>
              <c:strCache>
                <c:ptCount val="8"/>
                <c:pt idx="0">
                  <c:v>Number of Facilities</c:v>
                </c:pt>
                <c:pt idx="1">
                  <c:v>PM10</c:v>
                </c:pt>
                <c:pt idx="2">
                  <c:v> PM25</c:v>
                </c:pt>
                <c:pt idx="3">
                  <c:v>SOX</c:v>
                </c:pt>
                <c:pt idx="4">
                  <c:v>NOX</c:v>
                </c:pt>
                <c:pt idx="5">
                  <c:v>VOC</c:v>
                </c:pt>
                <c:pt idx="6">
                  <c:v>CO</c:v>
                </c:pt>
                <c:pt idx="7">
                  <c:v>CH2O</c:v>
                </c:pt>
              </c:strCache>
            </c:strRef>
          </c:cat>
          <c:val>
            <c:numRef>
              <c:f>Charts!$C$3:$C$10</c:f>
              <c:numCache>
                <c:formatCode>_(* #,##0_);_(* \(#,##0\);_(* "-"??_);_(@_)</c:formatCode>
                <c:ptCount val="8"/>
                <c:pt idx="0">
                  <c:v>3481</c:v>
                </c:pt>
                <c:pt idx="1">
                  <c:v>261.74355806040791</c:v>
                </c:pt>
                <c:pt idx="2">
                  <c:v>261.74355806040791</c:v>
                </c:pt>
                <c:pt idx="3">
                  <c:v>10.23325275160064</c:v>
                </c:pt>
                <c:pt idx="4">
                  <c:v>4642.4544307507185</c:v>
                </c:pt>
                <c:pt idx="5">
                  <c:v>28863.830485394796</c:v>
                </c:pt>
                <c:pt idx="6">
                  <c:v>47025.009112849759</c:v>
                </c:pt>
                <c:pt idx="7">
                  <c:v>153.14581364057662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74-429B-9C3A-D2CC66C19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713464"/>
        <c:axId val="764714776"/>
      </c:barChart>
      <c:catAx>
        <c:axId val="76471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714776"/>
        <c:crosses val="autoZero"/>
        <c:auto val="1"/>
        <c:lblAlgn val="ctr"/>
        <c:lblOffset val="100"/>
        <c:noMultiLvlLbl val="0"/>
      </c:catAx>
      <c:valAx>
        <c:axId val="76471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713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2023 State Workbook Jurisdiction</a:t>
            </a:r>
            <a:r>
              <a:rPr lang="en-US" sz="1800" baseline="0" dirty="0"/>
              <a:t> Emissions Tons Per Year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Charts!$A$29</c:f>
              <c:strCache>
                <c:ptCount val="1"/>
                <c:pt idx="0">
                  <c:v>Carbon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Charts!$B$28:$H$28</c:f>
              <c:strCache>
                <c:ptCount val="7"/>
                <c:pt idx="0">
                  <c:v>2023 PM10</c:v>
                </c:pt>
                <c:pt idx="1">
                  <c:v> 2023 PM25</c:v>
                </c:pt>
                <c:pt idx="2">
                  <c:v>2023 SOX</c:v>
                </c:pt>
                <c:pt idx="3">
                  <c:v>2023 NOX</c:v>
                </c:pt>
                <c:pt idx="4">
                  <c:v>2023 VOC</c:v>
                </c:pt>
                <c:pt idx="5">
                  <c:v>2023 CO</c:v>
                </c:pt>
                <c:pt idx="6">
                  <c:v>2023 CH2O</c:v>
                </c:pt>
              </c:strCache>
            </c:strRef>
          </c:cat>
          <c:val>
            <c:numRef>
              <c:f>Charts!$B$29:$H$29</c:f>
              <c:numCache>
                <c:formatCode>_(* #,##0_);_(* \(#,##0\);_(* "-"??_);_(@_)</c:formatCode>
                <c:ptCount val="7"/>
                <c:pt idx="0">
                  <c:v>7.2296036984588099</c:v>
                </c:pt>
                <c:pt idx="1">
                  <c:v>7.2296036984588099</c:v>
                </c:pt>
                <c:pt idx="2">
                  <c:v>0.4642190677333527</c:v>
                </c:pt>
                <c:pt idx="3">
                  <c:v>308.55773104014412</c:v>
                </c:pt>
                <c:pt idx="4">
                  <c:v>4171.2353497249833</c:v>
                </c:pt>
                <c:pt idx="5">
                  <c:v>1020.2213369083337</c:v>
                </c:pt>
                <c:pt idx="6">
                  <c:v>14.110030375682001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A-45AB-8501-B5FC062E28A8}"/>
            </c:ext>
          </c:extLst>
        </c:ser>
        <c:ser>
          <c:idx val="1"/>
          <c:order val="1"/>
          <c:tx>
            <c:strRef>
              <c:f>Charts!$A$30</c:f>
              <c:strCache>
                <c:ptCount val="1"/>
                <c:pt idx="0">
                  <c:v>Daggett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Charts!$B$28:$H$28</c:f>
              <c:strCache>
                <c:ptCount val="7"/>
                <c:pt idx="0">
                  <c:v>2023 PM10</c:v>
                </c:pt>
                <c:pt idx="1">
                  <c:v> 2023 PM25</c:v>
                </c:pt>
                <c:pt idx="2">
                  <c:v>2023 SOX</c:v>
                </c:pt>
                <c:pt idx="3">
                  <c:v>2023 NOX</c:v>
                </c:pt>
                <c:pt idx="4">
                  <c:v>2023 VOC</c:v>
                </c:pt>
                <c:pt idx="5">
                  <c:v>2023 CO</c:v>
                </c:pt>
                <c:pt idx="6">
                  <c:v>2023 CH2O</c:v>
                </c:pt>
              </c:strCache>
            </c:strRef>
          </c:cat>
          <c:val>
            <c:numRef>
              <c:f>Charts!$B$30:$H$30</c:f>
              <c:numCache>
                <c:formatCode>_(* #,##0_);_(* \(#,##0\);_(* "-"??_);_(@_)</c:formatCode>
                <c:ptCount val="7"/>
                <c:pt idx="0">
                  <c:v>7.3128540080772075E-2</c:v>
                </c:pt>
                <c:pt idx="1">
                  <c:v>7.3128540080772075E-2</c:v>
                </c:pt>
                <c:pt idx="2">
                  <c:v>5.7733057958504249E-3</c:v>
                </c:pt>
                <c:pt idx="3">
                  <c:v>0.9622176326417371</c:v>
                </c:pt>
                <c:pt idx="4">
                  <c:v>14.138343540563069</c:v>
                </c:pt>
                <c:pt idx="5">
                  <c:v>0.80826281141905987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A-45AB-8501-B5FC062E28A8}"/>
            </c:ext>
          </c:extLst>
        </c:ser>
        <c:ser>
          <c:idx val="2"/>
          <c:order val="2"/>
          <c:tx>
            <c:strRef>
              <c:f>Charts!$A$31</c:f>
              <c:strCache>
                <c:ptCount val="1"/>
                <c:pt idx="0">
                  <c:v>Duchesne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3A-45AB-8501-B5FC062E28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3A-45AB-8501-B5FC062E28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3A-45AB-8501-B5FC062E28A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3A-45AB-8501-B5FC062E2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Charts!$B$28:$H$28</c:f>
              <c:strCache>
                <c:ptCount val="7"/>
                <c:pt idx="0">
                  <c:v>2023 PM10</c:v>
                </c:pt>
                <c:pt idx="1">
                  <c:v> 2023 PM25</c:v>
                </c:pt>
                <c:pt idx="2">
                  <c:v>2023 SOX</c:v>
                </c:pt>
                <c:pt idx="3">
                  <c:v>2023 NOX</c:v>
                </c:pt>
                <c:pt idx="4">
                  <c:v>2023 VOC</c:v>
                </c:pt>
                <c:pt idx="5">
                  <c:v>2023 CO</c:v>
                </c:pt>
                <c:pt idx="6">
                  <c:v>2023 CH2O</c:v>
                </c:pt>
              </c:strCache>
            </c:strRef>
          </c:cat>
          <c:val>
            <c:numRef>
              <c:f>Charts!$B$31:$H$31</c:f>
              <c:numCache>
                <c:formatCode>_(* #,##0_);_(* \(#,##0\);_(* "-"??_);_(@_)</c:formatCode>
                <c:ptCount val="7"/>
                <c:pt idx="0">
                  <c:v>161.23112737620318</c:v>
                </c:pt>
                <c:pt idx="1">
                  <c:v>161.23112737620318</c:v>
                </c:pt>
                <c:pt idx="2">
                  <c:v>6.1437674622751244</c:v>
                </c:pt>
                <c:pt idx="3">
                  <c:v>2812.4725673378425</c:v>
                </c:pt>
                <c:pt idx="4">
                  <c:v>12195.653430869439</c:v>
                </c:pt>
                <c:pt idx="5">
                  <c:v>31312.051706130267</c:v>
                </c:pt>
                <c:pt idx="6">
                  <c:v>83.133408648206597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3A-45AB-8501-B5FC062E28A8}"/>
            </c:ext>
          </c:extLst>
        </c:ser>
        <c:ser>
          <c:idx val="3"/>
          <c:order val="3"/>
          <c:tx>
            <c:strRef>
              <c:f>Charts!$A$32</c:f>
              <c:strCache>
                <c:ptCount val="1"/>
                <c:pt idx="0">
                  <c:v>Emery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Charts!$B$28:$H$28</c:f>
              <c:strCache>
                <c:ptCount val="7"/>
                <c:pt idx="0">
                  <c:v>2023 PM10</c:v>
                </c:pt>
                <c:pt idx="1">
                  <c:v> 2023 PM25</c:v>
                </c:pt>
                <c:pt idx="2">
                  <c:v>2023 SOX</c:v>
                </c:pt>
                <c:pt idx="3">
                  <c:v>2023 NOX</c:v>
                </c:pt>
                <c:pt idx="4">
                  <c:v>2023 VOC</c:v>
                </c:pt>
                <c:pt idx="5">
                  <c:v>2023 CO</c:v>
                </c:pt>
                <c:pt idx="6">
                  <c:v>2023 CH2O</c:v>
                </c:pt>
              </c:strCache>
            </c:strRef>
          </c:cat>
          <c:val>
            <c:numRef>
              <c:f>Charts!$B$32:$H$32</c:f>
              <c:numCache>
                <c:formatCode>_(* #,##0_);_(* \(#,##0\);_(* "-"??_);_(@_)</c:formatCode>
                <c:ptCount val="7"/>
                <c:pt idx="0">
                  <c:v>0.12061321974639734</c:v>
                </c:pt>
                <c:pt idx="1">
                  <c:v>0.12061321974639734</c:v>
                </c:pt>
                <c:pt idx="2">
                  <c:v>9.1819811641892651E-3</c:v>
                </c:pt>
                <c:pt idx="3">
                  <c:v>1.7285039440315444</c:v>
                </c:pt>
                <c:pt idx="4">
                  <c:v>568.59462239558093</c:v>
                </c:pt>
                <c:pt idx="5">
                  <c:v>1.3601515296531637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3A-45AB-8501-B5FC062E28A8}"/>
            </c:ext>
          </c:extLst>
        </c:ser>
        <c:ser>
          <c:idx val="4"/>
          <c:order val="4"/>
          <c:tx>
            <c:strRef>
              <c:f>Charts!$A$33</c:f>
              <c:strCache>
                <c:ptCount val="1"/>
                <c:pt idx="0">
                  <c:v>Garfield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Charts!$B$28:$H$28</c:f>
              <c:strCache>
                <c:ptCount val="7"/>
                <c:pt idx="0">
                  <c:v>2023 PM10</c:v>
                </c:pt>
                <c:pt idx="1">
                  <c:v> 2023 PM25</c:v>
                </c:pt>
                <c:pt idx="2">
                  <c:v>2023 SOX</c:v>
                </c:pt>
                <c:pt idx="3">
                  <c:v>2023 NOX</c:v>
                </c:pt>
                <c:pt idx="4">
                  <c:v>2023 VOC</c:v>
                </c:pt>
                <c:pt idx="5">
                  <c:v>2023 CO</c:v>
                </c:pt>
                <c:pt idx="6">
                  <c:v>2023 CH2O</c:v>
                </c:pt>
              </c:strCache>
            </c:strRef>
          </c:cat>
          <c:val>
            <c:numRef>
              <c:f>Charts!$B$33:$H$33</c:f>
              <c:numCache>
                <c:formatCode>_(* #,##0_);_(* \(#,##0\);_(* "-"??_);_(@_)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45.507367676461534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3A-45AB-8501-B5FC062E28A8}"/>
            </c:ext>
          </c:extLst>
        </c:ser>
        <c:ser>
          <c:idx val="5"/>
          <c:order val="5"/>
          <c:tx>
            <c:strRef>
              <c:f>Charts!$A$34</c:f>
              <c:strCache>
                <c:ptCount val="1"/>
                <c:pt idx="0">
                  <c:v>Grand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Charts!$B$28:$H$28</c:f>
              <c:strCache>
                <c:ptCount val="7"/>
                <c:pt idx="0">
                  <c:v>2023 PM10</c:v>
                </c:pt>
                <c:pt idx="1">
                  <c:v> 2023 PM25</c:v>
                </c:pt>
                <c:pt idx="2">
                  <c:v>2023 SOX</c:v>
                </c:pt>
                <c:pt idx="3">
                  <c:v>2023 NOX</c:v>
                </c:pt>
                <c:pt idx="4">
                  <c:v>2023 VOC</c:v>
                </c:pt>
                <c:pt idx="5">
                  <c:v>2023 CO</c:v>
                </c:pt>
                <c:pt idx="6">
                  <c:v>2023 CH2O</c:v>
                </c:pt>
              </c:strCache>
            </c:strRef>
          </c:cat>
          <c:val>
            <c:numRef>
              <c:f>Charts!$B$34:$H$34</c:f>
              <c:numCache>
                <c:formatCode>_(* #,##0_);_(* \(#,##0\);_(* "-"??_);_(@_)</c:formatCode>
                <c:ptCount val="7"/>
                <c:pt idx="0">
                  <c:v>4.6366364078351392</c:v>
                </c:pt>
                <c:pt idx="1">
                  <c:v>4.6366364078351392</c:v>
                </c:pt>
                <c:pt idx="2">
                  <c:v>0.23624030083304765</c:v>
                </c:pt>
                <c:pt idx="3">
                  <c:v>161.9353377845375</c:v>
                </c:pt>
                <c:pt idx="4">
                  <c:v>849.16071269034728</c:v>
                </c:pt>
                <c:pt idx="5">
                  <c:v>2816.6955179160291</c:v>
                </c:pt>
                <c:pt idx="6">
                  <c:v>5.3644702860595661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3A-45AB-8501-B5FC062E28A8}"/>
            </c:ext>
          </c:extLst>
        </c:ser>
        <c:ser>
          <c:idx val="6"/>
          <c:order val="6"/>
          <c:tx>
            <c:strRef>
              <c:f>Charts!$A$35</c:f>
              <c:strCache>
                <c:ptCount val="1"/>
                <c:pt idx="0">
                  <c:v>Rich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Charts!$B$28:$H$28</c:f>
              <c:strCache>
                <c:ptCount val="7"/>
                <c:pt idx="0">
                  <c:v>2023 PM10</c:v>
                </c:pt>
                <c:pt idx="1">
                  <c:v> 2023 PM25</c:v>
                </c:pt>
                <c:pt idx="2">
                  <c:v>2023 SOX</c:v>
                </c:pt>
                <c:pt idx="3">
                  <c:v>2023 NOX</c:v>
                </c:pt>
                <c:pt idx="4">
                  <c:v>2023 VOC</c:v>
                </c:pt>
                <c:pt idx="5">
                  <c:v>2023 CO</c:v>
                </c:pt>
                <c:pt idx="6">
                  <c:v>2023 CH2O</c:v>
                </c:pt>
              </c:strCache>
            </c:strRef>
          </c:cat>
          <c:val>
            <c:numRef>
              <c:f>Charts!$B$35:$H$35</c:f>
              <c:numCache>
                <c:formatCode>_(* #,##0_);_(* \(#,##0\);_(* "-"??_);_(@_)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3A-45AB-8501-B5FC062E28A8}"/>
            </c:ext>
          </c:extLst>
        </c:ser>
        <c:ser>
          <c:idx val="7"/>
          <c:order val="7"/>
          <c:tx>
            <c:strRef>
              <c:f>Charts!$A$36</c:f>
              <c:strCache>
                <c:ptCount val="1"/>
                <c:pt idx="0">
                  <c:v>San Juan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Charts!$B$28:$H$28</c:f>
              <c:strCache>
                <c:ptCount val="7"/>
                <c:pt idx="0">
                  <c:v>2023 PM10</c:v>
                </c:pt>
                <c:pt idx="1">
                  <c:v> 2023 PM25</c:v>
                </c:pt>
                <c:pt idx="2">
                  <c:v>2023 SOX</c:v>
                </c:pt>
                <c:pt idx="3">
                  <c:v>2023 NOX</c:v>
                </c:pt>
                <c:pt idx="4">
                  <c:v>2023 VOC</c:v>
                </c:pt>
                <c:pt idx="5">
                  <c:v>2023 CO</c:v>
                </c:pt>
                <c:pt idx="6">
                  <c:v>2023 CH2O</c:v>
                </c:pt>
              </c:strCache>
            </c:strRef>
          </c:cat>
          <c:val>
            <c:numRef>
              <c:f>Charts!$B$36:$H$36</c:f>
              <c:numCache>
                <c:formatCode>_(* #,##0_);_(* \(#,##0\);_(* "-"??_);_(@_)</c:formatCode>
                <c:ptCount val="7"/>
                <c:pt idx="0">
                  <c:v>0.74136558051657009</c:v>
                </c:pt>
                <c:pt idx="1">
                  <c:v>4.6366364078351392</c:v>
                </c:pt>
                <c:pt idx="2">
                  <c:v>2.2873994250540236E-2</c:v>
                </c:pt>
                <c:pt idx="3">
                  <c:v>12.67215779779564</c:v>
                </c:pt>
                <c:pt idx="4">
                  <c:v>189.24472218730617</c:v>
                </c:pt>
                <c:pt idx="5">
                  <c:v>390.58773076199253</c:v>
                </c:pt>
                <c:pt idx="6">
                  <c:v>0.64244036375999991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3A-45AB-8501-B5FC062E28A8}"/>
            </c:ext>
          </c:extLst>
        </c:ser>
        <c:ser>
          <c:idx val="8"/>
          <c:order val="8"/>
          <c:tx>
            <c:strRef>
              <c:f>Charts!$A$37</c:f>
              <c:strCache>
                <c:ptCount val="1"/>
                <c:pt idx="0">
                  <c:v>Sanpete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Charts!$B$28:$H$28</c:f>
              <c:strCache>
                <c:ptCount val="7"/>
                <c:pt idx="0">
                  <c:v>2023 PM10</c:v>
                </c:pt>
                <c:pt idx="1">
                  <c:v> 2023 PM25</c:v>
                </c:pt>
                <c:pt idx="2">
                  <c:v>2023 SOX</c:v>
                </c:pt>
                <c:pt idx="3">
                  <c:v>2023 NOX</c:v>
                </c:pt>
                <c:pt idx="4">
                  <c:v>2023 VOC</c:v>
                </c:pt>
                <c:pt idx="5">
                  <c:v>2023 CO</c:v>
                </c:pt>
                <c:pt idx="6">
                  <c:v>2023 CH2O</c:v>
                </c:pt>
              </c:strCache>
            </c:strRef>
          </c:cat>
          <c:val>
            <c:numRef>
              <c:f>Charts!$B$37:$H$37</c:f>
              <c:numCache>
                <c:formatCode>_(* #,##0_);_(* \(#,##0\);_(* "-"??_);_(@_)</c:formatCode>
                <c:ptCount val="7"/>
                <c:pt idx="0">
                  <c:v>0.42538829739937001</c:v>
                </c:pt>
                <c:pt idx="1">
                  <c:v>0.74136558051657009</c:v>
                </c:pt>
                <c:pt idx="2">
                  <c:v>1.3763830841727144E-2</c:v>
                </c:pt>
                <c:pt idx="3">
                  <c:v>7.4525051748335374</c:v>
                </c:pt>
                <c:pt idx="4">
                  <c:v>10.455434498983418</c:v>
                </c:pt>
                <c:pt idx="5">
                  <c:v>20.202456958788495</c:v>
                </c:pt>
                <c:pt idx="6">
                  <c:v>0.43790010174000005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3A-45AB-8501-B5FC062E28A8}"/>
            </c:ext>
          </c:extLst>
        </c:ser>
        <c:ser>
          <c:idx val="9"/>
          <c:order val="9"/>
          <c:tx>
            <c:strRef>
              <c:f>Charts!$A$38</c:f>
              <c:strCache>
                <c:ptCount val="1"/>
                <c:pt idx="0">
                  <c:v>Sevier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Charts!$B$28:$H$28</c:f>
              <c:strCache>
                <c:ptCount val="7"/>
                <c:pt idx="0">
                  <c:v>2023 PM10</c:v>
                </c:pt>
                <c:pt idx="1">
                  <c:v> 2023 PM25</c:v>
                </c:pt>
                <c:pt idx="2">
                  <c:v>2023 SOX</c:v>
                </c:pt>
                <c:pt idx="3">
                  <c:v>2023 NOX</c:v>
                </c:pt>
                <c:pt idx="4">
                  <c:v>2023 VOC</c:v>
                </c:pt>
                <c:pt idx="5">
                  <c:v>2023 CO</c:v>
                </c:pt>
                <c:pt idx="6">
                  <c:v>2023 CH2O</c:v>
                </c:pt>
              </c:strCache>
            </c:strRef>
          </c:cat>
          <c:val>
            <c:numRef>
              <c:f>Charts!$B$38:$H$38</c:f>
              <c:numCache>
                <c:formatCode>_(* #,##0_);_(* \(#,##0\);_(* "-"??_);_(@_)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23A-45AB-8501-B5FC062E28A8}"/>
            </c:ext>
          </c:extLst>
        </c:ser>
        <c:ser>
          <c:idx val="10"/>
          <c:order val="10"/>
          <c:tx>
            <c:strRef>
              <c:f>Charts!$A$39</c:f>
              <c:strCache>
                <c:ptCount val="1"/>
                <c:pt idx="0">
                  <c:v>Summit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Charts!$B$28:$H$28</c:f>
              <c:strCache>
                <c:ptCount val="7"/>
                <c:pt idx="0">
                  <c:v>2023 PM10</c:v>
                </c:pt>
                <c:pt idx="1">
                  <c:v> 2023 PM25</c:v>
                </c:pt>
                <c:pt idx="2">
                  <c:v>2023 SOX</c:v>
                </c:pt>
                <c:pt idx="3">
                  <c:v>2023 NOX</c:v>
                </c:pt>
                <c:pt idx="4">
                  <c:v>2023 VOC</c:v>
                </c:pt>
                <c:pt idx="5">
                  <c:v>2023 CO</c:v>
                </c:pt>
                <c:pt idx="6">
                  <c:v>2023 CH2O</c:v>
                </c:pt>
              </c:strCache>
            </c:strRef>
          </c:cat>
          <c:val>
            <c:numRef>
              <c:f>Charts!$B$39:$H$39</c:f>
              <c:numCache>
                <c:formatCode>_(* #,##0_);_(* \(#,##0\);_(* "-"??_);_(@_)</c:formatCode>
                <c:ptCount val="7"/>
                <c:pt idx="0">
                  <c:v>0.53614890265271076</c:v>
                </c:pt>
                <c:pt idx="1">
                  <c:v>0.53614890265271076</c:v>
                </c:pt>
                <c:pt idx="2">
                  <c:v>3.1163410346266639E-2</c:v>
                </c:pt>
                <c:pt idx="3">
                  <c:v>15.423353733757773</c:v>
                </c:pt>
                <c:pt idx="4">
                  <c:v>103.75950235971547</c:v>
                </c:pt>
                <c:pt idx="5">
                  <c:v>308.50681833247728</c:v>
                </c:pt>
                <c:pt idx="6">
                  <c:v>0.2423469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3A-45AB-8501-B5FC062E28A8}"/>
            </c:ext>
          </c:extLst>
        </c:ser>
        <c:ser>
          <c:idx val="11"/>
          <c:order val="11"/>
          <c:tx>
            <c:strRef>
              <c:f>Charts!$A$40</c:f>
              <c:strCache>
                <c:ptCount val="1"/>
                <c:pt idx="0">
                  <c:v>Uintah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3A-45AB-8501-B5FC062E28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23A-45AB-8501-B5FC062E28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23A-45AB-8501-B5FC062E28A8}"/>
                </c:ext>
              </c:extLst>
            </c:dLbl>
            <c:dLbl>
              <c:idx val="3"/>
              <c:layout>
                <c:manualLayout>
                  <c:x val="-1.3852813097301321E-3"/>
                  <c:y val="-5.5760550404929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23A-45AB-8501-B5FC062E28A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23A-45AB-8501-B5FC062E28A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A23A-45AB-8501-B5FC062E28A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23A-45AB-8501-B5FC062E28A8}"/>
                </c:ext>
              </c:extLst>
            </c:dLbl>
            <c:spPr>
              <a:noFill/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Charts!$B$28:$H$28</c:f>
              <c:strCache>
                <c:ptCount val="7"/>
                <c:pt idx="0">
                  <c:v>2023 PM10</c:v>
                </c:pt>
                <c:pt idx="1">
                  <c:v> 2023 PM25</c:v>
                </c:pt>
                <c:pt idx="2">
                  <c:v>2023 SOX</c:v>
                </c:pt>
                <c:pt idx="3">
                  <c:v>2023 NOX</c:v>
                </c:pt>
                <c:pt idx="4">
                  <c:v>2023 VOC</c:v>
                </c:pt>
                <c:pt idx="5">
                  <c:v>2023 CO</c:v>
                </c:pt>
                <c:pt idx="6">
                  <c:v>2023 CH2O</c:v>
                </c:pt>
              </c:strCache>
            </c:strRef>
          </c:cat>
          <c:val>
            <c:numRef>
              <c:f>Charts!$B$40:$H$40</c:f>
              <c:numCache>
                <c:formatCode>_(* #,##0_);_(* \(#,##0\);_(* "-"??_);_(@_)</c:formatCode>
                <c:ptCount val="7"/>
                <c:pt idx="0">
                  <c:v>86.749546037514492</c:v>
                </c:pt>
                <c:pt idx="1">
                  <c:v>86.749546037514492</c:v>
                </c:pt>
                <c:pt idx="2">
                  <c:v>3.3062693983605542</c:v>
                </c:pt>
                <c:pt idx="3">
                  <c:v>1321.2500563051397</c:v>
                </c:pt>
                <c:pt idx="4">
                  <c:v>10716.080999451377</c:v>
                </c:pt>
                <c:pt idx="5">
                  <c:v>11154.575131501013</c:v>
                </c:pt>
                <c:pt idx="6">
                  <c:v>49.215216965128207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23A-45AB-8501-B5FC062E28A8}"/>
            </c:ext>
          </c:extLst>
        </c:ser>
        <c:ser>
          <c:idx val="12"/>
          <c:order val="12"/>
          <c:tx>
            <c:strRef>
              <c:f>Charts!$A$41</c:f>
              <c:strCache>
                <c:ptCount val="1"/>
                <c:pt idx="0">
                  <c:v>Utah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Charts!$B$28:$H$28</c:f>
              <c:strCache>
                <c:ptCount val="7"/>
                <c:pt idx="0">
                  <c:v>2023 PM10</c:v>
                </c:pt>
                <c:pt idx="1">
                  <c:v> 2023 PM25</c:v>
                </c:pt>
                <c:pt idx="2">
                  <c:v>2023 SOX</c:v>
                </c:pt>
                <c:pt idx="3">
                  <c:v>2023 NOX</c:v>
                </c:pt>
                <c:pt idx="4">
                  <c:v>2023 VOC</c:v>
                </c:pt>
                <c:pt idx="5">
                  <c:v>2023 CO</c:v>
                </c:pt>
                <c:pt idx="6">
                  <c:v>2023 CH2O</c:v>
                </c:pt>
              </c:strCache>
            </c:strRef>
          </c:cat>
          <c:val>
            <c:numRef>
              <c:f>Charts!$B$41:$H$41</c:f>
              <c:numCache>
                <c:formatCode>_(* #,##0_);_(* \(#,##0\);_(* "-"??_);_(@_)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23A-45AB-8501-B5FC062E2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5400560"/>
        <c:axId val="915398920"/>
      </c:barChart>
      <c:catAx>
        <c:axId val="91540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398920"/>
        <c:crosses val="autoZero"/>
        <c:auto val="1"/>
        <c:lblAlgn val="ctr"/>
        <c:lblOffset val="100"/>
        <c:noMultiLvlLbl val="0"/>
      </c:catAx>
      <c:valAx>
        <c:axId val="91539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40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2017 Workbook VOCs</a:t>
            </a:r>
          </a:p>
          <a:p>
            <a:pPr>
              <a:defRPr/>
            </a:pPr>
            <a:r>
              <a:rPr lang="en-US" b="0" dirty="0"/>
              <a:t>34,922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EA-4EF3-9569-0ED51C0886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4EA-4EF3-9569-0ED51C0886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4EA-4EF3-9569-0ED51C0886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4EA-4EF3-9569-0ED51C0886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4EA-4EF3-9569-0ED51C0886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4EA-4EF3-9569-0ED51C08869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4EA-4EF3-9569-0ED51C08869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4EA-4EF3-9569-0ED51C08869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4EA-4EF3-9569-0ED51C08869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4EA-4EF3-9569-0ED51C08869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4EA-4EF3-9569-0ED51C08869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24EA-4EF3-9569-0ED51C08869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24EA-4EF3-9569-0ED51C08869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24EA-4EF3-9569-0ED51C08869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24EA-4EF3-9569-0ED51C08869A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24EA-4EF3-9569-0ED51C0886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Charts!$J$69:$J$84</c:f>
              <c:strCache>
                <c:ptCount val="16"/>
                <c:pt idx="0">
                  <c:v>dehydrators_c_voc</c:v>
                </c:pt>
                <c:pt idx="1">
                  <c:v>dehydrators_voc</c:v>
                </c:pt>
                <c:pt idx="2">
                  <c:v>fugitives_voc</c:v>
                </c:pt>
                <c:pt idx="3">
                  <c:v>pneucont_voc</c:v>
                </c:pt>
                <c:pt idx="4">
                  <c:v>pneupumps_voc</c:v>
                </c:pt>
                <c:pt idx="5">
                  <c:v>rice_voc</c:v>
                </c:pt>
                <c:pt idx="6">
                  <c:v>separators_voc</c:v>
                </c:pt>
                <c:pt idx="7">
                  <c:v>tanks_c_voc</c:v>
                </c:pt>
                <c:pt idx="8">
                  <c:v>tanks_water_voc</c:v>
                </c:pt>
                <c:pt idx="9">
                  <c:v>tanks_oil_cond_voc</c:v>
                </c:pt>
                <c:pt idx="10">
                  <c:v>truck_voc</c:v>
                </c:pt>
                <c:pt idx="11">
                  <c:v>well comp_voc</c:v>
                </c:pt>
                <c:pt idx="12">
                  <c:v>centrifuge_voc</c:v>
                </c:pt>
                <c:pt idx="13">
                  <c:v>solid_voc</c:v>
                </c:pt>
                <c:pt idx="14">
                  <c:v>water_voc</c:v>
                </c:pt>
                <c:pt idx="15">
                  <c:v>Sum of VOC As_Gas_Flare</c:v>
                </c:pt>
              </c:strCache>
            </c:strRef>
          </c:cat>
          <c:val>
            <c:numRef>
              <c:f>Charts!$K$69:$K$84</c:f>
              <c:numCache>
                <c:formatCode>_(* #,##0_);_(* \(#,##0\);_(* "-"??_);_(@_)</c:formatCode>
                <c:ptCount val="16"/>
                <c:pt idx="0">
                  <c:v>8.9078687500000007E-3</c:v>
                </c:pt>
                <c:pt idx="1">
                  <c:v>271.19214475408199</c:v>
                </c:pt>
                <c:pt idx="2">
                  <c:v>4589.1933070539999</c:v>
                </c:pt>
                <c:pt idx="3">
                  <c:v>2174.779467803</c:v>
                </c:pt>
                <c:pt idx="4">
                  <c:v>182.49452648600001</c:v>
                </c:pt>
                <c:pt idx="5">
                  <c:v>23507.641408388099</c:v>
                </c:pt>
                <c:pt idx="6">
                  <c:v>59.553360760386603</c:v>
                </c:pt>
                <c:pt idx="7">
                  <c:v>0.32455120123841702</c:v>
                </c:pt>
                <c:pt idx="8">
                  <c:v>319.42294273888098</c:v>
                </c:pt>
                <c:pt idx="9">
                  <c:v>2720.1284323166001</c:v>
                </c:pt>
                <c:pt idx="10">
                  <c:v>632.58038773584599</c:v>
                </c:pt>
                <c:pt idx="11">
                  <c:v>368.466504664583</c:v>
                </c:pt>
                <c:pt idx="12">
                  <c:v>0</c:v>
                </c:pt>
                <c:pt idx="13">
                  <c:v>69.843200049999993</c:v>
                </c:pt>
                <c:pt idx="14">
                  <c:v>26.58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4EA-4EF3-9569-0ED51C08869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2023 Workbook VOCs</a:t>
            </a:r>
          </a:p>
          <a:p>
            <a:pPr>
              <a:defRPr/>
            </a:pPr>
            <a:r>
              <a:rPr lang="en-US" b="0" dirty="0"/>
              <a:t>28,864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A8A-4041-9A7A-B9A6390ED0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A8A-4041-9A7A-B9A6390ED0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A8A-4041-9A7A-B9A6390ED0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A8A-4041-9A7A-B9A6390ED0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A8A-4041-9A7A-B9A6390ED0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A8A-4041-9A7A-B9A6390ED0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A8A-4041-9A7A-B9A6390ED0B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A8A-4041-9A7A-B9A6390ED0B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A8A-4041-9A7A-B9A6390ED0B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A8A-4041-9A7A-B9A6390ED0B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A8A-4041-9A7A-B9A6390ED0B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A8A-4041-9A7A-B9A6390ED0B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DA8A-4041-9A7A-B9A6390ED0B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DA8A-4041-9A7A-B9A6390ED0B5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DA8A-4041-9A7A-B9A6390ED0B5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DA8A-4041-9A7A-B9A6390ED0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Charts!$J$69:$J$84</c:f>
              <c:strCache>
                <c:ptCount val="16"/>
                <c:pt idx="0">
                  <c:v>dehydrators_c_voc</c:v>
                </c:pt>
                <c:pt idx="1">
                  <c:v>dehydrators_voc</c:v>
                </c:pt>
                <c:pt idx="2">
                  <c:v>fugitives_voc</c:v>
                </c:pt>
                <c:pt idx="3">
                  <c:v>pneucont_voc</c:v>
                </c:pt>
                <c:pt idx="4">
                  <c:v>pneupumps_voc</c:v>
                </c:pt>
                <c:pt idx="5">
                  <c:v>rice_voc</c:v>
                </c:pt>
                <c:pt idx="6">
                  <c:v>separators_voc</c:v>
                </c:pt>
                <c:pt idx="7">
                  <c:v>tanks_c_voc</c:v>
                </c:pt>
                <c:pt idx="8">
                  <c:v>tanks_water_voc</c:v>
                </c:pt>
                <c:pt idx="9">
                  <c:v>tanks_oil_cond_voc</c:v>
                </c:pt>
                <c:pt idx="10">
                  <c:v>truck_voc</c:v>
                </c:pt>
                <c:pt idx="11">
                  <c:v>well comp_voc</c:v>
                </c:pt>
                <c:pt idx="12">
                  <c:v>centrifuge_voc</c:v>
                </c:pt>
                <c:pt idx="13">
                  <c:v>solid_voc</c:v>
                </c:pt>
                <c:pt idx="14">
                  <c:v>water_voc</c:v>
                </c:pt>
                <c:pt idx="15">
                  <c:v>Sum of VOC As_Gas_Flare</c:v>
                </c:pt>
              </c:strCache>
            </c:strRef>
          </c:cat>
          <c:val>
            <c:numRef>
              <c:f>Charts!$L$69:$L$84</c:f>
              <c:numCache>
                <c:formatCode>_(* #,##0_);_(* \(#,##0\);_(* "-"??_);_(@_)</c:formatCode>
                <c:ptCount val="16"/>
                <c:pt idx="0">
                  <c:v>0.15074560615197599</c:v>
                </c:pt>
                <c:pt idx="1">
                  <c:v>59.875111284696075</c:v>
                </c:pt>
                <c:pt idx="2">
                  <c:v>10649.932159414295</c:v>
                </c:pt>
                <c:pt idx="3">
                  <c:v>1514.0109007537139</c:v>
                </c:pt>
                <c:pt idx="4">
                  <c:v>405.53482276367595</c:v>
                </c:pt>
                <c:pt idx="5">
                  <c:v>11984.718435859178</c:v>
                </c:pt>
                <c:pt idx="6">
                  <c:v>62.086976968763381</c:v>
                </c:pt>
                <c:pt idx="7">
                  <c:v>3.6714882897007488</c:v>
                </c:pt>
                <c:pt idx="8">
                  <c:v>405.80919756167066</c:v>
                </c:pt>
                <c:pt idx="9">
                  <c:v>2146.3283359624738</c:v>
                </c:pt>
                <c:pt idx="10">
                  <c:v>278.91304167098576</c:v>
                </c:pt>
                <c:pt idx="11">
                  <c:v>1285.8133262010874</c:v>
                </c:pt>
                <c:pt idx="12">
                  <c:v>2.9653</c:v>
                </c:pt>
                <c:pt idx="13">
                  <c:v>0</c:v>
                </c:pt>
                <c:pt idx="14">
                  <c:v>1.67412564</c:v>
                </c:pt>
                <c:pt idx="15">
                  <c:v>62.346517417920033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A8A-4041-9A7A-B9A6390ED0B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2017 Workbook NOx</a:t>
            </a:r>
          </a:p>
          <a:p>
            <a:pPr>
              <a:defRPr/>
            </a:pPr>
            <a:r>
              <a:rPr lang="en-US" b="0" dirty="0"/>
              <a:t>4,438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74-4514-89B1-707B1837C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74-4514-89B1-707B1837C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74-4514-89B1-707B1837C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74-4514-89B1-707B1837C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674-4514-89B1-707B1837C5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674-4514-89B1-707B1837C5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Charts!$N$69:$N$74</c:f>
              <c:strCache>
                <c:ptCount val="6"/>
                <c:pt idx="0">
                  <c:v>dehydrators_c_nox</c:v>
                </c:pt>
                <c:pt idx="1">
                  <c:v>rice_nox</c:v>
                </c:pt>
                <c:pt idx="2">
                  <c:v>separators_nox</c:v>
                </c:pt>
                <c:pt idx="3">
                  <c:v>tanks_c_nox</c:v>
                </c:pt>
                <c:pt idx="4">
                  <c:v>well comp_nox</c:v>
                </c:pt>
                <c:pt idx="5">
                  <c:v>Sum of NOX As_Gas_Flare</c:v>
                </c:pt>
              </c:strCache>
            </c:strRef>
          </c:cat>
          <c:val>
            <c:numRef>
              <c:f>Charts!$O$69:$O$74</c:f>
              <c:numCache>
                <c:formatCode>_(* #,##0_);_(* \(#,##0\);_(* "-"??_);_(@_)</c:formatCode>
                <c:ptCount val="6"/>
                <c:pt idx="0">
                  <c:v>1.5138160040552</c:v>
                </c:pt>
                <c:pt idx="1">
                  <c:v>2781.9651408329</c:v>
                </c:pt>
                <c:pt idx="2">
                  <c:v>1081.3339656968601</c:v>
                </c:pt>
                <c:pt idx="3">
                  <c:v>43.813711672995197</c:v>
                </c:pt>
                <c:pt idx="4">
                  <c:v>529.03727895133602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74-4514-89B1-707B1837C54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2023 Workbook NOx</a:t>
            </a:r>
          </a:p>
          <a:p>
            <a:pPr>
              <a:defRPr/>
            </a:pPr>
            <a:r>
              <a:rPr lang="en-US" b="0" dirty="0"/>
              <a:t>4,642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EB-4601-8968-28DBF4D53B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EB-4601-8968-28DBF4D53B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EB-4601-8968-28DBF4D53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2EB-4601-8968-28DBF4D53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2EB-4601-8968-28DBF4D53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2EB-4601-8968-28DBF4D53B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Charts!$N$69:$N$74</c:f>
              <c:strCache>
                <c:ptCount val="6"/>
                <c:pt idx="0">
                  <c:v>dehydrators_c_nox</c:v>
                </c:pt>
                <c:pt idx="1">
                  <c:v>rice_nox</c:v>
                </c:pt>
                <c:pt idx="2">
                  <c:v>separators_nox</c:v>
                </c:pt>
                <c:pt idx="3">
                  <c:v>tanks_c_nox</c:v>
                </c:pt>
                <c:pt idx="4">
                  <c:v>well comp_nox</c:v>
                </c:pt>
                <c:pt idx="5">
                  <c:v>Sum of NOX As_Gas_Flare</c:v>
                </c:pt>
              </c:strCache>
            </c:strRef>
          </c:cat>
          <c:val>
            <c:numRef>
              <c:f>Charts!$P$69:$P$74</c:f>
              <c:numCache>
                <c:formatCode>_(* #,##0_);_(* \(#,##0\);_(* "-"??_);_(@_)</c:formatCode>
                <c:ptCount val="6"/>
                <c:pt idx="0">
                  <c:v>1.7830348498220272</c:v>
                </c:pt>
                <c:pt idx="1">
                  <c:v>1477.2673464444306</c:v>
                </c:pt>
                <c:pt idx="2">
                  <c:v>1128.8541267047767</c:v>
                </c:pt>
                <c:pt idx="3">
                  <c:v>60.930841529317689</c:v>
                </c:pt>
                <c:pt idx="4">
                  <c:v>1854.8713646943643</c:v>
                </c:pt>
                <c:pt idx="5">
                  <c:v>118.74771652800001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EB-4601-8968-28DBF4D53B3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57264-AD5F-4D9E-B204-FCE1135A7B0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98399-7DA6-4D46-9CA1-983C9E02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C3A5-49F1-45AF-A400-EACAF4F7DD5E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FBA-21A0-463A-A574-5961324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42F5-4505-4F9D-8792-C6A9609110E6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FBA-21A0-463A-A574-5961324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116C-373E-4D65-8773-727211B70161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FBA-21A0-463A-A574-5961324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7CF9-95F5-4171-B7B2-0E716173C34F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FBA-21A0-463A-A574-5961324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4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FCA6-58A0-4678-942E-5D7875C51537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FBA-21A0-463A-A574-5961324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3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C46D-E90B-4575-8232-D8894FB3DBE8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FBA-21A0-463A-A574-5961324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9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33C0-789F-4A01-B0D5-7B6CFF5EF4B4}" type="datetime1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FBA-21A0-463A-A574-5961324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1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B86D-6713-4F13-8250-D742CCE1EAD7}" type="datetime1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FBA-21A0-463A-A574-5961324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7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0522-50B7-4858-B18C-77404518BDD1}" type="datetime1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FBA-21A0-463A-A574-5961324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9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7279-B41C-4F86-A904-7DB97C3525EE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FBA-21A0-463A-A574-5961324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2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C48E-E758-4036-9740-00BF5E90F54E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2FBA-21A0-463A-A574-5961324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9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/>
            </a:gs>
            <a:gs pos="96000">
              <a:schemeClr val="accent3">
                <a:lumMod val="0"/>
                <a:lumOff val="100000"/>
                <a:alpha val="0"/>
              </a:schemeClr>
            </a:gs>
            <a:gs pos="0">
              <a:schemeClr val="accent3">
                <a:lumMod val="0"/>
                <a:lumOff val="100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58FB8-FC1B-4A9F-84D7-CE4A1356F6F7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2023 Draft Emissions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E2FBA-21A0-463A-A574-59613247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lack 3D liquid pattern">
            <a:extLst>
              <a:ext uri="{FF2B5EF4-FFF2-40B4-BE49-F238E27FC236}">
                <a16:creationId xmlns:a16="http://schemas.microsoft.com/office/drawing/2014/main" id="{B626CBE3-B011-EA8D-8C5A-E9823B713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8" r="3902" b="9089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7935F-C506-E9C3-6C50-B06AA831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2023 Utah Area Source Oil and Gas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731D3-D11C-91BE-2238-F11D843DC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Uinta Basin Ozone Working Group Dec 10</a:t>
            </a:r>
            <a:r>
              <a:rPr lang="en-US" sz="2000" baseline="30000"/>
              <a:t>th</a:t>
            </a:r>
            <a:r>
              <a:rPr lang="en-US" sz="2000"/>
              <a:t> 2025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5319F-E83F-D7B8-E21B-B3F8228E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2023 Draft Emissions</a:t>
            </a:r>
          </a:p>
        </p:txBody>
      </p:sp>
    </p:spTree>
    <p:extLst>
      <p:ext uri="{BB962C8B-B14F-4D97-AF65-F5344CB8AC3E}">
        <p14:creationId xmlns:p14="http://schemas.microsoft.com/office/powerpoint/2010/main" val="29805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FB0FD-3A95-9EF5-BE25-749977BA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31F17C5-91D5-C002-5DCE-B7C26CA4B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032411"/>
              </p:ext>
            </p:extLst>
          </p:nvPr>
        </p:nvGraphicFramePr>
        <p:xfrm>
          <a:off x="1204733" y="1021092"/>
          <a:ext cx="9940526" cy="467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46355" imgH="2278431" progId="Excel.Sheet.12">
                  <p:embed/>
                </p:oleObj>
              </mc:Choice>
              <mc:Fallback>
                <p:oleObj name="Worksheet" r:id="rId2" imgW="4846355" imgH="22784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4733" y="1021092"/>
                        <a:ext cx="9940526" cy="4672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3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953646-0D91-A332-8725-C78F4E81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17A36-D9BD-0BE4-A370-BEA8B3C3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1933390"/>
            <a:ext cx="11917438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A0748A2-5550-CF75-9696-5C722F06D8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495415"/>
              </p:ext>
            </p:extLst>
          </p:nvPr>
        </p:nvGraphicFramePr>
        <p:xfrm>
          <a:off x="6012873" y="1313145"/>
          <a:ext cx="6095999" cy="416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E4A0AF7-B099-C554-8D25-BAAFF29A03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650046"/>
              </p:ext>
            </p:extLst>
          </p:nvPr>
        </p:nvGraphicFramePr>
        <p:xfrm>
          <a:off x="276225" y="1313147"/>
          <a:ext cx="5736648" cy="4231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23E812F-3B47-7E8E-CF71-BCB68295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Draft Emissions DOGM Data</a:t>
            </a:r>
          </a:p>
        </p:txBody>
      </p:sp>
    </p:spTree>
    <p:extLst>
      <p:ext uri="{BB962C8B-B14F-4D97-AF65-F5344CB8AC3E}">
        <p14:creationId xmlns:p14="http://schemas.microsoft.com/office/powerpoint/2010/main" val="306250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E8453-0A6C-468B-A366-EDBEE18B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3" y="3099413"/>
            <a:ext cx="11598454" cy="1605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8A28F5-4239-499E-8F3B-2530EBA9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3" y="600826"/>
            <a:ext cx="11598454" cy="155182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C1B927-8A05-CDC3-FA8E-520FA0A2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Draft Emissions Workbook Emissions</a:t>
            </a:r>
          </a:p>
        </p:txBody>
      </p:sp>
    </p:spTree>
    <p:extLst>
      <p:ext uri="{BB962C8B-B14F-4D97-AF65-F5344CB8AC3E}">
        <p14:creationId xmlns:p14="http://schemas.microsoft.com/office/powerpoint/2010/main" val="35123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E799-EE3E-6FB8-A8B2-0A913DEA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56" y="4223058"/>
            <a:ext cx="2495452" cy="512745"/>
          </a:xfrm>
        </p:spPr>
        <p:txBody>
          <a:bodyPr>
            <a:noAutofit/>
          </a:bodyPr>
          <a:lstStyle/>
          <a:p>
            <a:r>
              <a:rPr lang="en-US" sz="1600" dirty="0"/>
              <a:t>Gap Filling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85B7A-52BF-AC96-6736-490D562B2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03750"/>
            <a:ext cx="2908812" cy="1603375"/>
          </a:xfrm>
        </p:spPr>
        <p:txBody>
          <a:bodyPr>
            <a:normAutofit/>
          </a:bodyPr>
          <a:lstStyle/>
          <a:p>
            <a:r>
              <a:rPr lang="en-US" sz="1200" dirty="0"/>
              <a:t>Tank Control Effectiveness Adjustment</a:t>
            </a:r>
          </a:p>
          <a:p>
            <a:r>
              <a:rPr lang="en-US" sz="1200" dirty="0"/>
              <a:t>Incident Reports (Leaks) from DOGM</a:t>
            </a:r>
          </a:p>
          <a:p>
            <a:r>
              <a:rPr lang="en-US" sz="1200" dirty="0"/>
              <a:t>Gas Well Venting (Blowdowns)</a:t>
            </a:r>
          </a:p>
          <a:p>
            <a:r>
              <a:rPr lang="en-US" sz="1200" dirty="0"/>
              <a:t>Pipeline Blowdowns and Pigging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1FEB3-06D7-0724-4817-58BAACDC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69FE98-BD67-E165-9D90-1187BC90C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323036"/>
              </p:ext>
            </p:extLst>
          </p:nvPr>
        </p:nvGraphicFramePr>
        <p:xfrm>
          <a:off x="2925538" y="136525"/>
          <a:ext cx="6340924" cy="592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049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5548A84-2441-40D3-B3CA-DB9A7A18A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454492"/>
              </p:ext>
            </p:extLst>
          </p:nvPr>
        </p:nvGraphicFramePr>
        <p:xfrm>
          <a:off x="1185333" y="389468"/>
          <a:ext cx="9289786" cy="528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3C2CE8-79D3-7227-9FBD-9FE2A421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</p:spTree>
    <p:extLst>
      <p:ext uri="{BB962C8B-B14F-4D97-AF65-F5344CB8AC3E}">
        <p14:creationId xmlns:p14="http://schemas.microsoft.com/office/powerpoint/2010/main" val="149990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349C6D-D628-41F6-B108-C4585E187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80627"/>
              </p:ext>
            </p:extLst>
          </p:nvPr>
        </p:nvGraphicFramePr>
        <p:xfrm>
          <a:off x="440266" y="338667"/>
          <a:ext cx="11167533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44710F-72BC-22B6-5EEB-1DF0A2BA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</p:spTree>
    <p:extLst>
      <p:ext uri="{BB962C8B-B14F-4D97-AF65-F5344CB8AC3E}">
        <p14:creationId xmlns:p14="http://schemas.microsoft.com/office/powerpoint/2010/main" val="48679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C339E23-4476-6179-6942-F8289087A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016643"/>
              </p:ext>
            </p:extLst>
          </p:nvPr>
        </p:nvGraphicFramePr>
        <p:xfrm>
          <a:off x="0" y="809625"/>
          <a:ext cx="6096000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9AB5DDD-1E39-4493-B9ED-CE47EB712D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320585"/>
              </p:ext>
            </p:extLst>
          </p:nvPr>
        </p:nvGraphicFramePr>
        <p:xfrm>
          <a:off x="6096000" y="809625"/>
          <a:ext cx="6096000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0CBC3-1145-EB29-78E8-5322EB91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</p:spTree>
    <p:extLst>
      <p:ext uri="{BB962C8B-B14F-4D97-AF65-F5344CB8AC3E}">
        <p14:creationId xmlns:p14="http://schemas.microsoft.com/office/powerpoint/2010/main" val="195282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43FC595-C174-4340-86C5-D26F01A52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231772"/>
              </p:ext>
            </p:extLst>
          </p:nvPr>
        </p:nvGraphicFramePr>
        <p:xfrm>
          <a:off x="0" y="1343025"/>
          <a:ext cx="6096000" cy="397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8898AD6-37F4-488E-ADA7-6E802031C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870301"/>
              </p:ext>
            </p:extLst>
          </p:nvPr>
        </p:nvGraphicFramePr>
        <p:xfrm>
          <a:off x="6096000" y="1343024"/>
          <a:ext cx="6096000" cy="397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E6964C-1D36-5B07-2155-CB912341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</p:spTree>
    <p:extLst>
      <p:ext uri="{BB962C8B-B14F-4D97-AF65-F5344CB8AC3E}">
        <p14:creationId xmlns:p14="http://schemas.microsoft.com/office/powerpoint/2010/main" val="131902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9B6A6B-EAE4-4D63-9022-20D0332E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16" y="1835408"/>
            <a:ext cx="11731691" cy="214604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367490-A0AE-BE3E-029D-D1DD07C3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Draft Emissions</a:t>
            </a:r>
          </a:p>
        </p:txBody>
      </p:sp>
    </p:spTree>
    <p:extLst>
      <p:ext uri="{BB962C8B-B14F-4D97-AF65-F5344CB8AC3E}">
        <p14:creationId xmlns:p14="http://schemas.microsoft.com/office/powerpoint/2010/main" val="3450062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631</TotalTime>
  <Words>128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Office 2013 - 2022 Theme</vt:lpstr>
      <vt:lpstr>Microsoft Excel Worksheet</vt:lpstr>
      <vt:lpstr>2023 Utah Area Source Oil and Gas Emissions</vt:lpstr>
      <vt:lpstr>PowerPoint Presentation</vt:lpstr>
      <vt:lpstr>PowerPoint Presentation</vt:lpstr>
      <vt:lpstr>Gap Filling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Grant</dc:creator>
  <cp:lastModifiedBy>Ryan Grant</cp:lastModifiedBy>
  <cp:revision>9</cp:revision>
  <dcterms:created xsi:type="dcterms:W3CDTF">2025-01-28T16:40:50Z</dcterms:created>
  <dcterms:modified xsi:type="dcterms:W3CDTF">2025-12-10T22:10:45Z</dcterms:modified>
</cp:coreProperties>
</file>