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8" r:id="rId3"/>
    <p:sldId id="260" r:id="rId4"/>
    <p:sldId id="261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46"/>
    <p:restoredTop sz="94733"/>
  </p:normalViewPr>
  <p:slideViewPr>
    <p:cSldViewPr snapToGrid="0" snapToObjects="1">
      <p:cViewPr varScale="1">
        <p:scale>
          <a:sx n="227" d="100"/>
          <a:sy n="227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10449-9F3A-1C4F-B1DA-B30A054F56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5AE661-56A9-9141-8BD0-846B0EE99A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436C2-2F0C-4E48-8F2F-389B0E77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DB635-24E0-4249-9676-31E00C9BFF29}" type="datetimeFigureOut">
              <a:rPr lang="en-US" smtClean="0"/>
              <a:t>8/19/20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65243-BA35-F540-9D4D-D22A6FB9D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75BC6-ACB3-8B45-9362-A48C6E6C5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0D27-FD1C-1640-BAE3-D2EDAC5B3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97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A0BCC-9A9E-194A-B57B-7DC0EF90F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BDC4F2-C5C0-0140-B423-2C0A85234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695F1-55EE-D246-A16E-6B7AE68D7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DB635-24E0-4249-9676-31E00C9BFF29}" type="datetimeFigureOut">
              <a:rPr lang="en-US" smtClean="0"/>
              <a:t>8/19/20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BBE2B-72F2-E546-B962-BA360D9C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F4595-BEE8-4745-A21D-08FAB0F6C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0D27-FD1C-1640-BAE3-D2EDAC5B3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17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79BA93-4ED1-2D45-8350-5279029ECD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6C92BB-1BCB-E549-97DB-AB80750B5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22915-E8BE-E140-902E-A852B0A98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DB635-24E0-4249-9676-31E00C9BFF29}" type="datetimeFigureOut">
              <a:rPr lang="en-US" smtClean="0"/>
              <a:t>8/19/20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A9EE3-8174-7D46-A336-074C97EE4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3DEA2-F8CB-C54D-812C-E1FCD94F9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0D27-FD1C-1640-BAE3-D2EDAC5B3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23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48CD-2A76-7149-BE15-0B864808D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71FE7-9CB2-604F-9F68-129A1171A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45592-496B-A24F-AB02-EE094BA34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DB635-24E0-4249-9676-31E00C9BFF29}" type="datetimeFigureOut">
              <a:rPr lang="en-US" smtClean="0"/>
              <a:t>8/19/20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DB365-811E-B74B-A1FD-FD523063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D91F3-FF88-6948-810E-6EC5CA080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0D27-FD1C-1640-BAE3-D2EDAC5B3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19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BC7CF-32EF-9640-914A-35E074F7D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ECEFB-7C97-0648-9F86-1C456FC64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3E0A9-8F1D-9C4B-9CF4-4E94F7CB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DB635-24E0-4249-9676-31E00C9BFF29}" type="datetimeFigureOut">
              <a:rPr lang="en-US" smtClean="0"/>
              <a:t>8/19/20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0503A-DA4F-804C-8F84-3F9B9ED02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66E1A-C4E1-6B41-B022-9160D1972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0D27-FD1C-1640-BAE3-D2EDAC5B3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26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91439-1411-4747-A7ED-33D3DCF02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F449-E591-FB44-98DA-6EE7874354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03862-CDC5-7943-AB45-5FEA5B73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F8B436-A9E2-9F4E-BE2E-D47A1FB1D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DB635-24E0-4249-9676-31E00C9BFF29}" type="datetimeFigureOut">
              <a:rPr lang="en-US" smtClean="0"/>
              <a:t>8/19/20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E48CB5-5005-2F45-92CD-18AEF687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4A8907-B4DD-6540-AC68-D485470A6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0D27-FD1C-1640-BAE3-D2EDAC5B3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99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2DFAC-EA1E-D34F-884A-81A66A17C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4C4C5-DE05-2A4C-BC4B-F61448D6D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1A7555-8A1C-EA4C-AC2A-072F7DC602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A35745-3654-2644-B2E9-0FD1673EFA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5B26EC-D77E-2348-A687-4A94376C1E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E5ABB1-D082-A040-B6B6-1EF0B1C5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DB635-24E0-4249-9676-31E00C9BFF29}" type="datetimeFigureOut">
              <a:rPr lang="en-US" smtClean="0"/>
              <a:t>8/19/20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FFD8CB-EB1B-5245-82E1-819E641B2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E53A0F-7AFE-6E47-A849-FF1B0FD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0D27-FD1C-1640-BAE3-D2EDAC5B3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66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E86B-CA6E-2348-98D2-42BFCEE0E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4F711B-2626-2C4D-8434-D258B8FA9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DB635-24E0-4249-9676-31E00C9BFF29}" type="datetimeFigureOut">
              <a:rPr lang="en-US" smtClean="0"/>
              <a:t>8/19/20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E18A5C-17CB-4B43-8E5C-508C36E3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AC7AF-88FC-B547-9C2B-530C02763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0D27-FD1C-1640-BAE3-D2EDAC5B3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5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75AC20-3F58-1A46-A914-7EF8821E0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DB635-24E0-4249-9676-31E00C9BFF29}" type="datetimeFigureOut">
              <a:rPr lang="en-US" smtClean="0"/>
              <a:t>8/19/20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E7926A-9C7C-0A47-8B8E-9906CC00D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8E0-B9E3-4443-A673-660C3DDC0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0D27-FD1C-1640-BAE3-D2EDAC5B3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18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9DCA1-FB35-AF4D-897D-0568FE830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4AD3C-EFBA-BA4C-854A-5AFC8ECB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49AA2-77D7-7B4A-ABDC-7A68F7F9F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CB37F-F3F3-D24D-99F1-563C9ADE8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DB635-24E0-4249-9676-31E00C9BFF29}" type="datetimeFigureOut">
              <a:rPr lang="en-US" smtClean="0"/>
              <a:t>8/19/20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DF408-AF01-174D-8C11-2807BFC8F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9C726-2CA6-BA4C-B708-E25AD6DC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0D27-FD1C-1640-BAE3-D2EDAC5B3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12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A7787-C7A0-F54F-BB32-82A46AD36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F8925A-B14A-E74E-86AD-17D67E23E2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2B73C8-1D53-3544-A489-0A9EF71E1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77A753-3BB0-F740-9FC0-01B4F4879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DB635-24E0-4249-9676-31E00C9BFF29}" type="datetimeFigureOut">
              <a:rPr lang="en-US" smtClean="0"/>
              <a:t>8/19/20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F0CA8E-5004-3D46-BC42-E16DCCE5B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D658-EF34-0048-99C8-F03B81AB6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0D27-FD1C-1640-BAE3-D2EDAC5B3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57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A6DFCF-2D68-734E-B789-10156B43D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4E662-672F-1B40-BE21-93AB164DD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8B3F0-3BD1-E140-AEA2-F510E24F7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DB635-24E0-4249-9676-31E00C9BFF29}" type="datetimeFigureOut">
              <a:rPr lang="en-US" smtClean="0"/>
              <a:t>8/19/20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94D74-36AD-624C-9EA1-7ED5CA5E8B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258A6-DC3A-D74A-B295-73F4F25149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00D27-FD1C-1640-BAE3-D2EDAC5B3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2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A1F073-A193-2B40-928D-D6D7FBA31494}"/>
              </a:ext>
            </a:extLst>
          </p:cNvPr>
          <p:cNvSpPr txBox="1"/>
          <p:nvPr/>
        </p:nvSpPr>
        <p:spPr>
          <a:xfrm>
            <a:off x="924910" y="714703"/>
            <a:ext cx="95223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Over the past few years, we have been seeing some interesting trends in the data.</a:t>
            </a:r>
          </a:p>
          <a:p>
            <a:endParaRPr lang="en-US" sz="4000" dirty="0"/>
          </a:p>
          <a:p>
            <a:r>
              <a:rPr lang="en-US" sz="4000" dirty="0"/>
              <a:t>Ozone and ozone precursor concentrations have been trending downward since 2010.</a:t>
            </a:r>
          </a:p>
        </p:txBody>
      </p:sp>
    </p:spTree>
    <p:extLst>
      <p:ext uri="{BB962C8B-B14F-4D97-AF65-F5344CB8AC3E}">
        <p14:creationId xmlns:p14="http://schemas.microsoft.com/office/powerpoint/2010/main" val="311247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381F39-43AC-0147-A2DB-BDAE043B70E1}"/>
              </a:ext>
            </a:extLst>
          </p:cNvPr>
          <p:cNvSpPr txBox="1"/>
          <p:nvPr/>
        </p:nvSpPr>
        <p:spPr>
          <a:xfrm>
            <a:off x="893379" y="630621"/>
            <a:ext cx="9544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Background ozone:  Local concentration due to all worldwide sources:  About 40 to 50 ppb in winter.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0D9D95-606C-0E47-9AB7-EF15D177FD12}"/>
              </a:ext>
            </a:extLst>
          </p:cNvPr>
          <p:cNvSpPr txBox="1"/>
          <p:nvPr/>
        </p:nvSpPr>
        <p:spPr>
          <a:xfrm>
            <a:off x="893379" y="1429407"/>
            <a:ext cx="81340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patterns: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Snow cover, strong inversions, concentrations </a:t>
            </a:r>
            <a:r>
              <a:rPr lang="en-US" i="1" dirty="0"/>
              <a:t>above</a:t>
            </a:r>
            <a:r>
              <a:rPr lang="en-US" dirty="0"/>
              <a:t> background when inverted.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snow cover, weak inversions, concentrations </a:t>
            </a:r>
            <a:r>
              <a:rPr lang="en-US" i="1" dirty="0"/>
              <a:t>below</a:t>
            </a:r>
            <a:r>
              <a:rPr lang="en-US" dirty="0"/>
              <a:t> background when inverted.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AEB6CE7-5ED2-E74C-84B6-1EC39D0623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827488"/>
              </p:ext>
            </p:extLst>
          </p:nvPr>
        </p:nvGraphicFramePr>
        <p:xfrm>
          <a:off x="1149131" y="3242147"/>
          <a:ext cx="8127999" cy="3104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453898368"/>
                    </a:ext>
                  </a:extLst>
                </a:gridCol>
                <a:gridCol w="2699991">
                  <a:extLst>
                    <a:ext uri="{9D8B030D-6E8A-4147-A177-3AD203B41FA5}">
                      <a16:colId xmlns:a16="http://schemas.microsoft.com/office/drawing/2014/main" val="1305787315"/>
                    </a:ext>
                  </a:extLst>
                </a:gridCol>
                <a:gridCol w="2718675">
                  <a:extLst>
                    <a:ext uri="{9D8B030D-6E8A-4147-A177-3AD203B41FA5}">
                      <a16:colId xmlns:a16="http://schemas.microsoft.com/office/drawing/2014/main" val="2669528697"/>
                    </a:ext>
                  </a:extLst>
                </a:gridCol>
              </a:tblGrid>
              <a:tr h="109322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Pattern 1.  Seasons with snow.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Pattern 2.  Seasons without snow.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Outlier.  Fits neither pattern well, although there was plenty of snow.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390321"/>
                  </a:ext>
                </a:extLst>
              </a:tr>
              <a:tr h="109322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2011</a:t>
                      </a:r>
                    </a:p>
                    <a:p>
                      <a:pPr algn="ctr"/>
                      <a:r>
                        <a:rPr lang="en-US" dirty="0"/>
                        <a:t>2013</a:t>
                      </a:r>
                    </a:p>
                    <a:p>
                      <a:pPr algn="ctr"/>
                      <a:r>
                        <a:rPr lang="en-US" dirty="0"/>
                        <a:t>2014</a:t>
                      </a:r>
                    </a:p>
                    <a:p>
                      <a:pPr algn="ctr"/>
                      <a:r>
                        <a:rPr lang="en-US" dirty="0"/>
                        <a:t>2016</a:t>
                      </a:r>
                    </a:p>
                    <a:p>
                      <a:pPr algn="ctr"/>
                      <a:r>
                        <a:rPr lang="en-US" dirty="0"/>
                        <a:t>2017</a:t>
                      </a:r>
                    </a:p>
                    <a:p>
                      <a:pPr algn="ctr"/>
                      <a:r>
                        <a:rPr lang="en-US" dirty="0"/>
                        <a:t>2019</a:t>
                      </a:r>
                    </a:p>
                    <a:p>
                      <a:pPr algn="ctr"/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2012</a:t>
                      </a:r>
                    </a:p>
                    <a:p>
                      <a:pPr algn="ctr"/>
                      <a:r>
                        <a:rPr lang="en-US" dirty="0"/>
                        <a:t>2015</a:t>
                      </a:r>
                    </a:p>
                    <a:p>
                      <a:pPr algn="ctr"/>
                      <a:r>
                        <a:rPr lang="en-US" dirty="0"/>
                        <a:t>2018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995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9147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53F302-9065-4A48-B696-AE6389F7F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839" y="757620"/>
            <a:ext cx="7124700" cy="444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C95902-D57D-504B-B9F9-6BD1C3F040BD}"/>
              </a:ext>
            </a:extLst>
          </p:cNvPr>
          <p:cNvSpPr txBox="1"/>
          <p:nvPr/>
        </p:nvSpPr>
        <p:spPr>
          <a:xfrm>
            <a:off x="1061546" y="5202620"/>
            <a:ext cx="9461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Yearly exceedances have been trending down at a rate of about 4 per year.</a:t>
            </a:r>
          </a:p>
        </p:txBody>
      </p:sp>
    </p:spTree>
    <p:extLst>
      <p:ext uri="{BB962C8B-B14F-4D97-AF65-F5344CB8AC3E}">
        <p14:creationId xmlns:p14="http://schemas.microsoft.com/office/powerpoint/2010/main" val="688474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ADB3FD-A0C7-9741-9E2D-1C04A1307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62" y="279400"/>
            <a:ext cx="4495800" cy="6578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28CE0A-ADBB-F44A-AA0E-850117594C86}"/>
              </a:ext>
            </a:extLst>
          </p:cNvPr>
          <p:cNvSpPr txBox="1"/>
          <p:nvPr/>
        </p:nvSpPr>
        <p:spPr>
          <a:xfrm>
            <a:off x="5433848" y="746234"/>
            <a:ext cx="57386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Interpolate all the data for a single season to the same inversion strength  (15 °C/km, a moderate inversion).</a:t>
            </a:r>
          </a:p>
          <a:p>
            <a:endParaRPr lang="en-US" sz="2400" dirty="0"/>
          </a:p>
          <a:p>
            <a:r>
              <a:rPr lang="en-US" sz="2400" dirty="0"/>
              <a:t>Ozone concentration is trending down by 4.1 ppb per year.</a:t>
            </a:r>
          </a:p>
        </p:txBody>
      </p:sp>
    </p:spTree>
    <p:extLst>
      <p:ext uri="{BB962C8B-B14F-4D97-AF65-F5344CB8AC3E}">
        <p14:creationId xmlns:p14="http://schemas.microsoft.com/office/powerpoint/2010/main" val="3999697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7417B3-ADFF-B242-B227-DF2C6108D5BE}"/>
              </a:ext>
            </a:extLst>
          </p:cNvPr>
          <p:cNvSpPr txBox="1"/>
          <p:nvPr/>
        </p:nvSpPr>
        <p:spPr>
          <a:xfrm>
            <a:off x="735724" y="451945"/>
            <a:ext cx="10463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Average NOx concentration, including only non-inverted days.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ADA6E9-F564-B74A-BD6B-E9D64A647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752" y="1370925"/>
            <a:ext cx="8098079" cy="41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87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255C8D-CBFB-4047-8901-E2A311661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102" y="558040"/>
            <a:ext cx="7104117" cy="5741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3AF0BE-1187-1940-8138-99D364A7F2BF}"/>
              </a:ext>
            </a:extLst>
          </p:cNvPr>
          <p:cNvSpPr txBox="1"/>
          <p:nvPr/>
        </p:nvSpPr>
        <p:spPr>
          <a:xfrm>
            <a:off x="462455" y="558040"/>
            <a:ext cx="40569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Average VOC trends, including only non-inverted days.</a:t>
            </a:r>
          </a:p>
          <a:p>
            <a:endParaRPr lang="en-US" sz="2400" dirty="0"/>
          </a:p>
          <a:p>
            <a:r>
              <a:rPr lang="en-US" sz="2400" dirty="0"/>
              <a:t> Uptick in 2019, 2020.</a:t>
            </a:r>
          </a:p>
        </p:txBody>
      </p:sp>
    </p:spTree>
    <p:extLst>
      <p:ext uri="{BB962C8B-B14F-4D97-AF65-F5344CB8AC3E}">
        <p14:creationId xmlns:p14="http://schemas.microsoft.com/office/powerpoint/2010/main" val="1659052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C81C31-6145-1D42-B5B1-77A716471B5A}"/>
              </a:ext>
            </a:extLst>
          </p:cNvPr>
          <p:cNvSpPr txBox="1"/>
          <p:nvPr/>
        </p:nvSpPr>
        <p:spPr>
          <a:xfrm>
            <a:off x="788275" y="620110"/>
            <a:ext cx="1017401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TWO CAUSES: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Trends in industrial activity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Pollution controls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/>
              <a:t>2012-2015  	Quad-O regs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/>
              <a:t>2012-2015  	Glycol dehydrator emissions caps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/>
              <a:t>2016		Quad-Oa regs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E046A6-A15F-6D47-9C95-D66D9BF83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757" y="1713575"/>
            <a:ext cx="6094030" cy="274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02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215</Words>
  <Application>Microsoft Macintosh PowerPoint</Application>
  <PresentationFormat>Widescreen</PresentationFormat>
  <Paragraphs>41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Mansfield</dc:creator>
  <cp:lastModifiedBy>Marc Mansfield</cp:lastModifiedBy>
  <cp:revision>8</cp:revision>
  <dcterms:created xsi:type="dcterms:W3CDTF">2020-08-18T19:53:16Z</dcterms:created>
  <dcterms:modified xsi:type="dcterms:W3CDTF">2020-08-19T21:40:24Z</dcterms:modified>
</cp:coreProperties>
</file>