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326" r:id="rId4"/>
    <p:sldId id="258" r:id="rId5"/>
    <p:sldId id="259" r:id="rId6"/>
    <p:sldId id="260" r:id="rId7"/>
    <p:sldId id="321" r:id="rId8"/>
    <p:sldId id="323" r:id="rId9"/>
    <p:sldId id="324" r:id="rId10"/>
    <p:sldId id="32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4BF2C-EB2B-42FE-A0BB-91A31110203C}" type="datetimeFigureOut">
              <a:rPr lang="en-US" smtClean="0"/>
              <a:t>10/7/2020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55AB8-455F-4ED7-971F-8C1941649553}" type="slidenum">
              <a:rPr lang="en-US" smtClean="0"/>
              <a:t>‹#›</a:t>
            </a:fld>
            <a:endParaRPr lang="en-US"/>
          </a:p>
        </p:txBody>
      </p:sp>
    </p:spTree>
    <p:extLst>
      <p:ext uri="{BB962C8B-B14F-4D97-AF65-F5344CB8AC3E}">
        <p14:creationId xmlns:p14="http://schemas.microsoft.com/office/powerpoint/2010/main" val="78123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Article I of the Constitution: The Jurisdiction of the Ute Indian Tribe of the Uintah and Ouray Reservation shall extend to the territory within the original confines of the Uintah and Ouray Reservation as set forth by Executive Orders of October 3, 1861 and January 5, 1882, and by the Acts of congress approved May 27, 1902 and June 19, 1902, and to such other lands without such boundaries as may hereafter be added thereto under any law of the United States, except as otherwise provided by law.</a:t>
            </a:r>
          </a:p>
          <a:p>
            <a:endParaRPr lang="en-US" dirty="0"/>
          </a:p>
          <a:p>
            <a:pPr marL="0" marR="0">
              <a:lnSpc>
                <a:spcPct val="107000"/>
              </a:lnSpc>
              <a:spcBef>
                <a:spcPts val="0"/>
              </a:spcBef>
              <a:spcAft>
                <a:spcPts val="800"/>
              </a:spcAft>
            </a:pPr>
            <a:r>
              <a:rPr lang="en-US" dirty="0"/>
              <a:t>Ordinance 131-010: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§1-2-2.  Territorial Jurisdiction.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territorial jurisdiction of the Ute Indian Tribe shall extend to Ute Indian Country which is defined 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Indian trust lands and non-trust lands within the Uintah Valley Reservation established by the Executive Order of October 3, 1861, except for lands that passed from trust to fee status under the 1902-1905 allotment legislation as determined by the U.S. Tenth Circuit Court of Appeals in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Ute Indian Tribe v. State of Utah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114 F.3d 1513 (10</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Cir. 1997);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land within the exterior boundary of the Uncompahgre Reservation as established by the Executive Order of January 5, 1882;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lands conveyed to the Tribe under the acts of Congress of March 11, 1948 (62 Stat. 72), and October 30, 2000 (114 Stat. 1654);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land owned in fee by the Ute Tribe;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rights-of-way and roads within the Tribe’s territorial jurisdiction;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air within and airspace above the Tribe’s territorial jurisdiction;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minerals and mineral interests owned by or held in trust for the Ute Tribe, and all waters, water storage facilities and irrigation works owned by or held in trust for the Ute Tribe and Ute Indian allottees, including the Midview Reservoir and the property appurtenant to the Midview Reservoir;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property, minerals and natural resource interests that may hereafter be added to the Tribe’s reservations, owned in fee, or held in trust for the Tribe under any law of the United States or otherwise.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arenBoth"/>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jurisdiction of the Courts of the Ute Indian Tribe shall extend beyond the territorial limitation set forth next above, to effectuate the jurisdictional provisions set forth below, to the greatest extent permissible by law.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4255AB8-455F-4ED7-971F-8C1941649553}" type="slidenum">
              <a:rPr lang="en-US" smtClean="0"/>
              <a:t>2</a:t>
            </a:fld>
            <a:endParaRPr lang="en-US"/>
          </a:p>
        </p:txBody>
      </p:sp>
    </p:spTree>
    <p:extLst>
      <p:ext uri="{BB962C8B-B14F-4D97-AF65-F5344CB8AC3E}">
        <p14:creationId xmlns:p14="http://schemas.microsoft.com/office/powerpoint/2010/main" val="164570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55AB8-455F-4ED7-971F-8C1941649553}" type="slidenum">
              <a:rPr lang="en-US" smtClean="0"/>
              <a:t>3</a:t>
            </a:fld>
            <a:endParaRPr lang="en-US"/>
          </a:p>
        </p:txBody>
      </p:sp>
    </p:spTree>
    <p:extLst>
      <p:ext uri="{BB962C8B-B14F-4D97-AF65-F5344CB8AC3E}">
        <p14:creationId xmlns:p14="http://schemas.microsoft.com/office/powerpoint/2010/main" val="299837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55AB8-455F-4ED7-971F-8C1941649553}" type="slidenum">
              <a:rPr lang="en-US" smtClean="0"/>
              <a:t>7</a:t>
            </a:fld>
            <a:endParaRPr lang="en-US"/>
          </a:p>
        </p:txBody>
      </p:sp>
    </p:spTree>
    <p:extLst>
      <p:ext uri="{BB962C8B-B14F-4D97-AF65-F5344CB8AC3E}">
        <p14:creationId xmlns:p14="http://schemas.microsoft.com/office/powerpoint/2010/main" val="149493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55AB8-455F-4ED7-971F-8C1941649553}" type="slidenum">
              <a:rPr lang="en-US" smtClean="0"/>
              <a:t>8</a:t>
            </a:fld>
            <a:endParaRPr lang="en-US"/>
          </a:p>
        </p:txBody>
      </p:sp>
    </p:spTree>
    <p:extLst>
      <p:ext uri="{BB962C8B-B14F-4D97-AF65-F5344CB8AC3E}">
        <p14:creationId xmlns:p14="http://schemas.microsoft.com/office/powerpoint/2010/main" val="2847953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ativeamericanhm_p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2819400"/>
            <a:ext cx="7772400" cy="2057400"/>
          </a:xfrm>
        </p:spPr>
        <p:txBody>
          <a:bodyPr/>
          <a:lstStyle>
            <a:lvl1pPr algn="ctr">
              <a:defRPr sz="3600"/>
            </a:lvl1pPr>
          </a:lstStyle>
          <a:p>
            <a:r>
              <a:rPr lang="en-US"/>
              <a:t>Click to edit Master title style</a:t>
            </a:r>
          </a:p>
        </p:txBody>
      </p:sp>
      <p:sp>
        <p:nvSpPr>
          <p:cNvPr id="25603" name="Rectangle 3"/>
          <p:cNvSpPr>
            <a:spLocks noGrp="1" noChangeArrowheads="1"/>
          </p:cNvSpPr>
          <p:nvPr>
            <p:ph type="subTitle" idx="1"/>
          </p:nvPr>
        </p:nvSpPr>
        <p:spPr>
          <a:xfrm>
            <a:off x="1219200" y="381000"/>
            <a:ext cx="6400800" cy="914400"/>
          </a:xfrm>
        </p:spPr>
        <p:txBody>
          <a:bodyPr/>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89870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4041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297459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306646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a:t>Click icon to add online image</a:t>
            </a:r>
          </a:p>
        </p:txBody>
      </p:sp>
      <p:sp>
        <p:nvSpPr>
          <p:cNvPr id="5"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61469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236439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944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240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1642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243662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89109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33996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43791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254625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2DEC20-1E9D-4671-ABE8-F5CB30624530}" type="datetimeFigureOut">
              <a:rPr lang="en-US" smtClean="0"/>
              <a:t>10/7/2020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170217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ativeamericanhm_pg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62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050">
                <a:latin typeface="Times New Roman" pitchFamily="18" charset="0"/>
              </a:defRPr>
            </a:lvl1pPr>
          </a:lstStyle>
          <a:p>
            <a:fld id="{892DEC20-1E9D-4671-ABE8-F5CB30624530}" type="datetimeFigureOut">
              <a:rPr lang="en-US" smtClean="0"/>
              <a:t>10/7/2020</a:t>
            </a:fld>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050">
                <a:latin typeface="Times New Roman" pitchFamily="18" charset="0"/>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050">
                <a:latin typeface="Times New Roman" pitchFamily="18" charset="0"/>
              </a:defRPr>
            </a:lvl1pPr>
          </a:lstStyle>
          <a:p>
            <a:fld id="{D39F5916-105B-4E8A-B200-9EFE1C9C5C94}" type="slidenum">
              <a:rPr lang="en-US" smtClean="0"/>
              <a:t>‹#›</a:t>
            </a:fld>
            <a:endParaRPr lang="en-US"/>
          </a:p>
        </p:txBody>
      </p:sp>
    </p:spTree>
    <p:extLst>
      <p:ext uri="{BB962C8B-B14F-4D97-AF65-F5344CB8AC3E}">
        <p14:creationId xmlns:p14="http://schemas.microsoft.com/office/powerpoint/2010/main" val="4081981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sz="2700">
          <a:solidFill>
            <a:srgbClr val="000000"/>
          </a:solidFill>
          <a:latin typeface="+mj-lt"/>
          <a:ea typeface="+mj-ea"/>
          <a:cs typeface="+mj-cs"/>
        </a:defRPr>
      </a:lvl1pPr>
      <a:lvl2pPr algn="l" rtl="0" eaLnBrk="1" fontAlgn="base" hangingPunct="1">
        <a:spcBef>
          <a:spcPct val="0"/>
        </a:spcBef>
        <a:spcAft>
          <a:spcPct val="0"/>
        </a:spcAft>
        <a:defRPr sz="2700">
          <a:solidFill>
            <a:srgbClr val="000000"/>
          </a:solidFill>
          <a:latin typeface="Gill Sans MT" pitchFamily="34" charset="0"/>
        </a:defRPr>
      </a:lvl2pPr>
      <a:lvl3pPr algn="l" rtl="0" eaLnBrk="1" fontAlgn="base" hangingPunct="1">
        <a:spcBef>
          <a:spcPct val="0"/>
        </a:spcBef>
        <a:spcAft>
          <a:spcPct val="0"/>
        </a:spcAft>
        <a:defRPr sz="2700">
          <a:solidFill>
            <a:srgbClr val="000000"/>
          </a:solidFill>
          <a:latin typeface="Gill Sans MT" pitchFamily="34" charset="0"/>
        </a:defRPr>
      </a:lvl3pPr>
      <a:lvl4pPr algn="l" rtl="0" eaLnBrk="1" fontAlgn="base" hangingPunct="1">
        <a:spcBef>
          <a:spcPct val="0"/>
        </a:spcBef>
        <a:spcAft>
          <a:spcPct val="0"/>
        </a:spcAft>
        <a:defRPr sz="2700">
          <a:solidFill>
            <a:srgbClr val="000000"/>
          </a:solidFill>
          <a:latin typeface="Gill Sans MT" pitchFamily="34" charset="0"/>
        </a:defRPr>
      </a:lvl4pPr>
      <a:lvl5pPr algn="l" rtl="0" eaLnBrk="1" fontAlgn="base" hangingPunct="1">
        <a:spcBef>
          <a:spcPct val="0"/>
        </a:spcBef>
        <a:spcAft>
          <a:spcPct val="0"/>
        </a:spcAft>
        <a:defRPr sz="2700">
          <a:solidFill>
            <a:srgbClr val="000000"/>
          </a:solidFill>
          <a:latin typeface="Gill Sans MT" pitchFamily="34" charset="0"/>
        </a:defRPr>
      </a:lvl5pPr>
      <a:lvl6pPr marL="342900" algn="l" rtl="0" eaLnBrk="1" fontAlgn="base" hangingPunct="1">
        <a:spcBef>
          <a:spcPct val="0"/>
        </a:spcBef>
        <a:spcAft>
          <a:spcPct val="0"/>
        </a:spcAft>
        <a:defRPr sz="2700">
          <a:solidFill>
            <a:srgbClr val="000000"/>
          </a:solidFill>
          <a:latin typeface="Gill Sans MT" pitchFamily="34" charset="0"/>
        </a:defRPr>
      </a:lvl6pPr>
      <a:lvl7pPr marL="685800" algn="l" rtl="0" eaLnBrk="1" fontAlgn="base" hangingPunct="1">
        <a:spcBef>
          <a:spcPct val="0"/>
        </a:spcBef>
        <a:spcAft>
          <a:spcPct val="0"/>
        </a:spcAft>
        <a:defRPr sz="2700">
          <a:solidFill>
            <a:srgbClr val="000000"/>
          </a:solidFill>
          <a:latin typeface="Gill Sans MT" pitchFamily="34" charset="0"/>
        </a:defRPr>
      </a:lvl7pPr>
      <a:lvl8pPr marL="1028700" algn="l" rtl="0" eaLnBrk="1" fontAlgn="base" hangingPunct="1">
        <a:spcBef>
          <a:spcPct val="0"/>
        </a:spcBef>
        <a:spcAft>
          <a:spcPct val="0"/>
        </a:spcAft>
        <a:defRPr sz="2700">
          <a:solidFill>
            <a:srgbClr val="000000"/>
          </a:solidFill>
          <a:latin typeface="Gill Sans MT" pitchFamily="34" charset="0"/>
        </a:defRPr>
      </a:lvl8pPr>
      <a:lvl9pPr marL="1371600" algn="l" rtl="0" eaLnBrk="1" fontAlgn="base" hangingPunct="1">
        <a:spcBef>
          <a:spcPct val="0"/>
        </a:spcBef>
        <a:spcAft>
          <a:spcPct val="0"/>
        </a:spcAft>
        <a:defRPr sz="2700">
          <a:solidFill>
            <a:srgbClr val="000000"/>
          </a:solidFill>
          <a:latin typeface="Gill Sans MT" pitchFamily="34" charset="0"/>
        </a:defRPr>
      </a:lvl9pPr>
    </p:titleStyle>
    <p:bodyStyle>
      <a:lvl1pPr marL="257175" indent="-257175" algn="l" rtl="0" eaLnBrk="1" fontAlgn="base" hangingPunct="1">
        <a:spcBef>
          <a:spcPct val="20000"/>
        </a:spcBef>
        <a:spcAft>
          <a:spcPct val="0"/>
        </a:spcAft>
        <a:buClr>
          <a:schemeClr val="tx1"/>
        </a:buClr>
        <a:buChar char="•"/>
        <a:defRPr sz="2100">
          <a:solidFill>
            <a:srgbClr val="000000"/>
          </a:solidFill>
          <a:latin typeface="+mn-lt"/>
          <a:ea typeface="+mn-ea"/>
          <a:cs typeface="+mn-cs"/>
        </a:defRPr>
      </a:lvl1pPr>
      <a:lvl2pPr marL="557213" indent="-214313" algn="l" rtl="0" eaLnBrk="1" fontAlgn="base" hangingPunct="1">
        <a:spcBef>
          <a:spcPct val="20000"/>
        </a:spcBef>
        <a:spcAft>
          <a:spcPct val="0"/>
        </a:spcAft>
        <a:buClr>
          <a:schemeClr val="tx1"/>
        </a:buClr>
        <a:buChar char="•"/>
        <a:defRPr sz="1950">
          <a:solidFill>
            <a:srgbClr val="000000"/>
          </a:solidFill>
          <a:latin typeface="+mn-lt"/>
        </a:defRPr>
      </a:lvl2pPr>
      <a:lvl3pPr marL="857250" indent="-171450" algn="l" rtl="0" eaLnBrk="1" fontAlgn="base" hangingPunct="1">
        <a:spcBef>
          <a:spcPct val="20000"/>
        </a:spcBef>
        <a:spcAft>
          <a:spcPct val="0"/>
        </a:spcAft>
        <a:buClr>
          <a:schemeClr val="tx1"/>
        </a:buClr>
        <a:buChar char="•"/>
        <a:defRPr sz="1800">
          <a:solidFill>
            <a:srgbClr val="000000"/>
          </a:solidFill>
          <a:latin typeface="+mn-lt"/>
        </a:defRPr>
      </a:lvl3pPr>
      <a:lvl4pPr marL="1200150" indent="-171450" algn="l" rtl="0" eaLnBrk="1" fontAlgn="base" hangingPunct="1">
        <a:spcBef>
          <a:spcPct val="20000"/>
        </a:spcBef>
        <a:spcAft>
          <a:spcPct val="0"/>
        </a:spcAft>
        <a:buClr>
          <a:schemeClr val="tx1"/>
        </a:buClr>
        <a:buChar char="•"/>
        <a:defRPr sz="1500">
          <a:solidFill>
            <a:srgbClr val="000000"/>
          </a:solidFill>
          <a:latin typeface="+mn-lt"/>
        </a:defRPr>
      </a:lvl4pPr>
      <a:lvl5pPr marL="1543050" indent="-171450" algn="l" rtl="0" eaLnBrk="1" fontAlgn="base" hangingPunct="1">
        <a:spcBef>
          <a:spcPct val="20000"/>
        </a:spcBef>
        <a:spcAft>
          <a:spcPct val="0"/>
        </a:spcAft>
        <a:buClr>
          <a:schemeClr val="tx1"/>
        </a:buClr>
        <a:buChar char="•"/>
        <a:defRPr sz="1500">
          <a:solidFill>
            <a:srgbClr val="000000"/>
          </a:solidFill>
          <a:latin typeface="+mn-lt"/>
        </a:defRPr>
      </a:lvl5pPr>
      <a:lvl6pPr marL="1885950" indent="-171450" algn="l" rtl="0" eaLnBrk="1" fontAlgn="base" hangingPunct="1">
        <a:spcBef>
          <a:spcPct val="20000"/>
        </a:spcBef>
        <a:spcAft>
          <a:spcPct val="0"/>
        </a:spcAft>
        <a:buClr>
          <a:schemeClr val="tx1"/>
        </a:buClr>
        <a:buChar char="•"/>
        <a:defRPr sz="1500">
          <a:solidFill>
            <a:srgbClr val="000000"/>
          </a:solidFill>
          <a:latin typeface="+mn-lt"/>
        </a:defRPr>
      </a:lvl6pPr>
      <a:lvl7pPr marL="2228850" indent="-171450" algn="l" rtl="0" eaLnBrk="1" fontAlgn="base" hangingPunct="1">
        <a:spcBef>
          <a:spcPct val="20000"/>
        </a:spcBef>
        <a:spcAft>
          <a:spcPct val="0"/>
        </a:spcAft>
        <a:buClr>
          <a:schemeClr val="tx1"/>
        </a:buClr>
        <a:buChar char="•"/>
        <a:defRPr sz="1500">
          <a:solidFill>
            <a:srgbClr val="000000"/>
          </a:solidFill>
          <a:latin typeface="+mn-lt"/>
        </a:defRPr>
      </a:lvl7pPr>
      <a:lvl8pPr marL="2571750" indent="-171450" algn="l" rtl="0" eaLnBrk="1" fontAlgn="base" hangingPunct="1">
        <a:spcBef>
          <a:spcPct val="20000"/>
        </a:spcBef>
        <a:spcAft>
          <a:spcPct val="0"/>
        </a:spcAft>
        <a:buClr>
          <a:schemeClr val="tx1"/>
        </a:buClr>
        <a:buChar char="•"/>
        <a:defRPr sz="1500">
          <a:solidFill>
            <a:srgbClr val="000000"/>
          </a:solidFill>
          <a:latin typeface="+mn-lt"/>
        </a:defRPr>
      </a:lvl8pPr>
      <a:lvl9pPr marL="2914650" indent="-171450" algn="l" rtl="0" eaLnBrk="1" fontAlgn="base" hangingPunct="1">
        <a:spcBef>
          <a:spcPct val="20000"/>
        </a:spcBef>
        <a:spcAft>
          <a:spcPct val="0"/>
        </a:spcAft>
        <a:buClr>
          <a:schemeClr val="tx1"/>
        </a:buClr>
        <a:buChar char="•"/>
        <a:defRPr sz="15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B30C-89A2-4904-9EF2-FAFEA0B25C3B}"/>
              </a:ext>
            </a:extLst>
          </p:cNvPr>
          <p:cNvSpPr>
            <a:spLocks noGrp="1"/>
          </p:cNvSpPr>
          <p:nvPr>
            <p:ph type="ctrTitle"/>
          </p:nvPr>
        </p:nvSpPr>
        <p:spPr>
          <a:xfrm>
            <a:off x="685800" y="264979"/>
            <a:ext cx="7772400" cy="2057400"/>
          </a:xfrm>
        </p:spPr>
        <p:txBody>
          <a:bodyPr/>
          <a:lstStyle/>
          <a:p>
            <a:r>
              <a:rPr lang="en-US" dirty="0"/>
              <a:t>Tribal Regulation in </a:t>
            </a:r>
            <a:br>
              <a:rPr lang="en-US" dirty="0"/>
            </a:br>
            <a:r>
              <a:rPr lang="en-US" dirty="0"/>
              <a:t>Indian Country</a:t>
            </a:r>
          </a:p>
        </p:txBody>
      </p:sp>
      <p:sp>
        <p:nvSpPr>
          <p:cNvPr id="3" name="Subtitle 2">
            <a:extLst>
              <a:ext uri="{FF2B5EF4-FFF2-40B4-BE49-F238E27FC236}">
                <a16:creationId xmlns:a16="http://schemas.microsoft.com/office/drawing/2014/main" id="{594F08D9-14BB-4616-A163-FAA704321C5E}"/>
              </a:ext>
            </a:extLst>
          </p:cNvPr>
          <p:cNvSpPr>
            <a:spLocks noGrp="1"/>
          </p:cNvSpPr>
          <p:nvPr>
            <p:ph type="subTitle" idx="1"/>
          </p:nvPr>
        </p:nvSpPr>
        <p:spPr>
          <a:xfrm>
            <a:off x="1371600" y="2514600"/>
            <a:ext cx="6400800" cy="914400"/>
          </a:xfrm>
        </p:spPr>
        <p:txBody>
          <a:bodyPr>
            <a:normAutofit fontScale="77500" lnSpcReduction="20000"/>
          </a:bodyPr>
          <a:lstStyle/>
          <a:p>
            <a:r>
              <a:rPr lang="en-US" dirty="0"/>
              <a:t>Mike </a:t>
            </a:r>
            <a:r>
              <a:rPr lang="en-US" dirty="0" err="1"/>
              <a:t>Natchees</a:t>
            </a:r>
            <a:endParaRPr lang="en-US" dirty="0"/>
          </a:p>
          <a:p>
            <a:r>
              <a:rPr lang="en-US" dirty="0"/>
              <a:t>Director</a:t>
            </a:r>
          </a:p>
          <a:p>
            <a:r>
              <a:rPr lang="en-US" dirty="0"/>
              <a:t>Air Quality Program</a:t>
            </a:r>
          </a:p>
          <a:p>
            <a:r>
              <a:rPr lang="en-US" dirty="0"/>
              <a:t>Ute Indian Tribe</a:t>
            </a:r>
          </a:p>
        </p:txBody>
      </p:sp>
    </p:spTree>
    <p:extLst>
      <p:ext uri="{BB962C8B-B14F-4D97-AF65-F5344CB8AC3E}">
        <p14:creationId xmlns:p14="http://schemas.microsoft.com/office/powerpoint/2010/main" val="224038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534A-4441-4DFA-BAFE-FAAFFC974DDD}"/>
              </a:ext>
            </a:extLst>
          </p:cNvPr>
          <p:cNvSpPr>
            <a:spLocks noGrp="1"/>
          </p:cNvSpPr>
          <p:nvPr>
            <p:ph type="title"/>
          </p:nvPr>
        </p:nvSpPr>
        <p:spPr>
          <a:xfrm>
            <a:off x="0" y="87999"/>
            <a:ext cx="6781800" cy="1066800"/>
          </a:xfrm>
        </p:spPr>
        <p:txBody>
          <a:bodyPr/>
          <a:lstStyle/>
          <a:p>
            <a:r>
              <a:rPr lang="en-US" dirty="0"/>
              <a:t>Conclusion</a:t>
            </a:r>
          </a:p>
        </p:txBody>
      </p:sp>
      <p:sp>
        <p:nvSpPr>
          <p:cNvPr id="3" name="Content Placeholder 2">
            <a:extLst>
              <a:ext uri="{FF2B5EF4-FFF2-40B4-BE49-F238E27FC236}">
                <a16:creationId xmlns:a16="http://schemas.microsoft.com/office/drawing/2014/main" id="{FC7BE868-239C-4EEE-9911-6952647F4A8A}"/>
              </a:ext>
            </a:extLst>
          </p:cNvPr>
          <p:cNvSpPr>
            <a:spLocks noGrp="1"/>
          </p:cNvSpPr>
          <p:nvPr>
            <p:ph idx="1"/>
          </p:nvPr>
        </p:nvSpPr>
        <p:spPr>
          <a:xfrm>
            <a:off x="457200" y="1366683"/>
            <a:ext cx="8229600" cy="4948391"/>
          </a:xfrm>
        </p:spPr>
        <p:txBody>
          <a:bodyPr>
            <a:normAutofit/>
          </a:bodyPr>
          <a:lstStyle/>
          <a:p>
            <a:r>
              <a:rPr lang="en-US" dirty="0"/>
              <a:t>The EPA and the Tribe are co-regulators of all Indian Country lands for purposes of the Clean Air Act.  Tribes generally have environmental regulatory authority within reservation boundaries over all lands.</a:t>
            </a:r>
          </a:p>
          <a:p>
            <a:endParaRPr lang="en-US" dirty="0"/>
          </a:p>
          <a:p>
            <a:r>
              <a:rPr lang="en-US" dirty="0"/>
              <a:t>The Tribe’s Indian Country lands consist of all lands within the Reservation Boundary with the exception of unallotted Uintah lands opened to settlement that passed into fee status between 1902-1905, as shown by the jurisdictional map and often referred to as “Hagen” lands. </a:t>
            </a:r>
          </a:p>
          <a:p>
            <a:endParaRPr lang="en-US" dirty="0"/>
          </a:p>
          <a:p>
            <a:r>
              <a:rPr lang="en-US" dirty="0"/>
              <a:t>The state has no jurisdiction or authority on the Tribe’s Indian Country lands, and no environmental regulatory authority within the reservation boundary. </a:t>
            </a:r>
          </a:p>
          <a:p>
            <a:endParaRPr lang="en-US" dirty="0"/>
          </a:p>
        </p:txBody>
      </p:sp>
    </p:spTree>
    <p:extLst>
      <p:ext uri="{BB962C8B-B14F-4D97-AF65-F5344CB8AC3E}">
        <p14:creationId xmlns:p14="http://schemas.microsoft.com/office/powerpoint/2010/main" val="183376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DC84-3FDA-4572-ADBC-56D2A38A011C}"/>
              </a:ext>
            </a:extLst>
          </p:cNvPr>
          <p:cNvSpPr>
            <a:spLocks noGrp="1"/>
          </p:cNvSpPr>
          <p:nvPr>
            <p:ph type="title"/>
          </p:nvPr>
        </p:nvSpPr>
        <p:spPr/>
        <p:txBody>
          <a:bodyPr/>
          <a:lstStyle/>
          <a:p>
            <a:r>
              <a:rPr lang="en-US" dirty="0"/>
              <a:t>Tribal Law</a:t>
            </a:r>
          </a:p>
        </p:txBody>
      </p:sp>
      <p:sp>
        <p:nvSpPr>
          <p:cNvPr id="3" name="Content Placeholder 2">
            <a:extLst>
              <a:ext uri="{FF2B5EF4-FFF2-40B4-BE49-F238E27FC236}">
                <a16:creationId xmlns:a16="http://schemas.microsoft.com/office/drawing/2014/main" id="{1FB8AE7C-CAC0-46AA-95C9-B124EE051C60}"/>
              </a:ext>
            </a:extLst>
          </p:cNvPr>
          <p:cNvSpPr>
            <a:spLocks noGrp="1"/>
          </p:cNvSpPr>
          <p:nvPr>
            <p:ph idx="1"/>
          </p:nvPr>
        </p:nvSpPr>
        <p:spPr>
          <a:xfrm>
            <a:off x="457200" y="1861002"/>
            <a:ext cx="7886700" cy="4273098"/>
          </a:xfrm>
        </p:spPr>
        <p:txBody>
          <a:bodyPr>
            <a:normAutofit/>
          </a:bodyPr>
          <a:lstStyle/>
          <a:p>
            <a:r>
              <a:rPr lang="en-US" dirty="0"/>
              <a:t>The Constitution of the Ute Indian Tribe and its Tribal Code is the organic governing document of the Tribe, its members, and its Reservation.</a:t>
            </a:r>
          </a:p>
          <a:p>
            <a:r>
              <a:rPr lang="en-US" dirty="0"/>
              <a:t>Section 1-2-2 of the Constitution and Ordinance 13-010 of the Tribal Code establish the Tribe’s Territorial Jurisdiction and Indian Country as the lands within the exterior boundary of the Reservation.</a:t>
            </a:r>
          </a:p>
          <a:p>
            <a:r>
              <a:rPr lang="en-US" dirty="0"/>
              <a:t>The scope of the Tribe’s jurisdiction includes its natural resources, including the airshed and water.</a:t>
            </a:r>
          </a:p>
          <a:p>
            <a:r>
              <a:rPr lang="en-US" dirty="0"/>
              <a:t>Congress and decisions of Federal Courts have sought to place further limitations on the boundaries of the Tribe’s Reservation and scope of the Tribe’s jurisdictional authority.</a:t>
            </a:r>
          </a:p>
          <a:p>
            <a:endParaRPr lang="en-US" dirty="0"/>
          </a:p>
        </p:txBody>
      </p:sp>
    </p:spTree>
    <p:extLst>
      <p:ext uri="{BB962C8B-B14F-4D97-AF65-F5344CB8AC3E}">
        <p14:creationId xmlns:p14="http://schemas.microsoft.com/office/powerpoint/2010/main" val="294127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E3D3-0F37-4AB5-9F3A-72D782701E19}"/>
              </a:ext>
            </a:extLst>
          </p:cNvPr>
          <p:cNvSpPr>
            <a:spLocks noGrp="1"/>
          </p:cNvSpPr>
          <p:nvPr>
            <p:ph type="title"/>
          </p:nvPr>
        </p:nvSpPr>
        <p:spPr>
          <a:xfrm>
            <a:off x="628650" y="857250"/>
            <a:ext cx="7886700" cy="821532"/>
          </a:xfrm>
        </p:spPr>
        <p:txBody>
          <a:bodyPr/>
          <a:lstStyle/>
          <a:p>
            <a:pPr algn="ctr"/>
            <a:r>
              <a:rPr lang="en-US" dirty="0"/>
              <a:t>Tribal Law </a:t>
            </a:r>
            <a:r>
              <a:rPr lang="en-US" dirty="0" err="1"/>
              <a:t>con’t</a:t>
            </a:r>
            <a:endParaRPr lang="en-US" dirty="0"/>
          </a:p>
        </p:txBody>
      </p:sp>
      <p:sp>
        <p:nvSpPr>
          <p:cNvPr id="3" name="Content Placeholder 2">
            <a:extLst>
              <a:ext uri="{FF2B5EF4-FFF2-40B4-BE49-F238E27FC236}">
                <a16:creationId xmlns:a16="http://schemas.microsoft.com/office/drawing/2014/main" id="{8F502C59-F4AA-4805-ADA9-3163DF068A99}"/>
              </a:ext>
            </a:extLst>
          </p:cNvPr>
          <p:cNvSpPr>
            <a:spLocks noGrp="1"/>
          </p:cNvSpPr>
          <p:nvPr>
            <p:ph idx="1"/>
          </p:nvPr>
        </p:nvSpPr>
        <p:spPr>
          <a:xfrm>
            <a:off x="247649" y="1678782"/>
            <a:ext cx="8677276" cy="4883943"/>
          </a:xfrm>
        </p:spPr>
        <p:txBody>
          <a:bodyPr>
            <a:noAutofit/>
          </a:bodyPr>
          <a:lstStyle/>
          <a:p>
            <a:pPr marL="0" indent="0">
              <a:buNone/>
            </a:pPr>
            <a:r>
              <a:rPr lang="en-US" sz="1400" dirty="0"/>
              <a:t>According to Ordinance 13-010, the territorial jurisdiction of the Ute Indian Tribe shall extend to Ute Indian Country which is defined as:</a:t>
            </a:r>
          </a:p>
          <a:p>
            <a:r>
              <a:rPr lang="en-US" sz="1400" dirty="0"/>
              <a:t>all Indian trust lands and non-trust lands within the Uintah Valley Reservation established by the Executive Order of October 3, 1861, except for lands that passed from trust to fee status under the 1902-1905 allotment legislation as determined by the U.S. Tenth Circuit Court of Appeals in Ute Indian Tribe v. State of Utah, 114 F.3d 1513 (10th Cir. 1997);</a:t>
            </a:r>
          </a:p>
          <a:p>
            <a:r>
              <a:rPr lang="en-US" sz="1400" dirty="0"/>
              <a:t>all land within the exterior boundary of the Uncompahgre Reservation as established by the Executive Order of January 5, 1882;</a:t>
            </a:r>
          </a:p>
          <a:p>
            <a:r>
              <a:rPr lang="en-US" sz="1400" dirty="0"/>
              <a:t>all lands conveyed to the Tribe under the acts of Congress of March 11, 1948 (62 Stat. 72), and October 30, 2000 (114 Stat. 1654);</a:t>
            </a:r>
          </a:p>
          <a:p>
            <a:r>
              <a:rPr lang="en-US" sz="1400" dirty="0"/>
              <a:t>all land owned in fee by the Ute Tribe;</a:t>
            </a:r>
          </a:p>
          <a:p>
            <a:r>
              <a:rPr lang="en-US" sz="1400" dirty="0"/>
              <a:t>all rights-of-way and roads within the Tribe’s territorial jurisdiction;</a:t>
            </a:r>
          </a:p>
          <a:p>
            <a:r>
              <a:rPr lang="en-US" sz="1400" b="1" dirty="0"/>
              <a:t>the air within and airspace above the Tribe’s territorial jurisdiction</a:t>
            </a:r>
            <a:r>
              <a:rPr lang="en-US" sz="1400" dirty="0"/>
              <a:t>;</a:t>
            </a:r>
          </a:p>
          <a:p>
            <a:r>
              <a:rPr lang="en-US" sz="1400" dirty="0"/>
              <a:t>all minerals and mineral interests owned by or held in trust for the Ute Tribe, and all waters, water storage facilities and irrigation works owned by or held in trust for the Ute Tribe and Ute Indian allottees, including the Midview Reservoir and the property appurtenant to the Midview Reservoir; and</a:t>
            </a:r>
          </a:p>
          <a:p>
            <a:r>
              <a:rPr lang="en-US" sz="1400" dirty="0"/>
              <a:t>all property, minerals </a:t>
            </a:r>
            <a:r>
              <a:rPr lang="en-US" sz="1400" b="1" dirty="0"/>
              <a:t>and natural resource interests </a:t>
            </a:r>
            <a:r>
              <a:rPr lang="en-US" sz="1400" dirty="0"/>
              <a:t>that may hereafter be added to the Tribe’s reservations, owned in fee, or held in trust for the Tribe under any law of the United States or otherwise.</a:t>
            </a:r>
          </a:p>
          <a:p>
            <a:r>
              <a:rPr lang="en-US" sz="1400" dirty="0"/>
              <a:t>The jurisdiction of the Courts of the Ute Indian Tribe shall extend beyond the territorial limitation set forth next above, to effectuate the jurisdictional provisions set forth below, to the greatest extent permissible by law.</a:t>
            </a:r>
          </a:p>
        </p:txBody>
      </p:sp>
    </p:spTree>
    <p:extLst>
      <p:ext uri="{BB962C8B-B14F-4D97-AF65-F5344CB8AC3E}">
        <p14:creationId xmlns:p14="http://schemas.microsoft.com/office/powerpoint/2010/main" val="174798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B22A-2562-4E15-ADD7-2B93DD42FD23}"/>
              </a:ext>
            </a:extLst>
          </p:cNvPr>
          <p:cNvSpPr>
            <a:spLocks noGrp="1"/>
          </p:cNvSpPr>
          <p:nvPr>
            <p:ph type="title"/>
          </p:nvPr>
        </p:nvSpPr>
        <p:spPr/>
        <p:txBody>
          <a:bodyPr/>
          <a:lstStyle/>
          <a:p>
            <a:r>
              <a:rPr lang="en-US" dirty="0"/>
              <a:t>Definition of Indian Country</a:t>
            </a:r>
          </a:p>
        </p:txBody>
      </p:sp>
      <p:sp>
        <p:nvSpPr>
          <p:cNvPr id="3" name="Content Placeholder 2">
            <a:extLst>
              <a:ext uri="{FF2B5EF4-FFF2-40B4-BE49-F238E27FC236}">
                <a16:creationId xmlns:a16="http://schemas.microsoft.com/office/drawing/2014/main" id="{66D7ABB7-E85F-488A-86A6-761AA5E16654}"/>
              </a:ext>
            </a:extLst>
          </p:cNvPr>
          <p:cNvSpPr>
            <a:spLocks noGrp="1"/>
          </p:cNvSpPr>
          <p:nvPr>
            <p:ph idx="1"/>
          </p:nvPr>
        </p:nvSpPr>
        <p:spPr>
          <a:xfrm>
            <a:off x="457200" y="1914526"/>
            <a:ext cx="7886700" cy="4457699"/>
          </a:xfrm>
        </p:spPr>
        <p:txBody>
          <a:bodyPr>
            <a:normAutofit fontScale="70000" lnSpcReduction="20000"/>
          </a:bodyPr>
          <a:lstStyle/>
          <a:p>
            <a:r>
              <a:rPr lang="en-US" sz="3300" dirty="0">
                <a:ea typeface="+mj-ea"/>
                <a:cs typeface="+mj-cs"/>
              </a:rPr>
              <a:t>18 U.S. Code § 1151 defines Indian Country as:  </a:t>
            </a:r>
          </a:p>
          <a:p>
            <a:pPr lvl="1"/>
            <a:r>
              <a:rPr lang="en-US" sz="3300" dirty="0">
                <a:ea typeface="+mj-ea"/>
                <a:cs typeface="+mj-cs"/>
              </a:rPr>
              <a:t>(a) all land within the limits of any Indian reservation under the jurisdiction of the United States Government, notwithstanding the issuance of any patent, and, including rights-of-way running through the reservation, </a:t>
            </a:r>
          </a:p>
          <a:p>
            <a:pPr lvl="1"/>
            <a:r>
              <a:rPr lang="en-US" sz="3300" dirty="0">
                <a:ea typeface="+mj-ea"/>
                <a:cs typeface="+mj-cs"/>
              </a:rPr>
              <a:t>(b) all dependent Indian communities within the borders of the United States whether within the original or subsequently acquired territory thereof, and whether within or without the limits of a state, and </a:t>
            </a:r>
          </a:p>
          <a:p>
            <a:pPr lvl="1"/>
            <a:r>
              <a:rPr lang="en-US" sz="3300" dirty="0">
                <a:ea typeface="+mj-ea"/>
                <a:cs typeface="+mj-cs"/>
              </a:rPr>
              <a:t>(c) all Indian allotments, the Indian titles to which have not been extinguished, including rights-of-way running through the same.</a:t>
            </a:r>
          </a:p>
          <a:p>
            <a:endParaRPr lang="en-US" b="0" i="0" dirty="0">
              <a:solidFill>
                <a:srgbClr val="333333"/>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54196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1855-8D09-4863-9CFB-31497F082186}"/>
              </a:ext>
            </a:extLst>
          </p:cNvPr>
          <p:cNvSpPr>
            <a:spLocks noGrp="1"/>
          </p:cNvSpPr>
          <p:nvPr>
            <p:ph type="title"/>
          </p:nvPr>
        </p:nvSpPr>
        <p:spPr/>
        <p:txBody>
          <a:bodyPr/>
          <a:lstStyle/>
          <a:p>
            <a:r>
              <a:rPr lang="en-US" dirty="0"/>
              <a:t>Indian Country of the Uintah &amp; Ouray Reservation </a:t>
            </a:r>
          </a:p>
        </p:txBody>
      </p:sp>
      <p:sp>
        <p:nvSpPr>
          <p:cNvPr id="3" name="Content Placeholder 2">
            <a:extLst>
              <a:ext uri="{FF2B5EF4-FFF2-40B4-BE49-F238E27FC236}">
                <a16:creationId xmlns:a16="http://schemas.microsoft.com/office/drawing/2014/main" id="{F604B2AE-2EB5-4744-BA52-3A5C1E8C606C}"/>
              </a:ext>
            </a:extLst>
          </p:cNvPr>
          <p:cNvSpPr>
            <a:spLocks noGrp="1"/>
          </p:cNvSpPr>
          <p:nvPr>
            <p:ph idx="1"/>
          </p:nvPr>
        </p:nvSpPr>
        <p:spPr>
          <a:xfrm>
            <a:off x="457200" y="1590859"/>
            <a:ext cx="8229600" cy="4724400"/>
          </a:xfrm>
        </p:spPr>
        <p:txBody>
          <a:bodyPr>
            <a:normAutofit/>
          </a:bodyPr>
          <a:lstStyle/>
          <a:p>
            <a:r>
              <a:rPr lang="en-US" dirty="0"/>
              <a:t>A series of Tenth Circuit and Supreme Court decisions have further defined what constitutes “Indian Country” within the Uintah &amp; Ouray Reservation.</a:t>
            </a:r>
          </a:p>
          <a:p>
            <a:r>
              <a:rPr lang="en-US" dirty="0"/>
              <a:t>Ute Indian Tribe v. Utah was a series of cases in the Utah District Court and Tenth Circuit in the 1980s and 1990s, and </a:t>
            </a:r>
            <a:r>
              <a:rPr lang="nb-NO" dirty="0"/>
              <a:t>Hagen v. Utah is a Supreme Court case from 1994.</a:t>
            </a:r>
          </a:p>
          <a:p>
            <a:r>
              <a:rPr lang="en-US" dirty="0"/>
              <a:t>Pursuant to these cases, the Uncompahgre Reservation was never diminished or disestablished, and the Uintah Valley Reservation was diminished only to the extent of lands that were (</a:t>
            </a:r>
            <a:r>
              <a:rPr lang="en-US" dirty="0" err="1"/>
              <a:t>i</a:t>
            </a:r>
            <a:r>
              <a:rPr lang="en-US" dirty="0"/>
              <a:t>) opened to non-Indian settlement under the 1902-1905 Acts, (ii) patented to non-Indians, and (iii) not later returned to Tribal ownership.</a:t>
            </a:r>
          </a:p>
        </p:txBody>
      </p:sp>
    </p:spTree>
    <p:extLst>
      <p:ext uri="{BB962C8B-B14F-4D97-AF65-F5344CB8AC3E}">
        <p14:creationId xmlns:p14="http://schemas.microsoft.com/office/powerpoint/2010/main" val="423042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7FF-D45D-4859-8C83-3DF4E3452DA0}"/>
              </a:ext>
            </a:extLst>
          </p:cNvPr>
          <p:cNvSpPr>
            <a:spLocks noGrp="1"/>
          </p:cNvSpPr>
          <p:nvPr>
            <p:ph type="title"/>
          </p:nvPr>
        </p:nvSpPr>
        <p:spPr/>
        <p:txBody>
          <a:bodyPr/>
          <a:lstStyle/>
          <a:p>
            <a:r>
              <a:rPr lang="en-US" dirty="0"/>
              <a:t>Indian Country of the Uintah &amp; Ouray Reservation </a:t>
            </a:r>
            <a:r>
              <a:rPr lang="en-US" dirty="0" err="1"/>
              <a:t>con’t</a:t>
            </a:r>
            <a:endParaRPr lang="en-US" dirty="0"/>
          </a:p>
        </p:txBody>
      </p:sp>
      <p:sp>
        <p:nvSpPr>
          <p:cNvPr id="3" name="Content Placeholder 2">
            <a:extLst>
              <a:ext uri="{FF2B5EF4-FFF2-40B4-BE49-F238E27FC236}">
                <a16:creationId xmlns:a16="http://schemas.microsoft.com/office/drawing/2014/main" id="{2ECE3A75-823E-4A20-9663-923A70DCBE2A}"/>
              </a:ext>
            </a:extLst>
          </p:cNvPr>
          <p:cNvSpPr>
            <a:spLocks noGrp="1"/>
          </p:cNvSpPr>
          <p:nvPr>
            <p:ph idx="1"/>
          </p:nvPr>
        </p:nvSpPr>
        <p:spPr>
          <a:xfrm>
            <a:off x="628650" y="1741808"/>
            <a:ext cx="7886700" cy="4354191"/>
          </a:xfrm>
        </p:spPr>
        <p:txBody>
          <a:bodyPr>
            <a:normAutofit fontScale="92500" lnSpcReduction="20000"/>
          </a:bodyPr>
          <a:lstStyle/>
          <a:p>
            <a:pPr marL="0" indent="0">
              <a:buNone/>
            </a:pPr>
            <a:r>
              <a:rPr lang="en-US" dirty="0"/>
              <a:t>The jurisdiction of the Ute  Indian Tribe within the Uintah and Ouray Reservation includes: </a:t>
            </a:r>
          </a:p>
          <a:p>
            <a:r>
              <a:rPr lang="en-US" dirty="0"/>
              <a:t>1) the Uncompahgre Reservation (original) </a:t>
            </a:r>
          </a:p>
          <a:p>
            <a:r>
              <a:rPr lang="en-US" dirty="0"/>
              <a:t>2)all trust lands within the Uintah Reservation, including the Uintah National Forest</a:t>
            </a:r>
          </a:p>
          <a:p>
            <a:r>
              <a:rPr lang="en-US" dirty="0"/>
              <a:t>3)all lands apportioned to individuals terminated by the Tribe by the Ute Partition and Termination Act of 1954</a:t>
            </a:r>
          </a:p>
          <a:p>
            <a:r>
              <a:rPr lang="en-US" dirty="0"/>
              <a:t>4)all lands allotted to individual Indians that passed into fee status after 1905</a:t>
            </a:r>
          </a:p>
          <a:p>
            <a:r>
              <a:rPr lang="en-US" dirty="0"/>
              <a:t>5) all lands held in trust after 1905 that were later changed into fee status by the Tribe in exchange for lands that are now held in trust </a:t>
            </a:r>
          </a:p>
          <a:p>
            <a:pPr marL="0" indent="0">
              <a:buNone/>
            </a:pPr>
            <a:r>
              <a:rPr lang="en-US" dirty="0"/>
              <a:t>The jurisdiction of the State of Utah within the Uintah and Ouray Reservation includes:</a:t>
            </a:r>
          </a:p>
          <a:p>
            <a:r>
              <a:rPr lang="en-US" dirty="0"/>
              <a:t>1) unallotted Uintah lands opened to settlement that passed into fee status between 1902-1905</a:t>
            </a:r>
          </a:p>
          <a:p>
            <a:endParaRPr lang="en-US" dirty="0"/>
          </a:p>
          <a:p>
            <a:endParaRPr lang="en-US" dirty="0"/>
          </a:p>
        </p:txBody>
      </p:sp>
    </p:spTree>
    <p:extLst>
      <p:ext uri="{BB962C8B-B14F-4D97-AF65-F5344CB8AC3E}">
        <p14:creationId xmlns:p14="http://schemas.microsoft.com/office/powerpoint/2010/main" val="40677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Uintah_Valley_Indian_Reservation_-_Jurisdiction_Oct_21_1997[1].jpg"/>
          <p:cNvPicPr>
            <a:picLocks noChangeAspect="1"/>
          </p:cNvPicPr>
          <p:nvPr/>
        </p:nvPicPr>
        <p:blipFill>
          <a:blip r:embed="rId3" cstate="print"/>
          <a:stretch>
            <a:fillRect/>
          </a:stretch>
        </p:blipFill>
        <p:spPr>
          <a:xfrm rot="16200000">
            <a:off x="2157412" y="739802"/>
            <a:ext cx="4829175" cy="6738384"/>
          </a:xfrm>
          <a:prstGeom prst="rect">
            <a:avLst/>
          </a:prstGeom>
        </p:spPr>
      </p:pic>
      <p:sp>
        <p:nvSpPr>
          <p:cNvPr id="3" name="TextBox 2">
            <a:extLst>
              <a:ext uri="{FF2B5EF4-FFF2-40B4-BE49-F238E27FC236}">
                <a16:creationId xmlns:a16="http://schemas.microsoft.com/office/drawing/2014/main" id="{777D6D7C-AEAE-44DF-9CE5-4689385C9879}"/>
              </a:ext>
            </a:extLst>
          </p:cNvPr>
          <p:cNvSpPr txBox="1"/>
          <p:nvPr/>
        </p:nvSpPr>
        <p:spPr>
          <a:xfrm>
            <a:off x="1957386" y="1210657"/>
            <a:ext cx="5229225" cy="415498"/>
          </a:xfrm>
          <a:prstGeom prst="rect">
            <a:avLst/>
          </a:prstGeom>
          <a:noFill/>
        </p:spPr>
        <p:txBody>
          <a:bodyPr wrap="square" rtlCol="0">
            <a:spAutoFit/>
          </a:bodyPr>
          <a:lstStyle/>
          <a:p>
            <a:pPr algn="ctr"/>
            <a:r>
              <a:rPr lang="en-US" sz="2100" b="1" dirty="0"/>
              <a:t>Jurisdiction Map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DC84-3FDA-4572-ADBC-56D2A38A011C}"/>
              </a:ext>
            </a:extLst>
          </p:cNvPr>
          <p:cNvSpPr>
            <a:spLocks noGrp="1"/>
          </p:cNvSpPr>
          <p:nvPr>
            <p:ph type="title"/>
          </p:nvPr>
        </p:nvSpPr>
        <p:spPr>
          <a:xfrm>
            <a:off x="628650" y="180115"/>
            <a:ext cx="7886700" cy="866775"/>
          </a:xfrm>
        </p:spPr>
        <p:txBody>
          <a:bodyPr/>
          <a:lstStyle/>
          <a:p>
            <a:r>
              <a:rPr lang="en-US" dirty="0"/>
              <a:t>Jurisdiction Over Air Quality</a:t>
            </a:r>
          </a:p>
        </p:txBody>
      </p:sp>
      <p:sp>
        <p:nvSpPr>
          <p:cNvPr id="3" name="Content Placeholder 2">
            <a:extLst>
              <a:ext uri="{FF2B5EF4-FFF2-40B4-BE49-F238E27FC236}">
                <a16:creationId xmlns:a16="http://schemas.microsoft.com/office/drawing/2014/main" id="{1FB8AE7C-CAC0-46AA-95C9-B124EE051C60}"/>
              </a:ext>
            </a:extLst>
          </p:cNvPr>
          <p:cNvSpPr>
            <a:spLocks noGrp="1"/>
          </p:cNvSpPr>
          <p:nvPr>
            <p:ph idx="1"/>
          </p:nvPr>
        </p:nvSpPr>
        <p:spPr>
          <a:xfrm>
            <a:off x="628650" y="1796109"/>
            <a:ext cx="7886700" cy="4728516"/>
          </a:xfrm>
        </p:spPr>
        <p:txBody>
          <a:bodyPr>
            <a:normAutofit fontScale="92500"/>
          </a:bodyPr>
          <a:lstStyle/>
          <a:p>
            <a:r>
              <a:rPr lang="en-US" dirty="0"/>
              <a:t>Tribes retain inherent sovereign powers to govern their own lands.  This includes the ability to set standards and manage environmental programs.</a:t>
            </a:r>
          </a:p>
          <a:p>
            <a:endParaRPr lang="en-US" dirty="0"/>
          </a:p>
          <a:p>
            <a:r>
              <a:rPr lang="en-US" dirty="0"/>
              <a:t>Absent congressional authorization states have no authority over tribes’ internal affairs, land, or resources.</a:t>
            </a:r>
          </a:p>
          <a:p>
            <a:endParaRPr lang="en-US" dirty="0"/>
          </a:p>
          <a:p>
            <a:r>
              <a:rPr lang="en-US" dirty="0"/>
              <a:t>The EPA defines Indian Country broadly for purposes of environmental regulation, to be all lands within the exterior boundary of the Reservation, as well as any lands outside the reservation held in trust for the Tribe. </a:t>
            </a:r>
          </a:p>
          <a:p>
            <a:endParaRPr lang="en-US" dirty="0"/>
          </a:p>
          <a:p>
            <a:r>
              <a:rPr lang="en-US" dirty="0"/>
              <a:t>The Tribe is a co-regulator of the airshed with the Environmental Protection Agency.  The Tribe and its reservation are subject to the Clean Air Act and other federal environmental laws and regulations. </a:t>
            </a:r>
          </a:p>
        </p:txBody>
      </p:sp>
    </p:spTree>
    <p:extLst>
      <p:ext uri="{BB962C8B-B14F-4D97-AF65-F5344CB8AC3E}">
        <p14:creationId xmlns:p14="http://schemas.microsoft.com/office/powerpoint/2010/main" val="92318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6EC8-4E6E-4C64-8055-1D72976FEF90}"/>
              </a:ext>
            </a:extLst>
          </p:cNvPr>
          <p:cNvSpPr>
            <a:spLocks noGrp="1"/>
          </p:cNvSpPr>
          <p:nvPr>
            <p:ph type="title"/>
          </p:nvPr>
        </p:nvSpPr>
        <p:spPr>
          <a:xfrm>
            <a:off x="628650" y="0"/>
            <a:ext cx="6781800" cy="1066800"/>
          </a:xfrm>
        </p:spPr>
        <p:txBody>
          <a:bodyPr/>
          <a:lstStyle/>
          <a:p>
            <a:r>
              <a:rPr lang="en-US" dirty="0"/>
              <a:t>Jurisdiction Over Air Quality </a:t>
            </a:r>
            <a:r>
              <a:rPr lang="en-US" dirty="0" err="1"/>
              <a:t>con’t</a:t>
            </a:r>
            <a:endParaRPr lang="en-US" dirty="0"/>
          </a:p>
        </p:txBody>
      </p:sp>
      <p:sp>
        <p:nvSpPr>
          <p:cNvPr id="3" name="Content Placeholder 2">
            <a:extLst>
              <a:ext uri="{FF2B5EF4-FFF2-40B4-BE49-F238E27FC236}">
                <a16:creationId xmlns:a16="http://schemas.microsoft.com/office/drawing/2014/main" id="{179DD6C3-C38F-4EC9-B2B1-91E690F32C5C}"/>
              </a:ext>
            </a:extLst>
          </p:cNvPr>
          <p:cNvSpPr>
            <a:spLocks noGrp="1"/>
          </p:cNvSpPr>
          <p:nvPr>
            <p:ph idx="1"/>
          </p:nvPr>
        </p:nvSpPr>
        <p:spPr>
          <a:xfrm>
            <a:off x="628650" y="1628775"/>
            <a:ext cx="7886700" cy="4571999"/>
          </a:xfrm>
        </p:spPr>
        <p:txBody>
          <a:bodyPr>
            <a:normAutofit/>
          </a:bodyPr>
          <a:lstStyle/>
          <a:p>
            <a:r>
              <a:rPr lang="en-US" dirty="0"/>
              <a:t>The federal government claims broad authority over tribes, including in the enforcement of federal environmental laws.  </a:t>
            </a:r>
          </a:p>
          <a:p>
            <a:endParaRPr lang="en-US" dirty="0"/>
          </a:p>
          <a:p>
            <a:r>
              <a:rPr lang="en-US" dirty="0"/>
              <a:t>However the federal government has a trust responsibility to tribes and is a trustee of tribal lands and resources. The federal government therefore has an obligation to regulate and enforce environmental laws for the benefit of tribes and at the direction of tribes.  </a:t>
            </a:r>
          </a:p>
          <a:p>
            <a:endParaRPr lang="en-US" dirty="0"/>
          </a:p>
          <a:p>
            <a:r>
              <a:rPr lang="en-US" dirty="0"/>
              <a:t>Tribes can also seek delegation of authority over these programs, which the Ute Indian Tribe is currently in the process of undertaking. </a:t>
            </a:r>
          </a:p>
        </p:txBody>
      </p:sp>
    </p:spTree>
    <p:extLst>
      <p:ext uri="{BB962C8B-B14F-4D97-AF65-F5344CB8AC3E}">
        <p14:creationId xmlns:p14="http://schemas.microsoft.com/office/powerpoint/2010/main" val="2890737327"/>
      </p:ext>
    </p:extLst>
  </p:cSld>
  <p:clrMapOvr>
    <a:masterClrMapping/>
  </p:clrMapOvr>
</p:sld>
</file>

<file path=ppt/theme/theme1.xml><?xml version="1.0" encoding="utf-8"?>
<a:theme xmlns:a="http://schemas.openxmlformats.org/drawingml/2006/main" name="Theme1">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F7E97B8D-CF00-4F04-8AB2-8A884E6DE754}" vid="{FE4E2176-9982-4685-9F38-73C1DFF56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1358</TotalTime>
  <Words>1566</Words>
  <Application>Microsoft Office PowerPoint</Application>
  <PresentationFormat>On-screen Show (4:3)</PresentationFormat>
  <Paragraphs>86</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Times New Roman</vt:lpstr>
      <vt:lpstr>Verdana</vt:lpstr>
      <vt:lpstr>Theme1</vt:lpstr>
      <vt:lpstr>Tribal Regulation in  Indian Country</vt:lpstr>
      <vt:lpstr>Tribal Law</vt:lpstr>
      <vt:lpstr>Tribal Law con’t</vt:lpstr>
      <vt:lpstr>Definition of Indian Country</vt:lpstr>
      <vt:lpstr>Indian Country of the Uintah &amp; Ouray Reservation </vt:lpstr>
      <vt:lpstr>Indian Country of the Uintah &amp; Ouray Reservation con’t</vt:lpstr>
      <vt:lpstr>PowerPoint Presentation</vt:lpstr>
      <vt:lpstr>Jurisdiction Over Air Quality</vt:lpstr>
      <vt:lpstr>Jurisdiction Over Air Quality con’t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Frayler</dc:creator>
  <cp:lastModifiedBy>Katie Frayler</cp:lastModifiedBy>
  <cp:revision>19</cp:revision>
  <dcterms:created xsi:type="dcterms:W3CDTF">2020-10-05T21:41:40Z</dcterms:created>
  <dcterms:modified xsi:type="dcterms:W3CDTF">2020-10-07T16:36:40Z</dcterms:modified>
</cp:coreProperties>
</file>