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9" r:id="rId2"/>
    <p:sldId id="260" r:id="rId3"/>
    <p:sldId id="257" r:id="rId4"/>
    <p:sldId id="261" r:id="rId5"/>
    <p:sldId id="262" r:id="rId6"/>
    <p:sldId id="263" r:id="rId7"/>
    <p:sldId id="264" r:id="rId8"/>
    <p:sldId id="266" r:id="rId9"/>
    <p:sldId id="258"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0769" autoAdjust="0"/>
  </p:normalViewPr>
  <p:slideViewPr>
    <p:cSldViewPr snapToGrid="0">
      <p:cViewPr varScale="1">
        <p:scale>
          <a:sx n="54" d="100"/>
          <a:sy n="54" d="100"/>
        </p:scale>
        <p:origin x="1146"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A41AF-29CE-4D63-89D8-C33204C5D3D0}" type="datetimeFigureOut">
              <a:rPr lang="en-US" smtClean="0"/>
              <a:t>11/17/2020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E3C60D-F248-41D2-A630-FCCB896AB930}" type="slidenum">
              <a:rPr lang="en-US" smtClean="0"/>
              <a:t>‹#›</a:t>
            </a:fld>
            <a:endParaRPr lang="en-US"/>
          </a:p>
        </p:txBody>
      </p:sp>
    </p:spTree>
    <p:extLst>
      <p:ext uri="{BB962C8B-B14F-4D97-AF65-F5344CB8AC3E}">
        <p14:creationId xmlns:p14="http://schemas.microsoft.com/office/powerpoint/2010/main" val="2571263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E3C60D-F248-41D2-A630-FCCB896AB930}" type="slidenum">
              <a:rPr lang="en-US" smtClean="0"/>
              <a:t>1</a:t>
            </a:fld>
            <a:endParaRPr lang="en-US"/>
          </a:p>
        </p:txBody>
      </p:sp>
    </p:spTree>
    <p:extLst>
      <p:ext uri="{BB962C8B-B14F-4D97-AF65-F5344CB8AC3E}">
        <p14:creationId xmlns:p14="http://schemas.microsoft.com/office/powerpoint/2010/main" val="28622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E3C60D-F248-41D2-A630-FCCB896AB930}" type="slidenum">
              <a:rPr lang="en-US" smtClean="0"/>
              <a:t>2</a:t>
            </a:fld>
            <a:endParaRPr lang="en-US"/>
          </a:p>
        </p:txBody>
      </p:sp>
    </p:spTree>
    <p:extLst>
      <p:ext uri="{BB962C8B-B14F-4D97-AF65-F5344CB8AC3E}">
        <p14:creationId xmlns:p14="http://schemas.microsoft.com/office/powerpoint/2010/main" val="2676994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do NOT constitute emergencies </a:t>
            </a:r>
          </a:p>
          <a:p>
            <a:pPr marL="171450" indent="-171450">
              <a:buFontTx/>
              <a:buChar char="-"/>
            </a:pPr>
            <a:r>
              <a:rPr lang="en-US" dirty="0"/>
              <a:t>failure to install appropriate equipment of a sufficient capacity to accommodate the production conditions </a:t>
            </a:r>
          </a:p>
          <a:p>
            <a:pPr marL="171450" indent="-171450">
              <a:buFontTx/>
              <a:buChar char="-"/>
            </a:pPr>
            <a:r>
              <a:rPr lang="en-US" dirty="0"/>
              <a:t>failure to limit production when the production rate exceeds the capacity of the related equipment, pipeline, or gas plant, or exceeds sales contract volumes of oil or gas </a:t>
            </a:r>
          </a:p>
          <a:p>
            <a:pPr marL="171450" indent="-171450">
              <a:buFontTx/>
              <a:buChar char="-"/>
            </a:pPr>
            <a:r>
              <a:rPr lang="en-US" dirty="0"/>
              <a:t>scheduled maintenance - operator negligence, repeated equipment failures </a:t>
            </a:r>
          </a:p>
          <a:p>
            <a:pPr marL="171450" indent="-171450">
              <a:buFontTx/>
              <a:buChar char="-"/>
            </a:pPr>
            <a:r>
              <a:rPr lang="en-US" dirty="0"/>
              <a:t>≥ 3 emergencies within the past 30 days, unless BLM agrees emergencies could not have been anticipated or beyond operator’s control </a:t>
            </a:r>
          </a:p>
        </p:txBody>
      </p:sp>
      <p:sp>
        <p:nvSpPr>
          <p:cNvPr id="4" name="Slide Number Placeholder 3"/>
          <p:cNvSpPr>
            <a:spLocks noGrp="1"/>
          </p:cNvSpPr>
          <p:nvPr>
            <p:ph type="sldNum" sz="quarter" idx="5"/>
          </p:nvPr>
        </p:nvSpPr>
        <p:spPr/>
        <p:txBody>
          <a:bodyPr/>
          <a:lstStyle/>
          <a:p>
            <a:fld id="{77E3C60D-F248-41D2-A630-FCCB896AB930}" type="slidenum">
              <a:rPr lang="en-US" smtClean="0"/>
              <a:t>8</a:t>
            </a:fld>
            <a:endParaRPr lang="en-US"/>
          </a:p>
        </p:txBody>
      </p:sp>
    </p:spTree>
    <p:extLst>
      <p:ext uri="{BB962C8B-B14F-4D97-AF65-F5344CB8AC3E}">
        <p14:creationId xmlns:p14="http://schemas.microsoft.com/office/powerpoint/2010/main" val="3382392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guidance from HQ to know what rule was in effect between July and October 2020.</a:t>
            </a:r>
          </a:p>
        </p:txBody>
      </p:sp>
      <p:sp>
        <p:nvSpPr>
          <p:cNvPr id="4" name="Slide Number Placeholder 3"/>
          <p:cNvSpPr>
            <a:spLocks noGrp="1"/>
          </p:cNvSpPr>
          <p:nvPr>
            <p:ph type="sldNum" sz="quarter" idx="5"/>
          </p:nvPr>
        </p:nvSpPr>
        <p:spPr/>
        <p:txBody>
          <a:bodyPr/>
          <a:lstStyle/>
          <a:p>
            <a:fld id="{77E3C60D-F248-41D2-A630-FCCB896AB930}" type="slidenum">
              <a:rPr lang="en-US" smtClean="0"/>
              <a:t>9</a:t>
            </a:fld>
            <a:endParaRPr lang="en-US"/>
          </a:p>
        </p:txBody>
      </p:sp>
    </p:spTree>
    <p:extLst>
      <p:ext uri="{BB962C8B-B14F-4D97-AF65-F5344CB8AC3E}">
        <p14:creationId xmlns:p14="http://schemas.microsoft.com/office/powerpoint/2010/main" val="1451286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9DDB2-1761-4523-AFA3-2A5CEFF80C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4E39B7-C4D4-44B3-81A6-B254945DD5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8EAF33-FBF6-426C-A068-B6B0CFFE776B}"/>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89BE3DAE-1922-4904-A53A-81B50A23E9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04BB88-DAD5-4280-B959-C5A208ABBA96}"/>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1846326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B0753-D32B-43E3-9D1D-88373BD61B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3A7F683-39F7-4099-BDEE-3809B81689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C9C9B2-6CF1-492E-A8E1-D1439B5DEE76}"/>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D9F2DD3B-55C2-4501-A94C-984509D94B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58422-CB2E-4319-991C-B9DF94A771D5}"/>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766390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746041-2A6D-4D59-8095-F2E9BDB1506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6FCAFA-07AA-45B8-A918-10791C9598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7D268D-E671-482C-A28D-DC69C007414D}"/>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3C45C72F-FEA1-4413-BA6F-4525880399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A6D4D-B8BF-4CB3-A8FF-0F754C2FC213}"/>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15855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5E3CA-16C8-4071-B1EE-1CD91AA3DE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888A16-BE58-4EBE-BE69-AFAA70BE3A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5ECD35-3E99-40B1-99A4-EAEF9753995F}"/>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267CC18D-8BF1-40DC-92F9-3A20A9498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131B24-8724-464A-B7B1-70E855EFA53F}"/>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750909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A4970-40F1-44F2-957E-5E70048574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A33588-3126-411B-AAE6-780DF90D2F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CCCB18-1290-4C83-BA9B-7DBB8165BACE}"/>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5F090D31-070C-46C7-BED9-9E0D26F14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EF959-FE48-478B-8EC0-CCC3F849C832}"/>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230741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0387E-6303-4FDA-A404-321E20F9F7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CF8AE9-9DDC-4797-B3BB-6D836460B7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F38C9D-0144-4C03-ADF5-79A1596B1B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91A852-2B32-4FA4-9A84-C74793253C37}"/>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6" name="Footer Placeholder 5">
            <a:extLst>
              <a:ext uri="{FF2B5EF4-FFF2-40B4-BE49-F238E27FC236}">
                <a16:creationId xmlns:a16="http://schemas.microsoft.com/office/drawing/2014/main" id="{640B7EE5-257D-4FFC-99FF-BF570D1D9F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472800-CBFD-4117-B09E-BB08712441C7}"/>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3161255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C88AB-34B7-485E-9D90-CFCEEE13FC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C7FE61-E5BC-458D-B289-EA5CE7E50E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48ED63-7476-4299-9BEC-26B5A5C271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4330B2-825D-41E9-AD95-6D43D331F5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ABF45A-59AA-49BD-94BD-7781E2DD57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AC4CFE-8EFB-4D7F-B5F7-18D71C64CD81}"/>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8" name="Footer Placeholder 7">
            <a:extLst>
              <a:ext uri="{FF2B5EF4-FFF2-40B4-BE49-F238E27FC236}">
                <a16:creationId xmlns:a16="http://schemas.microsoft.com/office/drawing/2014/main" id="{C5DD85D6-914E-47B5-A8AE-176377D266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787B0D-47A3-4CB1-B123-5154523285B7}"/>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3095058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49CF7-63C9-45DB-AFED-78755CEA98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D94400-BD03-4DB1-8377-A682517FACC1}"/>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4" name="Footer Placeholder 3">
            <a:extLst>
              <a:ext uri="{FF2B5EF4-FFF2-40B4-BE49-F238E27FC236}">
                <a16:creationId xmlns:a16="http://schemas.microsoft.com/office/drawing/2014/main" id="{E053DDD8-9137-4B29-9074-F8747A4F39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0BCE16-2306-42A4-A742-04EC120A22FC}"/>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4088053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A7C441-7113-4DC1-A121-9BD9AFFFE653}"/>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3" name="Footer Placeholder 2">
            <a:extLst>
              <a:ext uri="{FF2B5EF4-FFF2-40B4-BE49-F238E27FC236}">
                <a16:creationId xmlns:a16="http://schemas.microsoft.com/office/drawing/2014/main" id="{935E7635-DE0B-4487-B0B9-A6372D0D48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3F8F01-1B7A-4C95-A64E-289D1363CFD4}"/>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317193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E228C-1C97-4A1C-A6C1-3CF17D876B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C3DBA0-9145-43B2-9E6B-878F91B967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090A74-7DE2-471A-8677-BF30F01100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3116FC-D337-4DAC-935B-477A7C6AA1CB}"/>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6" name="Footer Placeholder 5">
            <a:extLst>
              <a:ext uri="{FF2B5EF4-FFF2-40B4-BE49-F238E27FC236}">
                <a16:creationId xmlns:a16="http://schemas.microsoft.com/office/drawing/2014/main" id="{2DF341A3-04AF-45E9-9BC8-08406906C1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2237D9-C2EC-4C1C-B528-7B8232E9DBDF}"/>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67642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6F6EA-66EC-493A-93AB-D35B341C2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F304BA-9818-4935-BE8C-AC9B563E01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9764F6-48AE-4E55-BDCE-DB9201223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E1FA84-56F5-4A26-B71C-670E2342B8A4}"/>
              </a:ext>
            </a:extLst>
          </p:cNvPr>
          <p:cNvSpPr>
            <a:spLocks noGrp="1"/>
          </p:cNvSpPr>
          <p:nvPr>
            <p:ph type="dt" sz="half" idx="10"/>
          </p:nvPr>
        </p:nvSpPr>
        <p:spPr/>
        <p:txBody>
          <a:bodyPr/>
          <a:lstStyle/>
          <a:p>
            <a:fld id="{00021A5B-FE8D-48EC-BC71-BF330DC0F387}" type="datetimeFigureOut">
              <a:rPr lang="en-US" smtClean="0"/>
              <a:t>11/17/2020</a:t>
            </a:fld>
            <a:endParaRPr lang="en-US"/>
          </a:p>
        </p:txBody>
      </p:sp>
      <p:sp>
        <p:nvSpPr>
          <p:cNvPr id="6" name="Footer Placeholder 5">
            <a:extLst>
              <a:ext uri="{FF2B5EF4-FFF2-40B4-BE49-F238E27FC236}">
                <a16:creationId xmlns:a16="http://schemas.microsoft.com/office/drawing/2014/main" id="{5F521736-4135-457E-A4F2-49083F8F69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1E9B96-B154-42DD-82E8-BEB494BB393B}"/>
              </a:ext>
            </a:extLst>
          </p:cNvPr>
          <p:cNvSpPr>
            <a:spLocks noGrp="1"/>
          </p:cNvSpPr>
          <p:nvPr>
            <p:ph type="sldNum" sz="quarter" idx="12"/>
          </p:nvPr>
        </p:nvSpPr>
        <p:spPr/>
        <p:txBody>
          <a:bodyPr/>
          <a:lstStyle/>
          <a:p>
            <a:fld id="{0A47EEBC-1545-4242-9C22-79EF380715A0}" type="slidenum">
              <a:rPr lang="en-US" smtClean="0"/>
              <a:t>‹#›</a:t>
            </a:fld>
            <a:endParaRPr lang="en-US"/>
          </a:p>
        </p:txBody>
      </p:sp>
    </p:spTree>
    <p:extLst>
      <p:ext uri="{BB962C8B-B14F-4D97-AF65-F5344CB8AC3E}">
        <p14:creationId xmlns:p14="http://schemas.microsoft.com/office/powerpoint/2010/main" val="3719314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7B8D46-1480-4BD9-8BCA-3A38A7D7B1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BB296C-5B3C-44BA-9619-9A9C378F0C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5BB45B-1ACD-4E90-B4C8-ED8454C705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021A5B-FE8D-48EC-BC71-BF330DC0F387}" type="datetimeFigureOut">
              <a:rPr lang="en-US" smtClean="0"/>
              <a:t>11/17/2020</a:t>
            </a:fld>
            <a:endParaRPr lang="en-US"/>
          </a:p>
        </p:txBody>
      </p:sp>
      <p:sp>
        <p:nvSpPr>
          <p:cNvPr id="5" name="Footer Placeholder 4">
            <a:extLst>
              <a:ext uri="{FF2B5EF4-FFF2-40B4-BE49-F238E27FC236}">
                <a16:creationId xmlns:a16="http://schemas.microsoft.com/office/drawing/2014/main" id="{097880FB-1545-4446-97DB-46D0AC46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12C1DE-69D4-4FA7-B97C-0B508B6C37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7EEBC-1545-4242-9C22-79EF380715A0}" type="slidenum">
              <a:rPr lang="en-US" smtClean="0"/>
              <a:t>‹#›</a:t>
            </a:fld>
            <a:endParaRPr lang="en-US"/>
          </a:p>
        </p:txBody>
      </p:sp>
    </p:spTree>
    <p:extLst>
      <p:ext uri="{BB962C8B-B14F-4D97-AF65-F5344CB8AC3E}">
        <p14:creationId xmlns:p14="http://schemas.microsoft.com/office/powerpoint/2010/main" val="1017656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blm.gov/sites/blm.gov/files/energy_noticetolessee4a.pdf" TargetMode="External"/><Relationship Id="rId2" Type="http://schemas.openxmlformats.org/officeDocument/2006/relationships/hyperlink" Target="https://www.ndoil.org/wp-content/uploads/2019/02/BLM-Waste-Prevention-Royalties-Conservation_Feb_2019.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normAutofit/>
          </a:bodyPr>
          <a:lstStyle/>
          <a:p>
            <a:pPr algn="ctr"/>
            <a:r>
              <a:rPr lang="en-US" b="1" dirty="0"/>
              <a:t>Notice to Lessees and Operators of Onshore Federal and Indian Oil and Gas Leases</a:t>
            </a:r>
            <a:r>
              <a:rPr lang="en-US" dirty="0"/>
              <a:t>(</a:t>
            </a:r>
            <a:r>
              <a:rPr lang="en-US" b="1" dirty="0"/>
              <a:t>NTL-4a)</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lnSpcReduction="10000"/>
          </a:bodyPr>
          <a:lstStyle/>
          <a:p>
            <a:pPr marL="0" indent="0">
              <a:buNone/>
            </a:pPr>
            <a:r>
              <a:rPr lang="en-US" b="1" u="sng" dirty="0"/>
              <a:t>Definitions </a:t>
            </a:r>
          </a:p>
          <a:p>
            <a:pPr lvl="1"/>
            <a:r>
              <a:rPr lang="en-US" dirty="0"/>
              <a:t>“Avoidably lost” production – royalty obligation </a:t>
            </a:r>
          </a:p>
          <a:p>
            <a:pPr lvl="1"/>
            <a:r>
              <a:rPr lang="en-US" dirty="0"/>
              <a:t>“Beneficial purposes” – no royalty obligation </a:t>
            </a:r>
          </a:p>
          <a:p>
            <a:pPr lvl="1"/>
            <a:r>
              <a:rPr lang="en-US" dirty="0"/>
              <a:t>“Unavoidably lost” production – no royalty obligation </a:t>
            </a:r>
          </a:p>
          <a:p>
            <a:pPr marL="0" indent="0">
              <a:buNone/>
            </a:pPr>
            <a:r>
              <a:rPr lang="en-US" b="1" u="sng" dirty="0"/>
              <a:t>Authorized Venting and Flaring of Gas – no royalty obligation </a:t>
            </a:r>
          </a:p>
          <a:p>
            <a:pPr lvl="1"/>
            <a:r>
              <a:rPr lang="en-US" dirty="0"/>
              <a:t>A. Emergencies – limited to 24 hours per incident and to 144 hours cumulative for the lease during any calendar month </a:t>
            </a:r>
          </a:p>
          <a:p>
            <a:pPr lvl="1"/>
            <a:r>
              <a:rPr lang="en-US" dirty="0"/>
              <a:t>B. Well Purging and Evaluation Tests – limited to 24 hours </a:t>
            </a:r>
          </a:p>
          <a:p>
            <a:pPr lvl="1"/>
            <a:r>
              <a:rPr lang="en-US" dirty="0"/>
              <a:t>C. Initial Production Tests – limited to 30 days or the production of 50 </a:t>
            </a:r>
            <a:r>
              <a:rPr lang="en-US" dirty="0" err="1"/>
              <a:t>MMcf</a:t>
            </a:r>
            <a:r>
              <a:rPr lang="en-US" dirty="0"/>
              <a:t> of gas </a:t>
            </a:r>
          </a:p>
          <a:p>
            <a:pPr lvl="1"/>
            <a:r>
              <a:rPr lang="en-US" dirty="0"/>
              <a:t>D. Routine or Special Well Tests – covers well tests other than those cited above with BLM approval</a:t>
            </a:r>
          </a:p>
        </p:txBody>
      </p:sp>
    </p:spTree>
    <p:extLst>
      <p:ext uri="{BB962C8B-B14F-4D97-AF65-F5344CB8AC3E}">
        <p14:creationId xmlns:p14="http://schemas.microsoft.com/office/powerpoint/2010/main" val="4083049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Additional Information</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a:bodyPr>
          <a:lstStyle/>
          <a:p>
            <a:r>
              <a:rPr lang="en-US" dirty="0"/>
              <a:t>Additional information on waste prevention rules - </a:t>
            </a:r>
            <a:r>
              <a:rPr lang="en-US" dirty="0">
                <a:hlinkClick r:id="rId2"/>
              </a:rPr>
              <a:t>https://www.ndoil.org/wp-content/uploads/2019/02/BLM-Waste-Prevention-Royalties-Conservation_Feb_2019.pdf</a:t>
            </a:r>
            <a:endParaRPr lang="en-US" dirty="0"/>
          </a:p>
          <a:p>
            <a:endParaRPr lang="en-US" dirty="0"/>
          </a:p>
          <a:p>
            <a:r>
              <a:rPr lang="en-US" dirty="0"/>
              <a:t>NTL-4A implementation guidance - </a:t>
            </a:r>
            <a:r>
              <a:rPr lang="en-US" dirty="0">
                <a:hlinkClick r:id="rId3"/>
              </a:rPr>
              <a:t>https://www.blm.gov/sites/blm.gov/files/energy_noticetolessee4a.pdf</a:t>
            </a:r>
            <a:endParaRPr lang="en-US" dirty="0"/>
          </a:p>
          <a:p>
            <a:endParaRPr lang="en-US" dirty="0"/>
          </a:p>
          <a:p>
            <a:endParaRPr lang="en-US" dirty="0"/>
          </a:p>
        </p:txBody>
      </p:sp>
    </p:spTree>
    <p:extLst>
      <p:ext uri="{BB962C8B-B14F-4D97-AF65-F5344CB8AC3E}">
        <p14:creationId xmlns:p14="http://schemas.microsoft.com/office/powerpoint/2010/main" val="4071816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NTL-4a </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a:bodyPr>
          <a:lstStyle/>
          <a:p>
            <a:pPr marL="0" indent="0">
              <a:buNone/>
            </a:pPr>
            <a:r>
              <a:rPr lang="en-US" b="1" u="sng" dirty="0"/>
              <a:t>Other Venting or Flaring </a:t>
            </a:r>
          </a:p>
          <a:p>
            <a:pPr marL="0" indent="0">
              <a:buNone/>
            </a:pPr>
            <a:endParaRPr lang="en-US" u="sng" dirty="0"/>
          </a:p>
          <a:p>
            <a:pPr lvl="1"/>
            <a:r>
              <a:rPr lang="en-US" dirty="0"/>
              <a:t>Gas Well Gas – Gas well gas may not be vented or flared except where the loss is defined as unavoidably lost production or considered “Authorized venting and flaring of gas”</a:t>
            </a:r>
          </a:p>
          <a:p>
            <a:pPr lvl="1"/>
            <a:endParaRPr lang="en-US" dirty="0"/>
          </a:p>
          <a:p>
            <a:pPr lvl="1"/>
            <a:r>
              <a:rPr lang="en-US" dirty="0"/>
              <a:t>Oil Well Gas – Oil well gas may not be vented or flared except where the loss is defined as unavoidably lost production, considered “Authorized venting and flaring of gas” under Section III, or approved by the BLM based on consideration of an evaluation report or action plan</a:t>
            </a:r>
          </a:p>
        </p:txBody>
      </p:sp>
    </p:spTree>
    <p:extLst>
      <p:ext uri="{BB962C8B-B14F-4D97-AF65-F5344CB8AC3E}">
        <p14:creationId xmlns:p14="http://schemas.microsoft.com/office/powerpoint/2010/main" val="367096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2016 Waste Prevention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lstStyle/>
          <a:p>
            <a:r>
              <a:rPr lang="en-US" dirty="0"/>
              <a:t>Waste Minimization Plans to be submitted with APDs </a:t>
            </a:r>
          </a:p>
          <a:p>
            <a:r>
              <a:rPr lang="en-US" dirty="0"/>
              <a:t>Clarifying definitions of avoidable (royalty obligation) and unavoidably (no royalty obligation) losses </a:t>
            </a:r>
          </a:p>
          <a:p>
            <a:r>
              <a:rPr lang="en-US" dirty="0"/>
              <a:t>Gas capture requirements </a:t>
            </a:r>
          </a:p>
          <a:p>
            <a:r>
              <a:rPr lang="en-US" dirty="0"/>
              <a:t>Provisions targeting methane emissions (pneumatic equipment, storage vessels, leak detection and repair (LDAR)) </a:t>
            </a:r>
          </a:p>
          <a:p>
            <a:r>
              <a:rPr lang="en-US" dirty="0"/>
              <a:t>The 2016 Rule also revised BLM’s royalty-rate provision (§ 3103.3-1) to conform to statutory authority and established new royalty-free use provisions (subpart 3178) </a:t>
            </a:r>
          </a:p>
        </p:txBody>
      </p:sp>
    </p:spTree>
    <p:extLst>
      <p:ext uri="{BB962C8B-B14F-4D97-AF65-F5344CB8AC3E}">
        <p14:creationId xmlns:p14="http://schemas.microsoft.com/office/powerpoint/2010/main" val="2585968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2016 Waste Prevention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fontScale="92500" lnSpcReduction="10000"/>
          </a:bodyPr>
          <a:lstStyle/>
          <a:p>
            <a:pPr marL="0" indent="0">
              <a:buNone/>
            </a:pPr>
            <a:r>
              <a:rPr lang="en-US" b="1" u="sng" dirty="0"/>
              <a:t>Routine Venting and Flaring from Oil Wells</a:t>
            </a:r>
          </a:p>
          <a:p>
            <a:r>
              <a:rPr lang="en-US" dirty="0"/>
              <a:t>Measure and report volumes of gas vented or flared</a:t>
            </a:r>
          </a:p>
          <a:p>
            <a:r>
              <a:rPr lang="en-US" dirty="0"/>
              <a:t>Capture for sale or using on the lease a percentage of gas production.</a:t>
            </a:r>
          </a:p>
          <a:p>
            <a:pPr lvl="1"/>
            <a:r>
              <a:rPr lang="en-US" dirty="0"/>
              <a:t>90% in 2020</a:t>
            </a:r>
          </a:p>
          <a:p>
            <a:pPr lvl="1"/>
            <a:r>
              <a:rPr lang="en-US" dirty="0"/>
              <a:t>95% in 2023</a:t>
            </a:r>
          </a:p>
          <a:p>
            <a:pPr lvl="1"/>
            <a:r>
              <a:rPr lang="en-US" dirty="0"/>
              <a:t>98% in 2026</a:t>
            </a:r>
          </a:p>
          <a:p>
            <a:r>
              <a:rPr lang="en-US" dirty="0"/>
              <a:t>Capture targets can be met on lease-by-lease basis, county-by-county, or state-by-state basis.</a:t>
            </a:r>
          </a:p>
          <a:p>
            <a:r>
              <a:rPr lang="en-US" dirty="0"/>
              <a:t>Exemptions if targets would impose such costs as to cause the operator to cease production and abandon significant recoverable oil reserves under the lease.</a:t>
            </a:r>
          </a:p>
        </p:txBody>
      </p:sp>
    </p:spTree>
    <p:extLst>
      <p:ext uri="{BB962C8B-B14F-4D97-AF65-F5344CB8AC3E}">
        <p14:creationId xmlns:p14="http://schemas.microsoft.com/office/powerpoint/2010/main" val="428178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2016 Waste Prevention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lnSpcReduction="10000"/>
          </a:bodyPr>
          <a:lstStyle/>
          <a:p>
            <a:pPr marL="0" indent="0">
              <a:buNone/>
            </a:pPr>
            <a:r>
              <a:rPr lang="en-US" b="1" u="sng" dirty="0"/>
              <a:t>Equipment Requirements</a:t>
            </a:r>
          </a:p>
          <a:p>
            <a:r>
              <a:rPr lang="en-US" dirty="0"/>
              <a:t>Pneumatic controllers and pumps</a:t>
            </a:r>
          </a:p>
          <a:p>
            <a:pPr lvl="1"/>
            <a:r>
              <a:rPr lang="en-US" dirty="0"/>
              <a:t>Low-bleed or no-bleed pneumatics</a:t>
            </a:r>
          </a:p>
          <a:p>
            <a:pPr lvl="1"/>
            <a:r>
              <a:rPr lang="en-US" dirty="0"/>
              <a:t>zero-emission pumps, or route exhaust to processing equipment</a:t>
            </a:r>
          </a:p>
          <a:p>
            <a:r>
              <a:rPr lang="en-US" dirty="0"/>
              <a:t>Storage Vessels</a:t>
            </a:r>
          </a:p>
          <a:p>
            <a:pPr lvl="1"/>
            <a:r>
              <a:rPr lang="en-US" dirty="0"/>
              <a:t>Route vapor to sales line if PTE ≥ 6 </a:t>
            </a:r>
            <a:r>
              <a:rPr lang="en-US" dirty="0" err="1"/>
              <a:t>tpy</a:t>
            </a:r>
            <a:r>
              <a:rPr lang="en-US" dirty="0"/>
              <a:t> VOC</a:t>
            </a:r>
          </a:p>
          <a:p>
            <a:r>
              <a:rPr lang="en-US" dirty="0"/>
              <a:t>Well Maintenance and Liquids Unloading</a:t>
            </a:r>
          </a:p>
          <a:p>
            <a:r>
              <a:rPr lang="en-US" dirty="0"/>
              <a:t>Reduction of waste from drilling, completion, and related operations.</a:t>
            </a:r>
          </a:p>
          <a:p>
            <a:pPr lvl="1"/>
            <a:r>
              <a:rPr lang="en-US" dirty="0"/>
              <a:t>capture, use, flare, or inject gas that otherwise would be released during drilling and completion operations.</a:t>
            </a:r>
          </a:p>
        </p:txBody>
      </p:sp>
    </p:spTree>
    <p:extLst>
      <p:ext uri="{BB962C8B-B14F-4D97-AF65-F5344CB8AC3E}">
        <p14:creationId xmlns:p14="http://schemas.microsoft.com/office/powerpoint/2010/main" val="512373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2016 Waste Prevention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a:bodyPr>
          <a:lstStyle/>
          <a:p>
            <a:pPr marL="0" indent="0">
              <a:buNone/>
            </a:pPr>
            <a:r>
              <a:rPr lang="en-US" b="1" u="sng" dirty="0"/>
              <a:t>Leak Detection and Repair</a:t>
            </a:r>
          </a:p>
          <a:p>
            <a:r>
              <a:rPr lang="en-US" dirty="0"/>
              <a:t>Implement a Leak Detection and Repair (LDAR) program</a:t>
            </a:r>
          </a:p>
          <a:p>
            <a:r>
              <a:rPr lang="en-US" dirty="0"/>
              <a:t>Consistent with EPA’s 0000a</a:t>
            </a:r>
          </a:p>
          <a:p>
            <a:r>
              <a:rPr lang="en-US" dirty="0"/>
              <a:t>Semi-annual inspections at well sites, quarterly inspections at compressor stations.</a:t>
            </a:r>
          </a:p>
          <a:p>
            <a:r>
              <a:rPr lang="en-US" dirty="0"/>
              <a:t>Repair leaks within 30 days and verify leak is fixed.</a:t>
            </a:r>
          </a:p>
        </p:txBody>
      </p:sp>
    </p:spTree>
    <p:extLst>
      <p:ext uri="{BB962C8B-B14F-4D97-AF65-F5344CB8AC3E}">
        <p14:creationId xmlns:p14="http://schemas.microsoft.com/office/powerpoint/2010/main" val="4092708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Replacement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a:bodyPr>
          <a:lstStyle/>
          <a:p>
            <a:pPr marL="0" indent="0">
              <a:buNone/>
            </a:pPr>
            <a:r>
              <a:rPr lang="en-US" b="1" u="sng" dirty="0"/>
              <a:t>When the loss of oil or gas is avoidable or unavoidable</a:t>
            </a:r>
          </a:p>
          <a:p>
            <a:r>
              <a:rPr lang="en-US" dirty="0"/>
              <a:t>Avoidably lost production determination is like NTL-4A</a:t>
            </a:r>
          </a:p>
          <a:p>
            <a:r>
              <a:rPr lang="en-US" dirty="0"/>
              <a:t>Unavoidably lost production determination more defined than NTL-4A</a:t>
            </a:r>
          </a:p>
          <a:p>
            <a:pPr marL="0" indent="0">
              <a:buNone/>
            </a:pPr>
            <a:r>
              <a:rPr lang="en-US" b="1" u="sng" dirty="0"/>
              <a:t>Venting limitations </a:t>
            </a:r>
          </a:p>
          <a:p>
            <a:r>
              <a:rPr lang="en-US" dirty="0"/>
              <a:t>Gas-well gas may not be vented – requirement to flare</a:t>
            </a:r>
          </a:p>
        </p:txBody>
      </p:sp>
    </p:spTree>
    <p:extLst>
      <p:ext uri="{BB962C8B-B14F-4D97-AF65-F5344CB8AC3E}">
        <p14:creationId xmlns:p14="http://schemas.microsoft.com/office/powerpoint/2010/main" val="1989935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7AE4AE-F1EE-48B7-9198-25C14BD11751}"/>
              </a:ext>
            </a:extLst>
          </p:cNvPr>
          <p:cNvSpPr>
            <a:spLocks noGrp="1"/>
          </p:cNvSpPr>
          <p:nvPr>
            <p:ph type="title"/>
          </p:nvPr>
        </p:nvSpPr>
        <p:spPr/>
        <p:txBody>
          <a:bodyPr/>
          <a:lstStyle/>
          <a:p>
            <a:pPr algn="ctr"/>
            <a:r>
              <a:rPr lang="en-US" b="1" dirty="0"/>
              <a:t>Replacement Rule</a:t>
            </a:r>
          </a:p>
        </p:txBody>
      </p:sp>
      <p:sp>
        <p:nvSpPr>
          <p:cNvPr id="5" name="Content Placeholder 4">
            <a:extLst>
              <a:ext uri="{FF2B5EF4-FFF2-40B4-BE49-F238E27FC236}">
                <a16:creationId xmlns:a16="http://schemas.microsoft.com/office/drawing/2014/main" id="{8CA71017-7B1A-4727-9755-E367E0028AE1}"/>
              </a:ext>
            </a:extLst>
          </p:cNvPr>
          <p:cNvSpPr>
            <a:spLocks noGrp="1"/>
          </p:cNvSpPr>
          <p:nvPr>
            <p:ph idx="1"/>
          </p:nvPr>
        </p:nvSpPr>
        <p:spPr/>
        <p:txBody>
          <a:bodyPr>
            <a:normAutofit/>
          </a:bodyPr>
          <a:lstStyle/>
          <a:p>
            <a:pPr marL="0" indent="0">
              <a:buNone/>
            </a:pPr>
            <a:r>
              <a:rPr lang="en-US" b="1" u="sng" dirty="0"/>
              <a:t>Authorized Flaring and Venting of Gas</a:t>
            </a:r>
          </a:p>
          <a:p>
            <a:r>
              <a:rPr lang="en-US" dirty="0"/>
              <a:t> Initial production testing, 30 days or 50MMcf</a:t>
            </a:r>
            <a:r>
              <a:rPr lang="en-US" b="1" u="sng" dirty="0"/>
              <a:t> </a:t>
            </a:r>
          </a:p>
          <a:p>
            <a:r>
              <a:rPr lang="en-US" dirty="0"/>
              <a:t>Subsequent well tests, limited to 24 hours</a:t>
            </a:r>
          </a:p>
          <a:p>
            <a:r>
              <a:rPr lang="en-US" dirty="0"/>
              <a:t>Emergencies, limited to 24 hours,  “temporary, infrequent and unavoidable situation”</a:t>
            </a:r>
          </a:p>
          <a:p>
            <a:r>
              <a:rPr lang="en-US" dirty="0"/>
              <a:t>Downhole well maintenance and liquids unloading, limited to 24 hours of venting or flaring with provisions</a:t>
            </a:r>
          </a:p>
          <a:p>
            <a:r>
              <a:rPr lang="en-US" dirty="0"/>
              <a:t>Oil-well gas venting and flaring is royalty free if rules, regulations, orders of applicable State regulatory agency or tribe are followed.</a:t>
            </a:r>
          </a:p>
        </p:txBody>
      </p:sp>
    </p:spTree>
    <p:extLst>
      <p:ext uri="{BB962C8B-B14F-4D97-AF65-F5344CB8AC3E}">
        <p14:creationId xmlns:p14="http://schemas.microsoft.com/office/powerpoint/2010/main" val="3117318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29E3E-FF7E-4009-A5E8-30F1B1C5AD82}"/>
              </a:ext>
            </a:extLst>
          </p:cNvPr>
          <p:cNvSpPr>
            <a:spLocks noGrp="1"/>
          </p:cNvSpPr>
          <p:nvPr>
            <p:ph type="title"/>
          </p:nvPr>
        </p:nvSpPr>
        <p:spPr/>
        <p:txBody>
          <a:bodyPr/>
          <a:lstStyle/>
          <a:p>
            <a:pPr algn="ctr"/>
            <a:r>
              <a:rPr lang="en-US" b="1" dirty="0"/>
              <a:t>Regulatory History</a:t>
            </a:r>
          </a:p>
        </p:txBody>
      </p:sp>
      <p:sp>
        <p:nvSpPr>
          <p:cNvPr id="3" name="Content Placeholder 2">
            <a:extLst>
              <a:ext uri="{FF2B5EF4-FFF2-40B4-BE49-F238E27FC236}">
                <a16:creationId xmlns:a16="http://schemas.microsoft.com/office/drawing/2014/main" id="{230EDE44-5752-4361-B1F0-F6ED504FCF05}"/>
              </a:ext>
            </a:extLst>
          </p:cNvPr>
          <p:cNvSpPr>
            <a:spLocks noGrp="1"/>
          </p:cNvSpPr>
          <p:nvPr>
            <p:ph idx="1"/>
          </p:nvPr>
        </p:nvSpPr>
        <p:spPr/>
        <p:txBody>
          <a:bodyPr/>
          <a:lstStyle/>
          <a:p>
            <a:r>
              <a:rPr lang="en-US" dirty="0"/>
              <a:t>NTL-4A – came into effect in 1981 until 2017</a:t>
            </a:r>
          </a:p>
          <a:p>
            <a:r>
              <a:rPr lang="en-US" dirty="0"/>
              <a:t>2016 Rule – parts became effective beginning January 2017, replaced in November 2018</a:t>
            </a:r>
          </a:p>
          <a:p>
            <a:r>
              <a:rPr lang="en-US" dirty="0"/>
              <a:t>Replacement Rule – came into effect November 2018 and overturned by court in July 2020</a:t>
            </a:r>
          </a:p>
          <a:p>
            <a:r>
              <a:rPr lang="en-US" dirty="0"/>
              <a:t>2016 Rule – would have gone into effect October 2020 but overturned by court.</a:t>
            </a:r>
          </a:p>
          <a:p>
            <a:r>
              <a:rPr lang="en-US" dirty="0"/>
              <a:t>NTL-4A – currently in effect.</a:t>
            </a:r>
          </a:p>
          <a:p>
            <a:endParaRPr lang="en-US" dirty="0"/>
          </a:p>
          <a:p>
            <a:endParaRPr lang="en-US" dirty="0"/>
          </a:p>
        </p:txBody>
      </p:sp>
    </p:spTree>
    <p:extLst>
      <p:ext uri="{BB962C8B-B14F-4D97-AF65-F5344CB8AC3E}">
        <p14:creationId xmlns:p14="http://schemas.microsoft.com/office/powerpoint/2010/main" val="3876019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833</Words>
  <Application>Microsoft Office PowerPoint</Application>
  <PresentationFormat>Widescreen</PresentationFormat>
  <Paragraphs>80</Paragraphs>
  <Slides>10</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Notice to Lessees and Operators of Onshore Federal and Indian Oil and Gas Leases(NTL-4a)</vt:lpstr>
      <vt:lpstr>NTL-4a </vt:lpstr>
      <vt:lpstr>2016 Waste Prevention Rule</vt:lpstr>
      <vt:lpstr>2016 Waste Prevention Rule</vt:lpstr>
      <vt:lpstr>2016 Waste Prevention Rule</vt:lpstr>
      <vt:lpstr>2016 Waste Prevention Rule</vt:lpstr>
      <vt:lpstr>Replacement Rule</vt:lpstr>
      <vt:lpstr>Replacement Rule</vt:lpstr>
      <vt:lpstr>Regulatory History</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NTL-4a</dc:title>
  <dc:creator>Vernon, Erik N</dc:creator>
  <cp:lastModifiedBy>Vernon, Erik N</cp:lastModifiedBy>
  <cp:revision>11</cp:revision>
  <dcterms:created xsi:type="dcterms:W3CDTF">2020-11-17T14:18:12Z</dcterms:created>
  <dcterms:modified xsi:type="dcterms:W3CDTF">2020-11-17T15:49:46Z</dcterms:modified>
</cp:coreProperties>
</file>