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09" r:id="rId3"/>
    <p:sldId id="312" r:id="rId4"/>
    <p:sldId id="314" r:id="rId5"/>
    <p:sldId id="315" r:id="rId6"/>
    <p:sldId id="316" r:id="rId7"/>
    <p:sldId id="317" r:id="rId8"/>
    <p:sldId id="319" r:id="rId9"/>
    <p:sldId id="318" r:id="rId10"/>
    <p:sldId id="285" r:id="rId11"/>
    <p:sldId id="299" r:id="rId12"/>
    <p:sldId id="301" r:id="rId13"/>
    <p:sldId id="288" r:id="rId14"/>
    <p:sldId id="302" r:id="rId15"/>
    <p:sldId id="291" r:id="rId16"/>
    <p:sldId id="292" r:id="rId17"/>
    <p:sldId id="322" r:id="rId18"/>
    <p:sldId id="323" r:id="rId19"/>
    <p:sldId id="321" r:id="rId20"/>
    <p:sldId id="324" r:id="rId21"/>
    <p:sldId id="325" r:id="rId22"/>
    <p:sldId id="326" r:id="rId23"/>
    <p:sldId id="327" r:id="rId24"/>
    <p:sldId id="328" r:id="rId25"/>
    <p:sldId id="329" r:id="rId26"/>
    <p:sldId id="335" r:id="rId27"/>
    <p:sldId id="336" r:id="rId28"/>
    <p:sldId id="337" r:id="rId29"/>
    <p:sldId id="338" r:id="rId30"/>
    <p:sldId id="339" r:id="rId31"/>
    <p:sldId id="331" r:id="rId32"/>
    <p:sldId id="294" r:id="rId33"/>
    <p:sldId id="332" r:id="rId34"/>
    <p:sldId id="333" r:id="rId35"/>
    <p:sldId id="334" r:id="rId36"/>
    <p:sldId id="340" r:id="rId37"/>
    <p:sldId id="330" r:id="rId38"/>
    <p:sldId id="341" r:id="rId39"/>
    <p:sldId id="343" r:id="rId40"/>
    <p:sldId id="342" r:id="rId41"/>
    <p:sldId id="348" r:id="rId42"/>
    <p:sldId id="344" r:id="rId43"/>
    <p:sldId id="357" r:id="rId44"/>
    <p:sldId id="345" r:id="rId45"/>
    <p:sldId id="349" r:id="rId46"/>
    <p:sldId id="352" r:id="rId47"/>
    <p:sldId id="350" r:id="rId48"/>
    <p:sldId id="351" r:id="rId49"/>
    <p:sldId id="346" r:id="rId50"/>
    <p:sldId id="353" r:id="rId51"/>
    <p:sldId id="356" r:id="rId52"/>
    <p:sldId id="355" r:id="rId53"/>
    <p:sldId id="354" r:id="rId54"/>
    <p:sldId id="347" r:id="rId55"/>
    <p:sldId id="27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6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3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045E8-858B-2664-A5D8-5B74593F8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7EDA4-A054-C7C9-F42A-B7A2EE60A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439C3-6396-3F23-3502-A20C36F0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7462E-A539-7CF8-159F-AB595479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38860-A120-671D-556E-6A10D976F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837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D4DCA-CB95-DE6D-5EF2-8C9C26DF8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747413-D7E4-AE94-478B-4939EAFD5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99A8A-4C55-852C-9C07-C3C966123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4506F-D7FE-6BF6-DD1F-20CC45B1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85111-BF2E-8966-E1B0-7DCA17C6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103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B938CD-8285-AA4B-E6A2-3D61C5583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1773AF-F8DA-3D0E-7527-BC985E2D1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8D238-1301-B00D-A80C-A3C5CA4494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5C19F-D232-D6B2-C84C-E10F9D95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6FC14-70BB-0B2A-EBE6-8C941A14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516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89B38-7619-839D-21FB-660DC885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A1DA9-F8E7-6CD7-1310-C8B97DED5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5A869-2CC5-3433-A8F0-0AAA5670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7B082-8FC0-F1F8-98F0-CDEEBAD50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684ED-A1AB-B842-E8F8-96111907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112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A2577-19A5-4EA9-F37A-C75FB15FF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C6FD3-60BB-4465-BD5F-9AB727FCB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945C6-2A01-E977-F907-CC0DFF0D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536C5-053D-0FE2-1DA4-7F6FC8722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9B8E1-2ED1-37F1-30A5-859D911E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949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2285C-1570-E658-8F4A-2978D9C2E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D8FB9-E9DE-0372-056A-C07802AB4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C50B7-537C-507B-577C-E8CB3102F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6FAD9-229C-5652-96E0-BAD98093E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5F9B3-0877-9772-8FC3-08EF28483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1598E-5EE5-33DC-7596-7614FC6E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612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91D21-329F-E725-6730-96F177EDB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DC331-6CBF-3E9B-C396-A39456521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A01505-6009-9E8E-55C9-CDECAF2F2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0A9B9D-D97B-03F3-8B7D-1A96B3FCD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63617-D902-1B66-2846-26AAD792A6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89B51-4205-0C73-A065-F5EAD40D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46BB31-14B1-82D8-D4A8-CA396318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B913BB-36FD-F42C-7615-5174AC759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970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DDE71-12A3-3801-D456-A6A2E613F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7B3773-2522-E538-AC9F-C6C35ED3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A25E87-861D-84C2-6A79-B584FF00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762C5B-459C-737D-A4B8-8C2833AC1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134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787A1D-86F0-A30D-8EF4-F493946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AEA5E4-3DC4-457E-D200-3680BA8B3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6C92E-8DA8-5821-67FB-E327D21F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698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B343-C10F-B647-0A22-9064EB57A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435B2-4E6B-12C9-1306-995C32B40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78F87A-15BA-25E1-92B6-8C1FF5F3E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6651C2-7485-F6F8-C2E1-9CE93FF1A3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3297E-333A-2A28-8DDC-F561207B8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FF682-2880-227F-9076-8A275282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596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6D31F-875B-0DFB-7CD0-6D93BD82B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BFDB0-4C9A-F491-AB8F-96CE0F00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EBDA2-727F-9AE4-0A7F-98F160D06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86556-A725-AA35-F39C-0B61F98FC0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FB356A-F4C5-4B20-A088-403FF1441477}" type="datetimeFigureOut">
              <a:rPr lang="en-ZA" smtClean="0"/>
              <a:t>2026/06/09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F357B-8B90-B865-C868-205F8BB1D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1359E-0D16-D155-C035-5F0B689F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2B2915-408A-4850-AB01-02E40777E4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65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2C2503-F719-E6FF-7059-6FEFB39FC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63F56-419A-F573-707B-A88C08757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553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92AEC57-0FE5-1F75-DB9B-CF85B0CB2347}"/>
              </a:ext>
            </a:extLst>
          </p:cNvPr>
          <p:cNvSpPr txBox="1"/>
          <p:nvPr/>
        </p:nvSpPr>
        <p:spPr>
          <a:xfrm>
            <a:off x="202980" y="155518"/>
            <a:ext cx="11613275" cy="23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sz="4400" kern="100" dirty="0"/>
              <a:t>Automated, dynamic, SI-traceable field calibration of atmospheric elemental and oxidized mercury</a:t>
            </a:r>
            <a:endParaRPr lang="en-US" sz="18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1200"/>
              </a:spcBef>
              <a:spcAft>
                <a:spcPts val="800"/>
              </a:spcAft>
              <a:buNone/>
            </a:pPr>
            <a:r>
              <a:rPr lang="en-US" sz="24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Authors: Seth Lyman, Colleen Jones, KarLee Zager, Trevor O’Neil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E6F7F5-54E8-93B6-575C-2A8F805E6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27" y="5443898"/>
            <a:ext cx="4956478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49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116133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We are putting our effort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into permeation tube methods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7C216-9EE0-CF19-CBF7-43944982EBED}"/>
              </a:ext>
            </a:extLst>
          </p:cNvPr>
          <p:cNvSpPr txBox="1"/>
          <p:nvPr/>
        </p:nvSpPr>
        <p:spPr>
          <a:xfrm>
            <a:off x="3763926" y="6316931"/>
            <a:ext cx="3215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used by Landis et al., 2002?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004752-BFB4-DA4F-A04B-00AA9B2C1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94" y="2226909"/>
            <a:ext cx="10963011" cy="347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61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18B997-CD7A-B730-F0DC-F486AC9D5981}"/>
              </a:ext>
            </a:extLst>
          </p:cNvPr>
          <p:cNvSpPr txBox="1"/>
          <p:nvPr/>
        </p:nvSpPr>
        <p:spPr>
          <a:xfrm>
            <a:off x="255181" y="1279811"/>
            <a:ext cx="1183403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Capable of low, continuous emission rates</a:t>
            </a:r>
          </a:p>
          <a:p>
            <a:pPr marL="571500" indent="-5715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Shown to work in real field conditions</a:t>
            </a:r>
          </a:p>
          <a:p>
            <a:pPr marL="571500" indent="-571500" algn="l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Simple </a:t>
            </a:r>
            <a:r>
              <a:rPr lang="en-US" sz="2800" dirty="0"/>
              <a:t>(</a:t>
            </a:r>
            <a:r>
              <a:rPr lang="en-US" sz="2800" dirty="0" err="1"/>
              <a:t>Tekran</a:t>
            </a:r>
            <a:r>
              <a:rPr lang="en-US" sz="2800" dirty="0"/>
              <a:t> 2537 uses permeation tubes for internal calibrations, but it is neither independent nor SI-traceable)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116133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We are putting our effort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into permeation tube methods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07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Basic principles of our method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3D20229-24AE-A55D-8AC8-57252AA34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65" y="2176975"/>
            <a:ext cx="6663070" cy="394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6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SI-traceable gravimetric verification of permeation rate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2F2D68-9C1B-4473-9A9A-4FF6BCD36F0A}"/>
              </a:ext>
            </a:extLst>
          </p:cNvPr>
          <p:cNvSpPr txBox="1"/>
          <p:nvPr/>
        </p:nvSpPr>
        <p:spPr>
          <a:xfrm>
            <a:off x="7449815" y="6506874"/>
            <a:ext cx="1262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/>
              <a:t>Elgiar et al., 2024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37B710-9A48-4148-1BE0-C741F5809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25" y="3787874"/>
            <a:ext cx="2857500" cy="2857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E2D094-1030-62F2-D02F-ED8119F02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1" y="912198"/>
            <a:ext cx="2857500" cy="274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8B3F3C-57C5-BA5F-4159-5AEB6B808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041" y="936133"/>
            <a:ext cx="7137014" cy="54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0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C22771DA-1BB3-397A-8F62-4F86DC44B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06443" y="6046334"/>
            <a:ext cx="319860" cy="5411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C09995-3203-EAA9-28A9-E96FFA38D88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7" y="1371600"/>
            <a:ext cx="5193402" cy="5486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3A7250F-D5D6-7DB2-A90C-68878F397E7A}"/>
              </a:ext>
            </a:extLst>
          </p:cNvPr>
          <p:cNvPicPr/>
          <p:nvPr/>
        </p:nvPicPr>
        <p:blipFill rotWithShape="1">
          <a:blip r:embed="rId4">
            <a:lum bright="20000"/>
          </a:blip>
          <a:srcRect l="60810" t="6739" r="-1282" b="56550"/>
          <a:stretch/>
        </p:blipFill>
        <p:spPr bwMode="auto">
          <a:xfrm>
            <a:off x="5773480" y="1947845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3F5253-57B6-DDB3-742A-1086C774CA11}"/>
              </a:ext>
            </a:extLst>
          </p:cNvPr>
          <p:cNvSpPr/>
          <p:nvPr/>
        </p:nvSpPr>
        <p:spPr>
          <a:xfrm rot="10800000" flipV="1">
            <a:off x="0" y="-2382"/>
            <a:ext cx="12192000" cy="12478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Independent determination of SI traceability 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(Elgiar et al., 2024)</a:t>
            </a:r>
          </a:p>
        </p:txBody>
      </p:sp>
    </p:spTree>
    <p:extLst>
      <p:ext uri="{BB962C8B-B14F-4D97-AF65-F5344CB8AC3E}">
        <p14:creationId xmlns:p14="http://schemas.microsoft.com/office/powerpoint/2010/main" val="3433312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E59B209D-EEB9-BA3F-3298-448420810C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40"/>
          <a:stretch/>
        </p:blipFill>
        <p:spPr>
          <a:xfrm>
            <a:off x="438060" y="2350102"/>
            <a:ext cx="5161556" cy="3529584"/>
          </a:xfrm>
          <a:prstGeom prst="rect">
            <a:avLst/>
          </a:prstGeom>
        </p:spPr>
      </p:pic>
      <p:pic>
        <p:nvPicPr>
          <p:cNvPr id="11" name="Picture 10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799AEFF2-2E51-58C1-74C9-B746EAB8E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62"/>
          <a:stretch/>
        </p:blipFill>
        <p:spPr>
          <a:xfrm>
            <a:off x="6054363" y="2242451"/>
            <a:ext cx="5590769" cy="3531027"/>
          </a:xfrm>
          <a:prstGeom prst="rect">
            <a:avLst/>
          </a:prstGeom>
        </p:spPr>
      </p:pic>
      <p:pic>
        <p:nvPicPr>
          <p:cNvPr id="3" name="Picture 2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F8E9E3E3-BDBA-3342-5620-1871833E8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4" t="96387"/>
          <a:stretch/>
        </p:blipFill>
        <p:spPr>
          <a:xfrm>
            <a:off x="6857998" y="5645888"/>
            <a:ext cx="4663440" cy="256897"/>
          </a:xfrm>
          <a:prstGeom prst="rect">
            <a:avLst/>
          </a:prstGeom>
        </p:spPr>
      </p:pic>
      <p:pic>
        <p:nvPicPr>
          <p:cNvPr id="12" name="Picture 11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63CDC02A-2ADB-E1C8-F3FF-A5F81AD43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627" b="51362"/>
          <a:stretch/>
        </p:blipFill>
        <p:spPr>
          <a:xfrm>
            <a:off x="370199" y="2515307"/>
            <a:ext cx="300363" cy="3531027"/>
          </a:xfrm>
          <a:prstGeom prst="rect">
            <a:avLst/>
          </a:prstGeom>
        </p:spPr>
      </p:pic>
      <p:pic>
        <p:nvPicPr>
          <p:cNvPr id="7" name="Picture 6" descr="A green check mark on a white background&#10;&#10;Description automatically generated">
            <a:extLst>
              <a:ext uri="{FF2B5EF4-FFF2-40B4-BE49-F238E27FC236}">
                <a16:creationId xmlns:a16="http://schemas.microsoft.com/office/drawing/2014/main" id="{02977B4E-4261-F880-9B97-AEC08402A7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20711" r="22765" b="19250"/>
          <a:stretch/>
        </p:blipFill>
        <p:spPr>
          <a:xfrm>
            <a:off x="1392784" y="4029626"/>
            <a:ext cx="1185760" cy="1288923"/>
          </a:xfrm>
          <a:prstGeom prst="rect">
            <a:avLst/>
          </a:prstGeom>
        </p:spPr>
      </p:pic>
      <p:pic>
        <p:nvPicPr>
          <p:cNvPr id="13" name="Picture 12" descr="A green check mark on a white background&#10;&#10;Description automatically generated">
            <a:extLst>
              <a:ext uri="{FF2B5EF4-FFF2-40B4-BE49-F238E27FC236}">
                <a16:creationId xmlns:a16="http://schemas.microsoft.com/office/drawing/2014/main" id="{A8502367-B0F7-8C3C-FDFA-9F8CF59EBD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20711" r="22765" b="19250"/>
          <a:stretch/>
        </p:blipFill>
        <p:spPr>
          <a:xfrm>
            <a:off x="4100697" y="3980725"/>
            <a:ext cx="1185760" cy="1288923"/>
          </a:xfrm>
          <a:prstGeom prst="rect">
            <a:avLst/>
          </a:prstGeom>
        </p:spPr>
      </p:pic>
      <p:pic>
        <p:nvPicPr>
          <p:cNvPr id="14" name="Picture 13" descr="A green check mark on a white background&#10;&#10;Description automatically generated">
            <a:extLst>
              <a:ext uri="{FF2B5EF4-FFF2-40B4-BE49-F238E27FC236}">
                <a16:creationId xmlns:a16="http://schemas.microsoft.com/office/drawing/2014/main" id="{1405CCF4-ABE3-A05A-D1D9-BFAEB9BCD1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20711" r="22765" b="19250"/>
          <a:stretch/>
        </p:blipFill>
        <p:spPr>
          <a:xfrm>
            <a:off x="7121769" y="3879009"/>
            <a:ext cx="1185760" cy="1288923"/>
          </a:xfrm>
          <a:prstGeom prst="rect">
            <a:avLst/>
          </a:prstGeom>
        </p:spPr>
      </p:pic>
      <p:pic>
        <p:nvPicPr>
          <p:cNvPr id="15" name="Picture 14" descr="A green check mark on a white background&#10;&#10;Description automatically generated">
            <a:extLst>
              <a:ext uri="{FF2B5EF4-FFF2-40B4-BE49-F238E27FC236}">
                <a16:creationId xmlns:a16="http://schemas.microsoft.com/office/drawing/2014/main" id="{F7F324A8-014C-5D5F-9A10-22CC34FAD1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20711" r="22765" b="19250"/>
          <a:stretch/>
        </p:blipFill>
        <p:spPr>
          <a:xfrm>
            <a:off x="10080613" y="3850647"/>
            <a:ext cx="1185760" cy="128892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FD59D0-3002-44EC-B59E-17534DEB47FE}"/>
              </a:ext>
            </a:extLst>
          </p:cNvPr>
          <p:cNvSpPr/>
          <p:nvPr/>
        </p:nvSpPr>
        <p:spPr>
          <a:xfrm rot="10800000" flipV="1">
            <a:off x="0" y="-2382"/>
            <a:ext cx="12192000" cy="124785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Independent determination of SI traceability 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(Elgiar et al., 2024)</a:t>
            </a:r>
          </a:p>
        </p:txBody>
      </p:sp>
    </p:spTree>
    <p:extLst>
      <p:ext uri="{BB962C8B-B14F-4D97-AF65-F5344CB8AC3E}">
        <p14:creationId xmlns:p14="http://schemas.microsoft.com/office/powerpoint/2010/main" val="1755794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E82DCF-23AE-9BCF-C016-F2238959205C}"/>
              </a:ext>
            </a:extLst>
          </p:cNvPr>
          <p:cNvSpPr txBox="1"/>
          <p:nvPr/>
        </p:nvSpPr>
        <p:spPr>
          <a:xfrm>
            <a:off x="239415" y="709449"/>
            <a:ext cx="1183403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endParaRPr lang="en-US" sz="4000" dirty="0"/>
          </a:p>
          <a:p>
            <a:pPr marL="1200150" lvl="1" indent="-7429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822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96D2B-0B75-6399-B371-FE4F030D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AC90C1-AA8A-864C-402F-C8355B861D8C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0665C1-4D36-DF28-0D45-E4C49970CD62}"/>
              </a:ext>
            </a:extLst>
          </p:cNvPr>
          <p:cNvSpPr txBox="1"/>
          <p:nvPr/>
        </p:nvSpPr>
        <p:spPr>
          <a:xfrm>
            <a:off x="239415" y="709449"/>
            <a:ext cx="118340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spcAft>
                <a:spcPts val="1200"/>
              </a:spcAft>
              <a:buFont typeface="+mj-lt"/>
              <a:buAutoNum type="arabicPeriod"/>
            </a:pPr>
            <a:r>
              <a:rPr lang="en-US" sz="4000" dirty="0"/>
              <a:t>Hg</a:t>
            </a:r>
            <a:r>
              <a:rPr lang="en-US" sz="4000" baseline="30000" dirty="0"/>
              <a:t>II</a:t>
            </a:r>
            <a:r>
              <a:rPr lang="en-US" sz="4000" dirty="0"/>
              <a:t> permeation rates are too high</a:t>
            </a:r>
          </a:p>
          <a:p>
            <a:pPr marL="1200150" lvl="1" indent="-7429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Lowest we can do is ~100X ambient levels</a:t>
            </a:r>
          </a:p>
          <a:p>
            <a:pPr marL="742950" indent="-742950" algn="l">
              <a:spcAft>
                <a:spcPts val="1200"/>
              </a:spcAft>
              <a:buFont typeface="+mj-lt"/>
              <a:buAutoNum type="arabicPeriod"/>
            </a:pPr>
            <a:endParaRPr lang="en-US" sz="4000" dirty="0"/>
          </a:p>
          <a:p>
            <a:pPr marL="1200150" lvl="1" indent="-7429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38715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AE378-43ED-4E2D-0C35-C4030B07E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034735-38DF-9F95-E0D9-80BA41904961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8AA5AA-522A-9236-57C3-8B94F48355D2}"/>
              </a:ext>
            </a:extLst>
          </p:cNvPr>
          <p:cNvSpPr txBox="1"/>
          <p:nvPr/>
        </p:nvSpPr>
        <p:spPr>
          <a:xfrm>
            <a:off x="239415" y="709449"/>
            <a:ext cx="11834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spcAft>
                <a:spcPts val="1200"/>
              </a:spcAft>
              <a:buFont typeface="+mj-lt"/>
              <a:buAutoNum type="arabicPeriod"/>
            </a:pPr>
            <a:r>
              <a:rPr lang="en-US" sz="4000" dirty="0"/>
              <a:t>Hg</a:t>
            </a:r>
            <a:r>
              <a:rPr lang="en-US" sz="4000" baseline="30000" dirty="0"/>
              <a:t>II</a:t>
            </a:r>
            <a:r>
              <a:rPr lang="en-US" sz="4000" dirty="0"/>
              <a:t> permeation rates are too high</a:t>
            </a:r>
          </a:p>
          <a:p>
            <a:pPr marL="1200150" lvl="1" indent="-7429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Lowest we can do is ~100X ambient levels</a:t>
            </a:r>
          </a:p>
        </p:txBody>
      </p:sp>
      <p:pic>
        <p:nvPicPr>
          <p:cNvPr id="3" name="Picture 2" descr="Amazon.com: Fun Express Tug of War Rope Game - Fun Outdoor Game and  Activities for Kids : Toys &amp; Games">
            <a:extLst>
              <a:ext uri="{FF2B5EF4-FFF2-40B4-BE49-F238E27FC236}">
                <a16:creationId xmlns:a16="http://schemas.microsoft.com/office/drawing/2014/main" id="{8311F37C-3536-C743-B210-54D547551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633" y="3213538"/>
            <a:ext cx="2133600" cy="213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033C86-D619-9316-ECA8-7CD6721E4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63" y="2908738"/>
            <a:ext cx="2857500" cy="27432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199C96A-2F4B-ADB9-D8D9-70F4EFB3CDA1}"/>
              </a:ext>
            </a:extLst>
          </p:cNvPr>
          <p:cNvCxnSpPr/>
          <p:nvPr/>
        </p:nvCxnSpPr>
        <p:spPr>
          <a:xfrm flipH="1">
            <a:off x="3799490" y="4272455"/>
            <a:ext cx="945931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6EC9FFA-93AD-0A10-4206-4895089B90DB}"/>
              </a:ext>
            </a:extLst>
          </p:cNvPr>
          <p:cNvCxnSpPr>
            <a:cxnSpLocks/>
          </p:cNvCxnSpPr>
          <p:nvPr/>
        </p:nvCxnSpPr>
        <p:spPr>
          <a:xfrm>
            <a:off x="7530662" y="4272455"/>
            <a:ext cx="945931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24E6015-D994-0ECA-123B-28ABA187A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003" y="3213538"/>
            <a:ext cx="28448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9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B5EC4-AD79-4DB9-85D4-E969CA382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58EB57-AA1C-72A6-2549-A3C03915F81B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41F556-F729-629C-A2DF-86CE0C232028}"/>
              </a:ext>
            </a:extLst>
          </p:cNvPr>
          <p:cNvSpPr txBox="1"/>
          <p:nvPr/>
        </p:nvSpPr>
        <p:spPr>
          <a:xfrm>
            <a:off x="239415" y="709449"/>
            <a:ext cx="11834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spcAft>
                <a:spcPts val="1200"/>
              </a:spcAft>
              <a:buFont typeface="+mj-lt"/>
              <a:buAutoNum type="arabicPeriod" startAt="2"/>
            </a:pPr>
            <a:r>
              <a:rPr lang="en-US" sz="4000" dirty="0"/>
              <a:t>Hg</a:t>
            </a:r>
            <a:r>
              <a:rPr lang="en-US" sz="4000" baseline="30000" dirty="0"/>
              <a:t>II</a:t>
            </a:r>
            <a:r>
              <a:rPr lang="en-US" sz="4000" dirty="0"/>
              <a:t> moves slowly through all tubing materials</a:t>
            </a:r>
          </a:p>
          <a:p>
            <a:pPr marL="1200150" lvl="1" indent="-7429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1-2 </a:t>
            </a:r>
            <a:r>
              <a:rPr lang="en-US" sz="4000" dirty="0" err="1"/>
              <a:t>hr</a:t>
            </a:r>
            <a:r>
              <a:rPr lang="en-US" sz="4000" dirty="0"/>
              <a:t> tubing equilibration times needed</a:t>
            </a:r>
          </a:p>
        </p:txBody>
      </p:sp>
    </p:spTree>
    <p:extLst>
      <p:ext uri="{BB962C8B-B14F-4D97-AF65-F5344CB8AC3E}">
        <p14:creationId xmlns:p14="http://schemas.microsoft.com/office/powerpoint/2010/main" val="144266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EC5E-DBDE-7523-4497-4779D5CC2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F67909D7-4B2C-9BEE-81D4-1FB26EFE8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06443" y="6046334"/>
            <a:ext cx="319860" cy="5411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B8024C-BA28-89C3-5F7F-CEB35FECF306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solidFill>
                  <a:prstClr val="white"/>
                </a:solidFill>
                <a:latin typeface="Calibri"/>
              </a:rPr>
              <a:t>A</a:t>
            </a:r>
            <a:r>
              <a:rPr lang="en-US" altLang="en-US" sz="4800" b="1" dirty="0">
                <a:solidFill>
                  <a:prstClr val="white"/>
                </a:solidFill>
                <a:latin typeface="Calibri"/>
                <a:sym typeface="Gill Sans" charset="0"/>
              </a:rPr>
              <a:t>c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knowledgements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9" name="Picture 8" descr="A logo of a globe with a gold circle&#10;&#10;Description automatically generated">
            <a:extLst>
              <a:ext uri="{FF2B5EF4-FFF2-40B4-BE49-F238E27FC236}">
                <a16:creationId xmlns:a16="http://schemas.microsoft.com/office/drawing/2014/main" id="{F65DC7C6-E332-698D-A296-F3C28BBDE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511" y="1153511"/>
            <a:ext cx="5704490" cy="57044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9364C5-48BC-A303-4A8C-4FF956AC7F48}"/>
              </a:ext>
            </a:extLst>
          </p:cNvPr>
          <p:cNvSpPr txBox="1"/>
          <p:nvPr/>
        </p:nvSpPr>
        <p:spPr>
          <a:xfrm>
            <a:off x="76296" y="829446"/>
            <a:ext cx="12115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4000" dirty="0">
                <a:solidFill>
                  <a:srgbClr val="1F497D">
                    <a:lumMod val="50000"/>
                  </a:srgbClr>
                </a:solidFill>
              </a:rPr>
              <a:t>Funding provided by the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4000" b="1" dirty="0">
                <a:solidFill>
                  <a:srgbClr val="1F497D">
                    <a:lumMod val="50000"/>
                  </a:srgbClr>
                </a:solidFill>
              </a:rPr>
              <a:t>U.S. National Science Foundation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Gill Sans" charset="0"/>
              <a:sym typeface="Gill Sans" charset="0"/>
            </a:endParaRPr>
          </a:p>
          <a:p>
            <a:pPr marL="1143000" lvl="1" indent="-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Gill Sans" charset="0"/>
              <a:sym typeface="Gill Sans" charset="0"/>
            </a:endParaRPr>
          </a:p>
          <a:p>
            <a:pPr marL="1143000" lvl="1" indent="-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2F67E2-3EAA-2D0D-3611-341D28DADD38}"/>
              </a:ext>
            </a:extLst>
          </p:cNvPr>
          <p:cNvSpPr txBox="1"/>
          <p:nvPr/>
        </p:nvSpPr>
        <p:spPr>
          <a:xfrm>
            <a:off x="155124" y="5407311"/>
            <a:ext cx="75385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Gill Sans" charset="0"/>
                <a:sym typeface="Gill Sans" charset="0"/>
              </a:rPr>
              <a:t>Patents related to this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10012622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10545123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Docket P23018.02 (pending)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70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B5CEA-15E9-808D-DC48-62A02984D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FB2A3E-A8F5-D383-2AAC-2DFA60AFD0F8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BCB0D-EE44-FA4C-2F50-C4E168BB1C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A5B516-2AB8-52F1-C967-10EB953A0AC5}"/>
              </a:ext>
            </a:extLst>
          </p:cNvPr>
          <p:cNvSpPr txBox="1"/>
          <p:nvPr/>
        </p:nvSpPr>
        <p:spPr>
          <a:xfrm>
            <a:off x="5612524" y="1213945"/>
            <a:ext cx="66280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</p:txBody>
      </p:sp>
    </p:spTree>
    <p:extLst>
      <p:ext uri="{BB962C8B-B14F-4D97-AF65-F5344CB8AC3E}">
        <p14:creationId xmlns:p14="http://schemas.microsoft.com/office/powerpoint/2010/main" val="4143396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1E6C0-7C4E-947B-35E3-CD686BEF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CD7CE8-3670-2210-4750-B06C5D2AAC7C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AB184E-35AE-7360-D9F8-F257CD5ABAF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3DFDE0D-8960-CED3-5E97-A7C9C059D836}"/>
              </a:ext>
            </a:extLst>
          </p:cNvPr>
          <p:cNvSpPr/>
          <p:nvPr/>
        </p:nvSpPr>
        <p:spPr>
          <a:xfrm>
            <a:off x="1945382" y="2076318"/>
            <a:ext cx="2668772" cy="2584776"/>
          </a:xfrm>
          <a:custGeom>
            <a:avLst/>
            <a:gdLst>
              <a:gd name="connsiteX0" fmla="*/ 0 w 2668772"/>
              <a:gd name="connsiteY0" fmla="*/ 234981 h 2584776"/>
              <a:gd name="connsiteX1" fmla="*/ 701749 w 2668772"/>
              <a:gd name="connsiteY1" fmla="*/ 32962 h 2584776"/>
              <a:gd name="connsiteX2" fmla="*/ 1020725 w 2668772"/>
              <a:gd name="connsiteY2" fmla="*/ 32962 h 2584776"/>
              <a:gd name="connsiteX3" fmla="*/ 1063256 w 2668772"/>
              <a:gd name="connsiteY3" fmla="*/ 351939 h 2584776"/>
              <a:gd name="connsiteX4" fmla="*/ 1095153 w 2668772"/>
              <a:gd name="connsiteY4" fmla="*/ 755976 h 2584776"/>
              <a:gd name="connsiteX5" fmla="*/ 1307804 w 2668772"/>
              <a:gd name="connsiteY5" fmla="*/ 1276971 h 2584776"/>
              <a:gd name="connsiteX6" fmla="*/ 1765004 w 2668772"/>
              <a:gd name="connsiteY6" fmla="*/ 2106311 h 2584776"/>
              <a:gd name="connsiteX7" fmla="*/ 2498651 w 2668772"/>
              <a:gd name="connsiteY7" fmla="*/ 2478450 h 2584776"/>
              <a:gd name="connsiteX8" fmla="*/ 2668772 w 2668772"/>
              <a:gd name="connsiteY8" fmla="*/ 2584776 h 258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8772" h="2584776">
                <a:moveTo>
                  <a:pt x="0" y="234981"/>
                </a:moveTo>
                <a:cubicBezTo>
                  <a:pt x="265814" y="150806"/>
                  <a:pt x="531628" y="66632"/>
                  <a:pt x="701749" y="32962"/>
                </a:cubicBezTo>
                <a:cubicBezTo>
                  <a:pt x="871870" y="-708"/>
                  <a:pt x="960474" y="-20201"/>
                  <a:pt x="1020725" y="32962"/>
                </a:cubicBezTo>
                <a:cubicBezTo>
                  <a:pt x="1080976" y="86125"/>
                  <a:pt x="1050851" y="231437"/>
                  <a:pt x="1063256" y="351939"/>
                </a:cubicBezTo>
                <a:cubicBezTo>
                  <a:pt x="1075661" y="472441"/>
                  <a:pt x="1054395" y="601804"/>
                  <a:pt x="1095153" y="755976"/>
                </a:cubicBezTo>
                <a:cubicBezTo>
                  <a:pt x="1135911" y="910148"/>
                  <a:pt x="1196162" y="1051915"/>
                  <a:pt x="1307804" y="1276971"/>
                </a:cubicBezTo>
                <a:cubicBezTo>
                  <a:pt x="1419446" y="1502027"/>
                  <a:pt x="1566530" y="1906065"/>
                  <a:pt x="1765004" y="2106311"/>
                </a:cubicBezTo>
                <a:cubicBezTo>
                  <a:pt x="1963479" y="2306558"/>
                  <a:pt x="2348023" y="2398706"/>
                  <a:pt x="2498651" y="2478450"/>
                </a:cubicBezTo>
                <a:cubicBezTo>
                  <a:pt x="2649279" y="2558194"/>
                  <a:pt x="2659025" y="2571485"/>
                  <a:pt x="2668772" y="2584776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CAEA48-1523-5FEA-50C7-875EC6B79538}"/>
              </a:ext>
            </a:extLst>
          </p:cNvPr>
          <p:cNvSpPr txBox="1"/>
          <p:nvPr/>
        </p:nvSpPr>
        <p:spPr>
          <a:xfrm>
            <a:off x="5612524" y="1213945"/>
            <a:ext cx="662803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10-sec injection</a:t>
            </a:r>
          </a:p>
        </p:txBody>
      </p:sp>
    </p:spTree>
    <p:extLst>
      <p:ext uri="{BB962C8B-B14F-4D97-AF65-F5344CB8AC3E}">
        <p14:creationId xmlns:p14="http://schemas.microsoft.com/office/powerpoint/2010/main" val="2362004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0F0D1-D3BB-1709-D2C2-EF52568E4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338061-D6EE-8FC2-7BFD-D4995A06423B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98C9AB-195F-0659-212C-D399014BAF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E4D939-024E-F167-6DFA-3C2ACF117636}"/>
              </a:ext>
            </a:extLst>
          </p:cNvPr>
          <p:cNvSpPr txBox="1"/>
          <p:nvPr/>
        </p:nvSpPr>
        <p:spPr>
          <a:xfrm>
            <a:off x="5612524" y="1213945"/>
            <a:ext cx="66280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/>
              <a:t>140-sec pause</a:t>
            </a:r>
          </a:p>
        </p:txBody>
      </p:sp>
    </p:spTree>
    <p:extLst>
      <p:ext uri="{BB962C8B-B14F-4D97-AF65-F5344CB8AC3E}">
        <p14:creationId xmlns:p14="http://schemas.microsoft.com/office/powerpoint/2010/main" val="2832019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6B594-341E-6373-6EEC-76EE882E2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8EDACE-E80E-D459-FEE4-463F74C16548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18186A-61DB-6780-3295-C77F493552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A48227B-DC2E-5941-1A53-7791E452BBE2}"/>
              </a:ext>
            </a:extLst>
          </p:cNvPr>
          <p:cNvSpPr/>
          <p:nvPr/>
        </p:nvSpPr>
        <p:spPr>
          <a:xfrm>
            <a:off x="1945382" y="2076318"/>
            <a:ext cx="2668772" cy="2584776"/>
          </a:xfrm>
          <a:custGeom>
            <a:avLst/>
            <a:gdLst>
              <a:gd name="connsiteX0" fmla="*/ 0 w 2668772"/>
              <a:gd name="connsiteY0" fmla="*/ 234981 h 2584776"/>
              <a:gd name="connsiteX1" fmla="*/ 701749 w 2668772"/>
              <a:gd name="connsiteY1" fmla="*/ 32962 h 2584776"/>
              <a:gd name="connsiteX2" fmla="*/ 1020725 w 2668772"/>
              <a:gd name="connsiteY2" fmla="*/ 32962 h 2584776"/>
              <a:gd name="connsiteX3" fmla="*/ 1063256 w 2668772"/>
              <a:gd name="connsiteY3" fmla="*/ 351939 h 2584776"/>
              <a:gd name="connsiteX4" fmla="*/ 1095153 w 2668772"/>
              <a:gd name="connsiteY4" fmla="*/ 755976 h 2584776"/>
              <a:gd name="connsiteX5" fmla="*/ 1307804 w 2668772"/>
              <a:gd name="connsiteY5" fmla="*/ 1276971 h 2584776"/>
              <a:gd name="connsiteX6" fmla="*/ 1765004 w 2668772"/>
              <a:gd name="connsiteY6" fmla="*/ 2106311 h 2584776"/>
              <a:gd name="connsiteX7" fmla="*/ 2498651 w 2668772"/>
              <a:gd name="connsiteY7" fmla="*/ 2478450 h 2584776"/>
              <a:gd name="connsiteX8" fmla="*/ 2668772 w 2668772"/>
              <a:gd name="connsiteY8" fmla="*/ 2584776 h 258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8772" h="2584776">
                <a:moveTo>
                  <a:pt x="0" y="234981"/>
                </a:moveTo>
                <a:cubicBezTo>
                  <a:pt x="265814" y="150806"/>
                  <a:pt x="531628" y="66632"/>
                  <a:pt x="701749" y="32962"/>
                </a:cubicBezTo>
                <a:cubicBezTo>
                  <a:pt x="871870" y="-708"/>
                  <a:pt x="960474" y="-20201"/>
                  <a:pt x="1020725" y="32962"/>
                </a:cubicBezTo>
                <a:cubicBezTo>
                  <a:pt x="1080976" y="86125"/>
                  <a:pt x="1050851" y="231437"/>
                  <a:pt x="1063256" y="351939"/>
                </a:cubicBezTo>
                <a:cubicBezTo>
                  <a:pt x="1075661" y="472441"/>
                  <a:pt x="1054395" y="601804"/>
                  <a:pt x="1095153" y="755976"/>
                </a:cubicBezTo>
                <a:cubicBezTo>
                  <a:pt x="1135911" y="910148"/>
                  <a:pt x="1196162" y="1051915"/>
                  <a:pt x="1307804" y="1276971"/>
                </a:cubicBezTo>
                <a:cubicBezTo>
                  <a:pt x="1419446" y="1502027"/>
                  <a:pt x="1566530" y="1906065"/>
                  <a:pt x="1765004" y="2106311"/>
                </a:cubicBezTo>
                <a:cubicBezTo>
                  <a:pt x="1963479" y="2306558"/>
                  <a:pt x="2348023" y="2398706"/>
                  <a:pt x="2498651" y="2478450"/>
                </a:cubicBezTo>
                <a:cubicBezTo>
                  <a:pt x="2649279" y="2558194"/>
                  <a:pt x="2659025" y="2571485"/>
                  <a:pt x="2668772" y="2584776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E351B-EED0-046F-BBC2-F8DB3A578B2D}"/>
              </a:ext>
            </a:extLst>
          </p:cNvPr>
          <p:cNvSpPr txBox="1"/>
          <p:nvPr/>
        </p:nvSpPr>
        <p:spPr>
          <a:xfrm>
            <a:off x="5612524" y="1213945"/>
            <a:ext cx="662803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140-sec pause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10-sec injection</a:t>
            </a:r>
          </a:p>
        </p:txBody>
      </p:sp>
    </p:spTree>
    <p:extLst>
      <p:ext uri="{BB962C8B-B14F-4D97-AF65-F5344CB8AC3E}">
        <p14:creationId xmlns:p14="http://schemas.microsoft.com/office/powerpoint/2010/main" val="1979352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0A350-825E-EC7C-8632-B5B9CEF21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AFF033-FCE1-D114-5ACF-AE9CC7A47D3E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82B8A-F371-9867-6156-EA28617747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12A2A7-AB5F-158C-04FF-FA54CEEFD764}"/>
              </a:ext>
            </a:extLst>
          </p:cNvPr>
          <p:cNvSpPr txBox="1"/>
          <p:nvPr/>
        </p:nvSpPr>
        <p:spPr>
          <a:xfrm>
            <a:off x="5612525" y="1213945"/>
            <a:ext cx="6579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140-sec pause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/>
              <a:t>140-sec pause</a:t>
            </a:r>
          </a:p>
        </p:txBody>
      </p:sp>
    </p:spTree>
    <p:extLst>
      <p:ext uri="{BB962C8B-B14F-4D97-AF65-F5344CB8AC3E}">
        <p14:creationId xmlns:p14="http://schemas.microsoft.com/office/powerpoint/2010/main" val="3383674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8BC2B-6D51-00FA-5C54-C636372EE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976D52-F4BE-99F6-9B05-279F9E274D2D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99437B-79AD-3CB4-0935-1002FC8E08E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6" y="1056658"/>
            <a:ext cx="5193402" cy="548640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E0497C-1172-CB3D-EF63-E76D12E3A9A0}"/>
              </a:ext>
            </a:extLst>
          </p:cNvPr>
          <p:cNvSpPr txBox="1"/>
          <p:nvPr/>
        </p:nvSpPr>
        <p:spPr>
          <a:xfrm>
            <a:off x="5612525" y="1213945"/>
            <a:ext cx="65794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our automated system tried </a:t>
            </a:r>
          </a:p>
          <a:p>
            <a:r>
              <a:rPr lang="en-US" sz="3600" dirty="0"/>
              <a:t>(and failed at):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140-sec pause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10-sec injection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140-sec pause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/>
          </a:p>
          <a:p>
            <a:r>
              <a:rPr lang="en-US" sz="3600" dirty="0"/>
              <a:t>We overcame that problem by manually inserting into inlet</a:t>
            </a:r>
          </a:p>
        </p:txBody>
      </p:sp>
    </p:spTree>
    <p:extLst>
      <p:ext uri="{BB962C8B-B14F-4D97-AF65-F5344CB8AC3E}">
        <p14:creationId xmlns:p14="http://schemas.microsoft.com/office/powerpoint/2010/main" val="1109025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DC48F-FF42-9269-F345-A45013972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8DA870-7559-F501-7BB0-62BE05E5232B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795E7C-AEF5-39F9-B953-D7767C1C1E30}"/>
              </a:ext>
            </a:extLst>
          </p:cNvPr>
          <p:cNvPicPr/>
          <p:nvPr/>
        </p:nvPicPr>
        <p:blipFill rotWithShape="1">
          <a:blip r:embed="rId2">
            <a:lum bright="20000"/>
          </a:blip>
          <a:srcRect l="60810" t="6739" r="-1282" b="56550"/>
          <a:stretch/>
        </p:blipFill>
        <p:spPr bwMode="auto">
          <a:xfrm>
            <a:off x="2789274" y="1872557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65B540E-7176-E806-CD7D-7B7086741853}"/>
              </a:ext>
            </a:extLst>
          </p:cNvPr>
          <p:cNvSpPr/>
          <p:nvPr/>
        </p:nvSpPr>
        <p:spPr>
          <a:xfrm>
            <a:off x="4803959" y="4958256"/>
            <a:ext cx="2727435" cy="841996"/>
          </a:xfrm>
          <a:custGeom>
            <a:avLst/>
            <a:gdLst>
              <a:gd name="csX0" fmla="*/ 0 w 2727435"/>
              <a:gd name="csY0" fmla="*/ 0 h 841996"/>
              <a:gd name="csX1" fmla="*/ 307428 w 2727435"/>
              <a:gd name="csY1" fmla="*/ 567558 h 841996"/>
              <a:gd name="csX2" fmla="*/ 914400 w 2727435"/>
              <a:gd name="csY2" fmla="*/ 835572 h 841996"/>
              <a:gd name="csX3" fmla="*/ 2096814 w 2727435"/>
              <a:gd name="csY3" fmla="*/ 764627 h 841996"/>
              <a:gd name="csX4" fmla="*/ 2727435 w 2727435"/>
              <a:gd name="csY4" fmla="*/ 733096 h 8419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27435" h="841996">
                <a:moveTo>
                  <a:pt x="0" y="0"/>
                </a:moveTo>
                <a:cubicBezTo>
                  <a:pt x="77514" y="214148"/>
                  <a:pt x="155028" y="428296"/>
                  <a:pt x="307428" y="567558"/>
                </a:cubicBezTo>
                <a:cubicBezTo>
                  <a:pt x="459828" y="706820"/>
                  <a:pt x="616169" y="802727"/>
                  <a:pt x="914400" y="835572"/>
                </a:cubicBezTo>
                <a:cubicBezTo>
                  <a:pt x="1212631" y="868417"/>
                  <a:pt x="2096814" y="764627"/>
                  <a:pt x="2096814" y="764627"/>
                </a:cubicBezTo>
                <a:lnTo>
                  <a:pt x="2727435" y="733096"/>
                </a:lnTo>
              </a:path>
            </a:pathLst>
          </a:custGeom>
          <a:noFill/>
          <a:ln w="2063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2738B6-A5CC-D1DF-3753-7D7405B23CFF}"/>
              </a:ext>
            </a:extLst>
          </p:cNvPr>
          <p:cNvSpPr txBox="1"/>
          <p:nvPr/>
        </p:nvSpPr>
        <p:spPr>
          <a:xfrm>
            <a:off x="94593" y="831347"/>
            <a:ext cx="11183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Step 1: Equilibrate for 2 hours by flowing Hg output to ambient air</a:t>
            </a:r>
          </a:p>
        </p:txBody>
      </p:sp>
    </p:spTree>
    <p:extLst>
      <p:ext uri="{BB962C8B-B14F-4D97-AF65-F5344CB8AC3E}">
        <p14:creationId xmlns:p14="http://schemas.microsoft.com/office/powerpoint/2010/main" val="2691536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574E7-07F6-29A6-16CF-2BD61A66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79D3BA-F3C4-8B1D-BBA3-06659C6F1506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782F22-7BF4-0F4A-0849-440B1483D2FF}"/>
              </a:ext>
            </a:extLst>
          </p:cNvPr>
          <p:cNvPicPr/>
          <p:nvPr/>
        </p:nvPicPr>
        <p:blipFill rotWithShape="1">
          <a:blip r:embed="rId2">
            <a:lum bright="20000"/>
          </a:blip>
          <a:srcRect l="60810" t="6739" r="-1282" b="56550"/>
          <a:stretch/>
        </p:blipFill>
        <p:spPr bwMode="auto">
          <a:xfrm>
            <a:off x="2789274" y="1872557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38171C-4B6C-ED63-FF6A-5F4F9F7E23C1}"/>
              </a:ext>
            </a:extLst>
          </p:cNvPr>
          <p:cNvSpPr txBox="1"/>
          <p:nvPr/>
        </p:nvSpPr>
        <p:spPr>
          <a:xfrm>
            <a:off x="94593" y="831347"/>
            <a:ext cx="10755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Step 2: Manually insert calibrator outlet into analyzer for 10 sec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ECEF9D3-595F-3788-BDC8-422D65AAC2F5}"/>
              </a:ext>
            </a:extLst>
          </p:cNvPr>
          <p:cNvSpPr/>
          <p:nvPr/>
        </p:nvSpPr>
        <p:spPr>
          <a:xfrm>
            <a:off x="4855779" y="4887310"/>
            <a:ext cx="2222938" cy="759891"/>
          </a:xfrm>
          <a:custGeom>
            <a:avLst/>
            <a:gdLst>
              <a:gd name="csX0" fmla="*/ 0 w 2222938"/>
              <a:gd name="csY0" fmla="*/ 0 h 759891"/>
              <a:gd name="csX1" fmla="*/ 670035 w 2222938"/>
              <a:gd name="csY1" fmla="*/ 670035 h 759891"/>
              <a:gd name="csX2" fmla="*/ 1647497 w 2222938"/>
              <a:gd name="csY2" fmla="*/ 685800 h 759891"/>
              <a:gd name="csX3" fmla="*/ 2222938 w 2222938"/>
              <a:gd name="csY3" fmla="*/ 47297 h 7598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22938" h="759891">
                <a:moveTo>
                  <a:pt x="0" y="0"/>
                </a:moveTo>
                <a:cubicBezTo>
                  <a:pt x="197726" y="277867"/>
                  <a:pt x="395452" y="555735"/>
                  <a:pt x="670035" y="670035"/>
                </a:cubicBezTo>
                <a:cubicBezTo>
                  <a:pt x="944618" y="784335"/>
                  <a:pt x="1388680" y="789590"/>
                  <a:pt x="1647497" y="685800"/>
                </a:cubicBezTo>
                <a:cubicBezTo>
                  <a:pt x="1906314" y="582010"/>
                  <a:pt x="2064626" y="314653"/>
                  <a:pt x="2222938" y="47297"/>
                </a:cubicBezTo>
              </a:path>
            </a:pathLst>
          </a:custGeom>
          <a:noFill/>
          <a:ln w="2286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52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2910C-7957-527A-449B-AEDE6F29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0C58D7-CA5E-35E8-736E-C290F62F3C7C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D5CEBF-5247-00A4-2DB3-E42EDF922DA1}"/>
              </a:ext>
            </a:extLst>
          </p:cNvPr>
          <p:cNvPicPr/>
          <p:nvPr/>
        </p:nvPicPr>
        <p:blipFill rotWithShape="1">
          <a:blip r:embed="rId2">
            <a:lum bright="20000"/>
          </a:blip>
          <a:srcRect l="60810" t="6739" r="-1282" b="56550"/>
          <a:stretch/>
        </p:blipFill>
        <p:spPr bwMode="auto">
          <a:xfrm>
            <a:off x="2789274" y="1872557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7BF69A5-3FED-CBEB-EE63-BECEA10B01BF}"/>
              </a:ext>
            </a:extLst>
          </p:cNvPr>
          <p:cNvSpPr/>
          <p:nvPr/>
        </p:nvSpPr>
        <p:spPr>
          <a:xfrm>
            <a:off x="4803959" y="4958256"/>
            <a:ext cx="2727435" cy="841996"/>
          </a:xfrm>
          <a:custGeom>
            <a:avLst/>
            <a:gdLst>
              <a:gd name="csX0" fmla="*/ 0 w 2727435"/>
              <a:gd name="csY0" fmla="*/ 0 h 841996"/>
              <a:gd name="csX1" fmla="*/ 307428 w 2727435"/>
              <a:gd name="csY1" fmla="*/ 567558 h 841996"/>
              <a:gd name="csX2" fmla="*/ 914400 w 2727435"/>
              <a:gd name="csY2" fmla="*/ 835572 h 841996"/>
              <a:gd name="csX3" fmla="*/ 2096814 w 2727435"/>
              <a:gd name="csY3" fmla="*/ 764627 h 841996"/>
              <a:gd name="csX4" fmla="*/ 2727435 w 2727435"/>
              <a:gd name="csY4" fmla="*/ 733096 h 8419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27435" h="841996">
                <a:moveTo>
                  <a:pt x="0" y="0"/>
                </a:moveTo>
                <a:cubicBezTo>
                  <a:pt x="77514" y="214148"/>
                  <a:pt x="155028" y="428296"/>
                  <a:pt x="307428" y="567558"/>
                </a:cubicBezTo>
                <a:cubicBezTo>
                  <a:pt x="459828" y="706820"/>
                  <a:pt x="616169" y="802727"/>
                  <a:pt x="914400" y="835572"/>
                </a:cubicBezTo>
                <a:cubicBezTo>
                  <a:pt x="1212631" y="868417"/>
                  <a:pt x="2096814" y="764627"/>
                  <a:pt x="2096814" y="764627"/>
                </a:cubicBezTo>
                <a:lnTo>
                  <a:pt x="2727435" y="733096"/>
                </a:lnTo>
              </a:path>
            </a:pathLst>
          </a:custGeom>
          <a:noFill/>
          <a:ln w="2063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B58A8-A08F-E565-DEEC-70E1BB50CEB5}"/>
              </a:ext>
            </a:extLst>
          </p:cNvPr>
          <p:cNvSpPr txBox="1"/>
          <p:nvPr/>
        </p:nvSpPr>
        <p:spPr>
          <a:xfrm>
            <a:off x="94593" y="831347"/>
            <a:ext cx="4207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Step 3: Vent for 140 sec</a:t>
            </a:r>
          </a:p>
        </p:txBody>
      </p:sp>
    </p:spTree>
    <p:extLst>
      <p:ext uri="{BB962C8B-B14F-4D97-AF65-F5344CB8AC3E}">
        <p14:creationId xmlns:p14="http://schemas.microsoft.com/office/powerpoint/2010/main" val="2674733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D9396-1C10-94F8-F2DC-2DCCDF658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790F2F-B547-37F1-10CA-05BD30EB7E65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FB8A58-9219-71C8-2C0F-C2658AC03AE1}"/>
              </a:ext>
            </a:extLst>
          </p:cNvPr>
          <p:cNvPicPr/>
          <p:nvPr/>
        </p:nvPicPr>
        <p:blipFill rotWithShape="1">
          <a:blip r:embed="rId2">
            <a:lum bright="20000"/>
          </a:blip>
          <a:srcRect l="60810" t="6739" r="-1282" b="56550"/>
          <a:stretch/>
        </p:blipFill>
        <p:spPr bwMode="auto">
          <a:xfrm>
            <a:off x="2789274" y="1872557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6F6C31-8067-3AEF-C720-B24F3416A34E}"/>
              </a:ext>
            </a:extLst>
          </p:cNvPr>
          <p:cNvSpPr txBox="1"/>
          <p:nvPr/>
        </p:nvSpPr>
        <p:spPr>
          <a:xfrm>
            <a:off x="94593" y="831347"/>
            <a:ext cx="6035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Repeat steps 2 and 3 over and over</a:t>
            </a:r>
          </a:p>
        </p:txBody>
      </p:sp>
    </p:spTree>
    <p:extLst>
      <p:ext uri="{BB962C8B-B14F-4D97-AF65-F5344CB8AC3E}">
        <p14:creationId xmlns:p14="http://schemas.microsoft.com/office/powerpoint/2010/main" val="1955239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111D6-B300-06DF-1E3C-4B614D882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20DB26-4D5D-3D1C-320F-29F8378CF26B}"/>
              </a:ext>
            </a:extLst>
          </p:cNvPr>
          <p:cNvSpPr txBox="1"/>
          <p:nvPr/>
        </p:nvSpPr>
        <p:spPr>
          <a:xfrm>
            <a:off x="212651" y="960834"/>
            <a:ext cx="11834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0</a:t>
            </a:r>
            <a:r>
              <a:rPr lang="en-US" sz="4000" b="1" dirty="0"/>
              <a:t> calibration: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463EF5-9F67-8359-5ACB-65F09A1598F0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1144114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47A93-25A1-E993-3F3C-720EE02C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B2631B-CF58-9F0D-97CA-18E333889C32}"/>
              </a:ext>
            </a:extLst>
          </p:cNvPr>
          <p:cNvSpPr/>
          <p:nvPr/>
        </p:nvSpPr>
        <p:spPr>
          <a:xfrm rot="10800000" flipV="1">
            <a:off x="0" y="-2381"/>
            <a:ext cx="12192000" cy="71182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Two remaining problems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42DE24-B8BB-5863-5BEB-9E5116154129}"/>
              </a:ext>
            </a:extLst>
          </p:cNvPr>
          <p:cNvPicPr/>
          <p:nvPr/>
        </p:nvPicPr>
        <p:blipFill rotWithShape="1">
          <a:blip r:embed="rId2">
            <a:lum bright="20000"/>
          </a:blip>
          <a:srcRect l="60810" t="6739" r="-1282" b="56550"/>
          <a:stretch/>
        </p:blipFill>
        <p:spPr bwMode="auto">
          <a:xfrm>
            <a:off x="2789274" y="1872557"/>
            <a:ext cx="6613451" cy="4910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B380EF-3FDA-F593-A64C-F0AF608B7E73}"/>
              </a:ext>
            </a:extLst>
          </p:cNvPr>
          <p:cNvSpPr txBox="1"/>
          <p:nvPr/>
        </p:nvSpPr>
        <p:spPr>
          <a:xfrm>
            <a:off x="94593" y="831347"/>
            <a:ext cx="1032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But this is neither routine nor automated, which was our goal</a:t>
            </a:r>
          </a:p>
        </p:txBody>
      </p:sp>
    </p:spTree>
    <p:extLst>
      <p:ext uri="{BB962C8B-B14F-4D97-AF65-F5344CB8AC3E}">
        <p14:creationId xmlns:p14="http://schemas.microsoft.com/office/powerpoint/2010/main" val="4281031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CB680-ADE7-5B3E-D94E-1E890604B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D03DC01-CCBE-2B30-06D1-3DE145F60DD3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29A05-9C72-1F5F-B89A-D04049BC04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2" t="984" r="943"/>
          <a:stretch>
            <a:fillRect/>
          </a:stretch>
        </p:blipFill>
        <p:spPr>
          <a:xfrm>
            <a:off x="2664371" y="1939159"/>
            <a:ext cx="6534808" cy="390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1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239BB5-9D0A-324F-76FF-BEED656CEE22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8646F00B-5AE2-7F30-1D21-A5E6D0A93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6439" y="4942748"/>
            <a:ext cx="319860" cy="541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0D2364-3294-14B8-6280-AC94575121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" t="10172" r="10525"/>
          <a:stretch>
            <a:fillRect/>
          </a:stretch>
        </p:blipFill>
        <p:spPr>
          <a:xfrm>
            <a:off x="2664371" y="2301765"/>
            <a:ext cx="5896305" cy="35452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618312-26E5-86A6-A048-0EAA3071C9E1}"/>
              </a:ext>
            </a:extLst>
          </p:cNvPr>
          <p:cNvSpPr/>
          <p:nvPr/>
        </p:nvSpPr>
        <p:spPr>
          <a:xfrm>
            <a:off x="8103476" y="3423542"/>
            <a:ext cx="551794" cy="2060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2D5908-B52B-7A56-B919-5B25F5EF1B23}"/>
              </a:ext>
            </a:extLst>
          </p:cNvPr>
          <p:cNvSpPr/>
          <p:nvPr/>
        </p:nvSpPr>
        <p:spPr>
          <a:xfrm>
            <a:off x="4889937" y="2401224"/>
            <a:ext cx="2992821" cy="7045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91963-5C50-5441-9FEA-81FF33563AC4}"/>
              </a:ext>
            </a:extLst>
          </p:cNvPr>
          <p:cNvSpPr/>
          <p:nvPr/>
        </p:nvSpPr>
        <p:spPr>
          <a:xfrm>
            <a:off x="4711261" y="4074370"/>
            <a:ext cx="2992821" cy="1167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D6073-2D41-8CAD-947A-72300B388327}"/>
              </a:ext>
            </a:extLst>
          </p:cNvPr>
          <p:cNvSpPr/>
          <p:nvPr/>
        </p:nvSpPr>
        <p:spPr>
          <a:xfrm>
            <a:off x="2695903" y="3246662"/>
            <a:ext cx="319861" cy="27205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5BDAA3-25A6-D27C-6612-5D1694EC5887}"/>
              </a:ext>
            </a:extLst>
          </p:cNvPr>
          <p:cNvSpPr/>
          <p:nvPr/>
        </p:nvSpPr>
        <p:spPr>
          <a:xfrm>
            <a:off x="2703784" y="2352911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F28E5D-D4B3-B885-7612-0F730F4A6961}"/>
              </a:ext>
            </a:extLst>
          </p:cNvPr>
          <p:cNvSpPr/>
          <p:nvPr/>
        </p:nvSpPr>
        <p:spPr>
          <a:xfrm>
            <a:off x="8127120" y="2593790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32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CF200-0840-5C3F-6A1F-DC70048F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5A7DFE-49C3-CD41-5AA6-D48D5944EE92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3091F87F-34A6-81BB-F8A1-83109D80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6439" y="4942748"/>
            <a:ext cx="319860" cy="541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CE3541-C581-D0FF-E16F-DF2E177999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" t="10172" r="10525"/>
          <a:stretch>
            <a:fillRect/>
          </a:stretch>
        </p:blipFill>
        <p:spPr>
          <a:xfrm>
            <a:off x="2664371" y="2301765"/>
            <a:ext cx="5896305" cy="35452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B312AE-2F68-7714-79B8-D5BB787C3DA2}"/>
              </a:ext>
            </a:extLst>
          </p:cNvPr>
          <p:cNvSpPr/>
          <p:nvPr/>
        </p:nvSpPr>
        <p:spPr>
          <a:xfrm>
            <a:off x="8103476" y="3423542"/>
            <a:ext cx="551794" cy="2060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C60DAC-9C43-A7CB-1651-8B803A20C9A8}"/>
              </a:ext>
            </a:extLst>
          </p:cNvPr>
          <p:cNvSpPr/>
          <p:nvPr/>
        </p:nvSpPr>
        <p:spPr>
          <a:xfrm>
            <a:off x="4889937" y="2401224"/>
            <a:ext cx="2992821" cy="7045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E85E94-6314-8962-AE95-3B5A3219D2B1}"/>
              </a:ext>
            </a:extLst>
          </p:cNvPr>
          <p:cNvSpPr/>
          <p:nvPr/>
        </p:nvSpPr>
        <p:spPr>
          <a:xfrm>
            <a:off x="4711261" y="4074370"/>
            <a:ext cx="2992821" cy="1167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297CD2-3034-3A1A-A5C8-473F0D6B4C42}"/>
              </a:ext>
            </a:extLst>
          </p:cNvPr>
          <p:cNvSpPr/>
          <p:nvPr/>
        </p:nvSpPr>
        <p:spPr>
          <a:xfrm>
            <a:off x="2695903" y="3246662"/>
            <a:ext cx="319861" cy="27205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A99695-7CC7-F0D6-B174-388E0D976442}"/>
              </a:ext>
            </a:extLst>
          </p:cNvPr>
          <p:cNvSpPr/>
          <p:nvPr/>
        </p:nvSpPr>
        <p:spPr>
          <a:xfrm>
            <a:off x="2703784" y="2352911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EEA6AB-D848-36D1-6F8E-06833BB772ED}"/>
              </a:ext>
            </a:extLst>
          </p:cNvPr>
          <p:cNvGrpSpPr/>
          <p:nvPr/>
        </p:nvGrpSpPr>
        <p:grpSpPr>
          <a:xfrm>
            <a:off x="1710557" y="2490952"/>
            <a:ext cx="1040525" cy="843456"/>
            <a:chOff x="1694791" y="2490952"/>
            <a:chExt cx="1040525" cy="8434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05D0A43-DFBB-0910-768A-B45166EF72A8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518944-6DC3-80C1-1D90-368A8C4EF8F8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BC23BA1-7D89-5E1F-B44D-3772771A9601}"/>
              </a:ext>
            </a:extLst>
          </p:cNvPr>
          <p:cNvSpPr/>
          <p:nvPr/>
        </p:nvSpPr>
        <p:spPr>
          <a:xfrm>
            <a:off x="8127120" y="2593790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6807B-CBB2-E497-3596-67A93680F8AA}"/>
              </a:ext>
            </a:extLst>
          </p:cNvPr>
          <p:cNvSpPr txBox="1"/>
          <p:nvPr/>
        </p:nvSpPr>
        <p:spPr>
          <a:xfrm>
            <a:off x="1467859" y="1341482"/>
            <a:ext cx="1518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MFC to deliver inert gas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F98544-B886-5FBA-5EB1-52942A6A4AAF}"/>
              </a:ext>
            </a:extLst>
          </p:cNvPr>
          <p:cNvCxnSpPr>
            <a:cxnSpLocks/>
          </p:cNvCxnSpPr>
          <p:nvPr/>
        </p:nvCxnSpPr>
        <p:spPr>
          <a:xfrm flipV="1">
            <a:off x="1972392" y="3174082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63B3119-AF86-94E1-A381-0BBA50D567BC}"/>
              </a:ext>
            </a:extLst>
          </p:cNvPr>
          <p:cNvCxnSpPr>
            <a:cxnSpLocks/>
          </p:cNvCxnSpPr>
          <p:nvPr/>
        </p:nvCxnSpPr>
        <p:spPr>
          <a:xfrm flipV="1">
            <a:off x="6142550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ABE5B3-2BA6-3F46-CC1F-0EC153E6AB4D}"/>
              </a:ext>
            </a:extLst>
          </p:cNvPr>
          <p:cNvCxnSpPr>
            <a:cxnSpLocks/>
          </p:cNvCxnSpPr>
          <p:nvPr/>
        </p:nvCxnSpPr>
        <p:spPr>
          <a:xfrm>
            <a:off x="8150769" y="3392407"/>
            <a:ext cx="3389586" cy="0"/>
          </a:xfrm>
          <a:prstGeom prst="line">
            <a:avLst/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DD8D2DA-E771-FEF6-C685-EC4BE73766C6}"/>
              </a:ext>
            </a:extLst>
          </p:cNvPr>
          <p:cNvCxnSpPr>
            <a:cxnSpLocks/>
          </p:cNvCxnSpPr>
          <p:nvPr/>
        </p:nvCxnSpPr>
        <p:spPr>
          <a:xfrm flipV="1">
            <a:off x="8906201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90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71A54-B38A-6A49-0018-BAB483638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75B819-F7FC-CDFB-6835-A528EC5B0272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27D26EBB-0147-1763-CADC-0F4A6A268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6439" y="4942748"/>
            <a:ext cx="319860" cy="541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8C87B9-1DE1-A253-31E8-CB38E9A443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" t="10172" r="10525"/>
          <a:stretch>
            <a:fillRect/>
          </a:stretch>
        </p:blipFill>
        <p:spPr>
          <a:xfrm>
            <a:off x="2664371" y="2301765"/>
            <a:ext cx="5896305" cy="35452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4F1560-D672-3500-0AFD-01124100C51B}"/>
              </a:ext>
            </a:extLst>
          </p:cNvPr>
          <p:cNvSpPr/>
          <p:nvPr/>
        </p:nvSpPr>
        <p:spPr>
          <a:xfrm>
            <a:off x="8103476" y="3423542"/>
            <a:ext cx="551794" cy="2060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BD94F-649B-2931-556B-7FF3AE8B71B2}"/>
              </a:ext>
            </a:extLst>
          </p:cNvPr>
          <p:cNvSpPr/>
          <p:nvPr/>
        </p:nvSpPr>
        <p:spPr>
          <a:xfrm>
            <a:off x="4889937" y="2401224"/>
            <a:ext cx="2992821" cy="7045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FE2592-1EA5-42D9-28C7-D699C51B19C5}"/>
              </a:ext>
            </a:extLst>
          </p:cNvPr>
          <p:cNvSpPr/>
          <p:nvPr/>
        </p:nvSpPr>
        <p:spPr>
          <a:xfrm>
            <a:off x="4711261" y="4074370"/>
            <a:ext cx="2992821" cy="1167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8113BA-3EA8-98FD-6A12-5A9675EE0426}"/>
              </a:ext>
            </a:extLst>
          </p:cNvPr>
          <p:cNvSpPr/>
          <p:nvPr/>
        </p:nvSpPr>
        <p:spPr>
          <a:xfrm>
            <a:off x="2695903" y="3246662"/>
            <a:ext cx="319861" cy="27205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2C30EA-BDE9-4503-3CCE-8BF695838C1F}"/>
              </a:ext>
            </a:extLst>
          </p:cNvPr>
          <p:cNvSpPr/>
          <p:nvPr/>
        </p:nvSpPr>
        <p:spPr>
          <a:xfrm>
            <a:off x="2703784" y="2352911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1E08379-41F4-8019-A825-AD05A43808C9}"/>
              </a:ext>
            </a:extLst>
          </p:cNvPr>
          <p:cNvGrpSpPr/>
          <p:nvPr/>
        </p:nvGrpSpPr>
        <p:grpSpPr>
          <a:xfrm>
            <a:off x="1710557" y="2490952"/>
            <a:ext cx="1040525" cy="843456"/>
            <a:chOff x="1694791" y="2490952"/>
            <a:chExt cx="1040525" cy="8434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EE60BA-1954-B6D0-B171-9D90B513D728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8B50F8-5495-CE24-C756-F922F38EE022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97BA862-1D08-3D47-A621-D45F45767395}"/>
              </a:ext>
            </a:extLst>
          </p:cNvPr>
          <p:cNvSpPr/>
          <p:nvPr/>
        </p:nvSpPr>
        <p:spPr>
          <a:xfrm>
            <a:off x="8127120" y="2593790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145FD-2A37-83CA-9ACE-93D8B48AD0D5}"/>
              </a:ext>
            </a:extLst>
          </p:cNvPr>
          <p:cNvSpPr txBox="1"/>
          <p:nvPr/>
        </p:nvSpPr>
        <p:spPr>
          <a:xfrm>
            <a:off x="1467859" y="1341482"/>
            <a:ext cx="1518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MFC to deliver inert gas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F00D7A1-54E8-1AD8-A09A-4B9802A25132}"/>
              </a:ext>
            </a:extLst>
          </p:cNvPr>
          <p:cNvCxnSpPr>
            <a:cxnSpLocks/>
          </p:cNvCxnSpPr>
          <p:nvPr/>
        </p:nvCxnSpPr>
        <p:spPr>
          <a:xfrm>
            <a:off x="8150769" y="3392407"/>
            <a:ext cx="3389586" cy="0"/>
          </a:xfrm>
          <a:prstGeom prst="line">
            <a:avLst/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07BD79D-D7BE-C88C-6617-1F539B832529}"/>
              </a:ext>
            </a:extLst>
          </p:cNvPr>
          <p:cNvCxnSpPr>
            <a:cxnSpLocks/>
          </p:cNvCxnSpPr>
          <p:nvPr/>
        </p:nvCxnSpPr>
        <p:spPr>
          <a:xfrm flipV="1">
            <a:off x="1972392" y="3174082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A6DFD29-0849-8F05-63DD-79985D7C66DE}"/>
              </a:ext>
            </a:extLst>
          </p:cNvPr>
          <p:cNvCxnSpPr>
            <a:cxnSpLocks/>
          </p:cNvCxnSpPr>
          <p:nvPr/>
        </p:nvCxnSpPr>
        <p:spPr>
          <a:xfrm flipV="1">
            <a:off x="6142550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286BAA-D7A5-ADBE-9CB2-2191DC27E039}"/>
              </a:ext>
            </a:extLst>
          </p:cNvPr>
          <p:cNvCxnSpPr>
            <a:cxnSpLocks/>
          </p:cNvCxnSpPr>
          <p:nvPr/>
        </p:nvCxnSpPr>
        <p:spPr>
          <a:xfrm flipV="1">
            <a:off x="8906201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25">
            <a:extLst>
              <a:ext uri="{FF2B5EF4-FFF2-40B4-BE49-F238E27FC236}">
                <a16:creationId xmlns:a16="http://schemas.microsoft.com/office/drawing/2014/main" id="{DC97CEAB-BEEB-0373-F416-7D2E6793A05A}"/>
              </a:ext>
            </a:extLst>
          </p:cNvPr>
          <p:cNvSpPr/>
          <p:nvPr/>
        </p:nvSpPr>
        <p:spPr>
          <a:xfrm>
            <a:off x="7086600" y="1852451"/>
            <a:ext cx="3637542" cy="3026007"/>
          </a:xfrm>
          <a:prstGeom prst="arc">
            <a:avLst>
              <a:gd name="adj1" fmla="val 16385578"/>
              <a:gd name="adj2" fmla="val 64225"/>
            </a:avLst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8B120D-F168-7674-3D65-B4871D4F65FE}"/>
              </a:ext>
            </a:extLst>
          </p:cNvPr>
          <p:cNvGrpSpPr/>
          <p:nvPr/>
        </p:nvGrpSpPr>
        <p:grpSpPr>
          <a:xfrm>
            <a:off x="7976036" y="1124317"/>
            <a:ext cx="1040525" cy="843456"/>
            <a:chOff x="1694791" y="2490952"/>
            <a:chExt cx="1040525" cy="84345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67B0E8D-2E97-9213-8B32-438E6F908CB1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AEC313-1947-7058-7B61-0EB895E4C29D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80A1B6-C3ED-7FC0-F86E-89DD8C2CC3F1}"/>
              </a:ext>
            </a:extLst>
          </p:cNvPr>
          <p:cNvCxnSpPr>
            <a:cxnSpLocks/>
          </p:cNvCxnSpPr>
          <p:nvPr/>
        </p:nvCxnSpPr>
        <p:spPr>
          <a:xfrm flipH="1" flipV="1">
            <a:off x="8190184" y="1787361"/>
            <a:ext cx="569494" cy="58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02EA495-3BDD-B721-42BD-C1A4CA74E69A}"/>
              </a:ext>
            </a:extLst>
          </p:cNvPr>
          <p:cNvCxnSpPr>
            <a:cxnSpLocks/>
          </p:cNvCxnSpPr>
          <p:nvPr/>
        </p:nvCxnSpPr>
        <p:spPr>
          <a:xfrm flipV="1">
            <a:off x="11630319" y="3378735"/>
            <a:ext cx="274320" cy="68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2E14944-3700-3B32-9E80-8E547FDC090F}"/>
              </a:ext>
            </a:extLst>
          </p:cNvPr>
          <p:cNvSpPr txBox="1"/>
          <p:nvPr/>
        </p:nvSpPr>
        <p:spPr>
          <a:xfrm>
            <a:off x="4889937" y="927967"/>
            <a:ext cx="310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Another MFC to draw off a portion of the </a:t>
            </a:r>
            <a:r>
              <a:rPr lang="en-US" sz="2400" dirty="0" err="1"/>
              <a:t>Hg+inert</a:t>
            </a:r>
            <a:r>
              <a:rPr lang="en-US" sz="2400" dirty="0"/>
              <a:t> gas </a:t>
            </a:r>
          </a:p>
        </p:txBody>
      </p:sp>
    </p:spTree>
    <p:extLst>
      <p:ext uri="{BB962C8B-B14F-4D97-AF65-F5344CB8AC3E}">
        <p14:creationId xmlns:p14="http://schemas.microsoft.com/office/powerpoint/2010/main" val="1555169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8A3AE-24AA-62A9-84D8-5D0AF7300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3C05C9-8911-631A-6A6A-1B9B5C04545D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41EFE29D-2AB1-9527-12B6-4EA5DFDCD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6439" y="4942748"/>
            <a:ext cx="319860" cy="541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BEEBB6-0AEE-BEE4-109A-2410C4196C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" t="10172" r="10525"/>
          <a:stretch>
            <a:fillRect/>
          </a:stretch>
        </p:blipFill>
        <p:spPr>
          <a:xfrm>
            <a:off x="2664371" y="2301765"/>
            <a:ext cx="5896305" cy="35452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A5C475D-3006-0575-7692-8EABEC5B3F38}"/>
              </a:ext>
            </a:extLst>
          </p:cNvPr>
          <p:cNvSpPr/>
          <p:nvPr/>
        </p:nvSpPr>
        <p:spPr>
          <a:xfrm>
            <a:off x="8103476" y="3423542"/>
            <a:ext cx="551794" cy="2060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AA2D43-37DC-AEB7-F0A1-9ABD66DC1C38}"/>
              </a:ext>
            </a:extLst>
          </p:cNvPr>
          <p:cNvSpPr/>
          <p:nvPr/>
        </p:nvSpPr>
        <p:spPr>
          <a:xfrm>
            <a:off x="4889937" y="2401224"/>
            <a:ext cx="2992821" cy="7045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7C81C6-74FB-7D4F-1F57-F95BC88E6CEC}"/>
              </a:ext>
            </a:extLst>
          </p:cNvPr>
          <p:cNvSpPr/>
          <p:nvPr/>
        </p:nvSpPr>
        <p:spPr>
          <a:xfrm>
            <a:off x="4711261" y="4074370"/>
            <a:ext cx="2992821" cy="1167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29917B-AA7B-A80B-4F78-06FE02107E9B}"/>
              </a:ext>
            </a:extLst>
          </p:cNvPr>
          <p:cNvSpPr/>
          <p:nvPr/>
        </p:nvSpPr>
        <p:spPr>
          <a:xfrm>
            <a:off x="2695903" y="3246662"/>
            <a:ext cx="319861" cy="27205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08A3AC-592E-7968-E242-7FD0A6BFEDCD}"/>
              </a:ext>
            </a:extLst>
          </p:cNvPr>
          <p:cNvSpPr/>
          <p:nvPr/>
        </p:nvSpPr>
        <p:spPr>
          <a:xfrm>
            <a:off x="2703784" y="2352911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727F02-37F9-7256-0F10-F30D2C5B60A5}"/>
              </a:ext>
            </a:extLst>
          </p:cNvPr>
          <p:cNvGrpSpPr/>
          <p:nvPr/>
        </p:nvGrpSpPr>
        <p:grpSpPr>
          <a:xfrm>
            <a:off x="1710557" y="2490952"/>
            <a:ext cx="1040525" cy="843456"/>
            <a:chOff x="1694791" y="2490952"/>
            <a:chExt cx="1040525" cy="8434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42DDF61-5B20-412B-C2B1-8C69FB914D0B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676DB0-4430-9A14-0B67-CFC5BB77BFE3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F1F9F99-4367-9376-E1BD-32C23E1CD801}"/>
              </a:ext>
            </a:extLst>
          </p:cNvPr>
          <p:cNvSpPr/>
          <p:nvPr/>
        </p:nvSpPr>
        <p:spPr>
          <a:xfrm>
            <a:off x="8127120" y="2593790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5929E1-2445-C13B-9FE6-C07084AB3F44}"/>
              </a:ext>
            </a:extLst>
          </p:cNvPr>
          <p:cNvSpPr txBox="1"/>
          <p:nvPr/>
        </p:nvSpPr>
        <p:spPr>
          <a:xfrm>
            <a:off x="1467859" y="1341482"/>
            <a:ext cx="1518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MFC to deliver inert gas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0B05D1-2A6C-5ACB-C7B3-813D894A913A}"/>
              </a:ext>
            </a:extLst>
          </p:cNvPr>
          <p:cNvCxnSpPr>
            <a:cxnSpLocks/>
          </p:cNvCxnSpPr>
          <p:nvPr/>
        </p:nvCxnSpPr>
        <p:spPr>
          <a:xfrm>
            <a:off x="8150769" y="3392407"/>
            <a:ext cx="3389586" cy="0"/>
          </a:xfrm>
          <a:prstGeom prst="line">
            <a:avLst/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639DAF-6E5D-0D35-059F-91C5E4AC4849}"/>
              </a:ext>
            </a:extLst>
          </p:cNvPr>
          <p:cNvCxnSpPr>
            <a:cxnSpLocks/>
          </p:cNvCxnSpPr>
          <p:nvPr/>
        </p:nvCxnSpPr>
        <p:spPr>
          <a:xfrm flipV="1">
            <a:off x="1972392" y="3174082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0E4EC15-917B-640B-D671-7C18D0E5575A}"/>
              </a:ext>
            </a:extLst>
          </p:cNvPr>
          <p:cNvCxnSpPr>
            <a:cxnSpLocks/>
          </p:cNvCxnSpPr>
          <p:nvPr/>
        </p:nvCxnSpPr>
        <p:spPr>
          <a:xfrm flipV="1">
            <a:off x="6142550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4D57F6C-3BB1-90C1-E5E2-43061EF56613}"/>
              </a:ext>
            </a:extLst>
          </p:cNvPr>
          <p:cNvCxnSpPr>
            <a:cxnSpLocks/>
          </p:cNvCxnSpPr>
          <p:nvPr/>
        </p:nvCxnSpPr>
        <p:spPr>
          <a:xfrm flipV="1">
            <a:off x="8906201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25">
            <a:extLst>
              <a:ext uri="{FF2B5EF4-FFF2-40B4-BE49-F238E27FC236}">
                <a16:creationId xmlns:a16="http://schemas.microsoft.com/office/drawing/2014/main" id="{1E3A5B06-AA2E-E19E-4E3F-67BAC38A161E}"/>
              </a:ext>
            </a:extLst>
          </p:cNvPr>
          <p:cNvSpPr/>
          <p:nvPr/>
        </p:nvSpPr>
        <p:spPr>
          <a:xfrm>
            <a:off x="7086600" y="1852451"/>
            <a:ext cx="3637542" cy="3026007"/>
          </a:xfrm>
          <a:prstGeom prst="arc">
            <a:avLst>
              <a:gd name="adj1" fmla="val 16385578"/>
              <a:gd name="adj2" fmla="val 64225"/>
            </a:avLst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595C63-6AE5-8A36-D3D2-02A8664FED86}"/>
              </a:ext>
            </a:extLst>
          </p:cNvPr>
          <p:cNvGrpSpPr/>
          <p:nvPr/>
        </p:nvGrpSpPr>
        <p:grpSpPr>
          <a:xfrm>
            <a:off x="7976036" y="1124317"/>
            <a:ext cx="1040525" cy="843456"/>
            <a:chOff x="1694791" y="2490952"/>
            <a:chExt cx="1040525" cy="84345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401C0EF-D609-CED1-A794-85FF42F96E16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3F5383F-68A8-0995-DDE5-8B713C271BB0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4982C0D-30E9-88DA-BFB1-6587776BACDB}"/>
              </a:ext>
            </a:extLst>
          </p:cNvPr>
          <p:cNvCxnSpPr>
            <a:cxnSpLocks/>
          </p:cNvCxnSpPr>
          <p:nvPr/>
        </p:nvCxnSpPr>
        <p:spPr>
          <a:xfrm flipH="1" flipV="1">
            <a:off x="8190184" y="1787361"/>
            <a:ext cx="569494" cy="58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FA4BBE6-C94A-34BD-E551-8BC1BC0968C1}"/>
              </a:ext>
            </a:extLst>
          </p:cNvPr>
          <p:cNvCxnSpPr>
            <a:cxnSpLocks/>
          </p:cNvCxnSpPr>
          <p:nvPr/>
        </p:nvCxnSpPr>
        <p:spPr>
          <a:xfrm flipV="1">
            <a:off x="11630319" y="3378735"/>
            <a:ext cx="274320" cy="68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24F48A5-5A09-8235-83E2-3868A578ADFD}"/>
              </a:ext>
            </a:extLst>
          </p:cNvPr>
          <p:cNvSpPr txBox="1"/>
          <p:nvPr/>
        </p:nvSpPr>
        <p:spPr>
          <a:xfrm>
            <a:off x="4889937" y="927967"/>
            <a:ext cx="310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Another MFC to draw off a portion of the </a:t>
            </a:r>
            <a:r>
              <a:rPr lang="en-US" sz="2400" dirty="0" err="1"/>
              <a:t>Hg+inert</a:t>
            </a:r>
            <a:r>
              <a:rPr lang="en-US" sz="2400" dirty="0"/>
              <a:t> gas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DBE030-A170-320B-A190-07355D4D2A81}"/>
              </a:ext>
            </a:extLst>
          </p:cNvPr>
          <p:cNvSpPr/>
          <p:nvPr/>
        </p:nvSpPr>
        <p:spPr>
          <a:xfrm>
            <a:off x="10886089" y="3246662"/>
            <a:ext cx="441434" cy="292696"/>
          </a:xfrm>
          <a:prstGeom prst="ellipse">
            <a:avLst/>
          </a:prstGeom>
          <a:solidFill>
            <a:srgbClr val="8B6F18"/>
          </a:solidFill>
          <a:ln>
            <a:solidFill>
              <a:srgbClr val="8B6F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4A8851-2E52-77D5-72EB-BFD01339EC5C}"/>
              </a:ext>
            </a:extLst>
          </p:cNvPr>
          <p:cNvSpPr txBox="1"/>
          <p:nvPr/>
        </p:nvSpPr>
        <p:spPr>
          <a:xfrm>
            <a:off x="7882758" y="3474205"/>
            <a:ext cx="3637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Custom, ultra-inert venturi flow measurement to measure remaining flow </a:t>
            </a:r>
          </a:p>
        </p:txBody>
      </p:sp>
    </p:spTree>
    <p:extLst>
      <p:ext uri="{BB962C8B-B14F-4D97-AF65-F5344CB8AC3E}">
        <p14:creationId xmlns:p14="http://schemas.microsoft.com/office/powerpoint/2010/main" val="3796570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898D-7182-C769-17FA-EA3EB116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BB5BAF-77FD-573B-6B2A-C5B1E453B048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" name="Picture 3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DAEFF225-F088-864B-6D97-1AB75F5B2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6439" y="4942748"/>
            <a:ext cx="319860" cy="5411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6C0848-A4D2-9C5B-149C-A4247B0716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2" t="10172" r="10525"/>
          <a:stretch>
            <a:fillRect/>
          </a:stretch>
        </p:blipFill>
        <p:spPr>
          <a:xfrm>
            <a:off x="2664371" y="2301765"/>
            <a:ext cx="5896305" cy="35452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D16DB3-3CF5-9700-FF8B-A7235F2B8E57}"/>
              </a:ext>
            </a:extLst>
          </p:cNvPr>
          <p:cNvSpPr/>
          <p:nvPr/>
        </p:nvSpPr>
        <p:spPr>
          <a:xfrm>
            <a:off x="8103476" y="3423542"/>
            <a:ext cx="551794" cy="20604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17904E-7091-9674-1A66-01D63D4B0765}"/>
              </a:ext>
            </a:extLst>
          </p:cNvPr>
          <p:cNvSpPr/>
          <p:nvPr/>
        </p:nvSpPr>
        <p:spPr>
          <a:xfrm>
            <a:off x="4889937" y="2401224"/>
            <a:ext cx="2992821" cy="7045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3EB365-4170-9C8F-ACDC-7764E231D1AB}"/>
              </a:ext>
            </a:extLst>
          </p:cNvPr>
          <p:cNvSpPr/>
          <p:nvPr/>
        </p:nvSpPr>
        <p:spPr>
          <a:xfrm>
            <a:off x="4711261" y="4074370"/>
            <a:ext cx="2992821" cy="11676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D208DF-BB24-EA8B-BE30-41A246496D05}"/>
              </a:ext>
            </a:extLst>
          </p:cNvPr>
          <p:cNvSpPr/>
          <p:nvPr/>
        </p:nvSpPr>
        <p:spPr>
          <a:xfrm>
            <a:off x="2695903" y="3246662"/>
            <a:ext cx="319861" cy="27205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90037F-A069-6A37-2880-95B542A76CB0}"/>
              </a:ext>
            </a:extLst>
          </p:cNvPr>
          <p:cNvSpPr/>
          <p:nvPr/>
        </p:nvSpPr>
        <p:spPr>
          <a:xfrm>
            <a:off x="2703784" y="2352911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BF81DA-84C8-C4AC-2356-82218869AED9}"/>
              </a:ext>
            </a:extLst>
          </p:cNvPr>
          <p:cNvGrpSpPr/>
          <p:nvPr/>
        </p:nvGrpSpPr>
        <p:grpSpPr>
          <a:xfrm>
            <a:off x="1710557" y="2490952"/>
            <a:ext cx="1040525" cy="843456"/>
            <a:chOff x="1694791" y="2490952"/>
            <a:chExt cx="1040525" cy="8434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2AFB3E-C9A3-91F8-4FA2-BF72D7BF1224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D995AD-A473-9763-F2A2-30786105C5B2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A7FF8A0-D269-C6D0-1A82-CD8873BFB262}"/>
              </a:ext>
            </a:extLst>
          </p:cNvPr>
          <p:cNvSpPr/>
          <p:nvPr/>
        </p:nvSpPr>
        <p:spPr>
          <a:xfrm>
            <a:off x="8127120" y="2593790"/>
            <a:ext cx="396412" cy="7646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0464A1-1163-7709-146D-1CB51FB7F6BD}"/>
              </a:ext>
            </a:extLst>
          </p:cNvPr>
          <p:cNvSpPr txBox="1"/>
          <p:nvPr/>
        </p:nvSpPr>
        <p:spPr>
          <a:xfrm>
            <a:off x="1467859" y="1341482"/>
            <a:ext cx="1518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MFC to deliver inert gas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C387D5-DD80-E627-573E-2D8493DE9398}"/>
              </a:ext>
            </a:extLst>
          </p:cNvPr>
          <p:cNvCxnSpPr>
            <a:cxnSpLocks/>
          </p:cNvCxnSpPr>
          <p:nvPr/>
        </p:nvCxnSpPr>
        <p:spPr>
          <a:xfrm>
            <a:off x="8150769" y="3392407"/>
            <a:ext cx="3389586" cy="0"/>
          </a:xfrm>
          <a:prstGeom prst="line">
            <a:avLst/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07431F2-DB38-C9F9-EA79-91D5C447E10C}"/>
              </a:ext>
            </a:extLst>
          </p:cNvPr>
          <p:cNvCxnSpPr>
            <a:cxnSpLocks/>
          </p:cNvCxnSpPr>
          <p:nvPr/>
        </p:nvCxnSpPr>
        <p:spPr>
          <a:xfrm flipV="1">
            <a:off x="1972392" y="3174082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DFD58D8-21A2-BAAC-D27D-714DBE76868B}"/>
              </a:ext>
            </a:extLst>
          </p:cNvPr>
          <p:cNvCxnSpPr>
            <a:cxnSpLocks/>
          </p:cNvCxnSpPr>
          <p:nvPr/>
        </p:nvCxnSpPr>
        <p:spPr>
          <a:xfrm flipV="1">
            <a:off x="6142550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DEC38C4-2743-0D7F-0970-14D4AD38FB1C}"/>
              </a:ext>
            </a:extLst>
          </p:cNvPr>
          <p:cNvCxnSpPr>
            <a:cxnSpLocks/>
          </p:cNvCxnSpPr>
          <p:nvPr/>
        </p:nvCxnSpPr>
        <p:spPr>
          <a:xfrm flipV="1">
            <a:off x="8906201" y="3378735"/>
            <a:ext cx="550658" cy="117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25">
            <a:extLst>
              <a:ext uri="{FF2B5EF4-FFF2-40B4-BE49-F238E27FC236}">
                <a16:creationId xmlns:a16="http://schemas.microsoft.com/office/drawing/2014/main" id="{A9686D79-CB81-11E9-13C8-2A1BC0424A7D}"/>
              </a:ext>
            </a:extLst>
          </p:cNvPr>
          <p:cNvSpPr/>
          <p:nvPr/>
        </p:nvSpPr>
        <p:spPr>
          <a:xfrm>
            <a:off x="7086600" y="1852451"/>
            <a:ext cx="3637542" cy="3026007"/>
          </a:xfrm>
          <a:prstGeom prst="arc">
            <a:avLst>
              <a:gd name="adj1" fmla="val 16385578"/>
              <a:gd name="adj2" fmla="val 64225"/>
            </a:avLst>
          </a:prstGeom>
          <a:ln w="38100">
            <a:solidFill>
              <a:srgbClr val="8B6F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1CF953-0693-5B17-3B5B-D9CD3ABA1A23}"/>
              </a:ext>
            </a:extLst>
          </p:cNvPr>
          <p:cNvGrpSpPr/>
          <p:nvPr/>
        </p:nvGrpSpPr>
        <p:grpSpPr>
          <a:xfrm>
            <a:off x="7976036" y="1124317"/>
            <a:ext cx="1040525" cy="843456"/>
            <a:chOff x="1694791" y="2490952"/>
            <a:chExt cx="1040525" cy="84345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DA89DF-4338-B863-C446-0EB510783757}"/>
                </a:ext>
              </a:extLst>
            </p:cNvPr>
            <p:cNvSpPr/>
            <p:nvPr/>
          </p:nvSpPr>
          <p:spPr>
            <a:xfrm>
              <a:off x="1694791" y="3037288"/>
              <a:ext cx="1040525" cy="29712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2585A11-2605-966D-2084-8CC36CD24E59}"/>
                </a:ext>
              </a:extLst>
            </p:cNvPr>
            <p:cNvSpPr/>
            <p:nvPr/>
          </p:nvSpPr>
          <p:spPr>
            <a:xfrm>
              <a:off x="1805151" y="2490952"/>
              <a:ext cx="819805" cy="614855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A08792C-B48A-F6BF-4665-D0D4E37592BB}"/>
              </a:ext>
            </a:extLst>
          </p:cNvPr>
          <p:cNvCxnSpPr>
            <a:cxnSpLocks/>
          </p:cNvCxnSpPr>
          <p:nvPr/>
        </p:nvCxnSpPr>
        <p:spPr>
          <a:xfrm flipH="1" flipV="1">
            <a:off x="8190184" y="1787361"/>
            <a:ext cx="569494" cy="58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1B15E88-6DB2-1AA9-AB8D-C724D7550D6B}"/>
              </a:ext>
            </a:extLst>
          </p:cNvPr>
          <p:cNvCxnSpPr>
            <a:cxnSpLocks/>
          </p:cNvCxnSpPr>
          <p:nvPr/>
        </p:nvCxnSpPr>
        <p:spPr>
          <a:xfrm flipV="1">
            <a:off x="11630319" y="3378735"/>
            <a:ext cx="274320" cy="68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AB6CC66-402A-A239-C750-DDA7F91E04C5}"/>
              </a:ext>
            </a:extLst>
          </p:cNvPr>
          <p:cNvSpPr txBox="1"/>
          <p:nvPr/>
        </p:nvSpPr>
        <p:spPr>
          <a:xfrm>
            <a:off x="4889937" y="927967"/>
            <a:ext cx="310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Another MFC to draw off a portion of the </a:t>
            </a:r>
            <a:r>
              <a:rPr lang="en-US" sz="2400" dirty="0" err="1"/>
              <a:t>Hg+inert</a:t>
            </a:r>
            <a:r>
              <a:rPr lang="en-US" sz="2400" dirty="0"/>
              <a:t> gas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D6FE54-E63B-CF3E-F8E6-F14F21665B16}"/>
              </a:ext>
            </a:extLst>
          </p:cNvPr>
          <p:cNvSpPr/>
          <p:nvPr/>
        </p:nvSpPr>
        <p:spPr>
          <a:xfrm>
            <a:off x="10886089" y="3246662"/>
            <a:ext cx="441434" cy="292696"/>
          </a:xfrm>
          <a:prstGeom prst="ellipse">
            <a:avLst/>
          </a:prstGeom>
          <a:solidFill>
            <a:srgbClr val="8B6F18"/>
          </a:solidFill>
          <a:ln>
            <a:solidFill>
              <a:srgbClr val="8B6F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611F83-3088-9992-EAFB-167B8C1282BB}"/>
              </a:ext>
            </a:extLst>
          </p:cNvPr>
          <p:cNvSpPr txBox="1"/>
          <p:nvPr/>
        </p:nvSpPr>
        <p:spPr>
          <a:xfrm>
            <a:off x="7882758" y="3474205"/>
            <a:ext cx="3637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Custom, ultra-inert venturi flow measurement to measure remaining flow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CFCCCF-03F5-F1BD-3C8A-335DE2276AD5}"/>
              </a:ext>
            </a:extLst>
          </p:cNvPr>
          <p:cNvSpPr/>
          <p:nvPr/>
        </p:nvSpPr>
        <p:spPr>
          <a:xfrm>
            <a:off x="1017767" y="1011025"/>
            <a:ext cx="11073221" cy="523729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9ACD73-54F5-1619-F2DE-AC55112E4745}"/>
              </a:ext>
            </a:extLst>
          </p:cNvPr>
          <p:cNvSpPr txBox="1"/>
          <p:nvPr/>
        </p:nvSpPr>
        <p:spPr>
          <a:xfrm>
            <a:off x="2222201" y="2587157"/>
            <a:ext cx="3731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Remaining flow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DCE237-73AE-89B2-E4E7-ECC8D0EA6338}"/>
              </a:ext>
            </a:extLst>
          </p:cNvPr>
          <p:cNvSpPr txBox="1"/>
          <p:nvPr/>
        </p:nvSpPr>
        <p:spPr>
          <a:xfrm>
            <a:off x="2334226" y="3384526"/>
            <a:ext cx="313810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/>
              <a:t>Total original</a:t>
            </a:r>
          </a:p>
          <a:p>
            <a:pPr algn="ctr"/>
            <a:r>
              <a:rPr lang="en-US" sz="4400" dirty="0"/>
              <a:t>flow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514319C-78AB-B4A2-DBE1-65A631105A03}"/>
              </a:ext>
            </a:extLst>
          </p:cNvPr>
          <p:cNvCxnSpPr/>
          <p:nvPr/>
        </p:nvCxnSpPr>
        <p:spPr>
          <a:xfrm>
            <a:off x="2403282" y="3381706"/>
            <a:ext cx="3111061" cy="0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C20E8BD-D5C1-E828-D9D0-16F26C87CAB6}"/>
              </a:ext>
            </a:extLst>
          </p:cNvPr>
          <p:cNvSpPr txBox="1"/>
          <p:nvPr/>
        </p:nvSpPr>
        <p:spPr>
          <a:xfrm>
            <a:off x="6924626" y="2655460"/>
            <a:ext cx="299428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/>
              <a:t>Fractional</a:t>
            </a:r>
          </a:p>
          <a:p>
            <a:pPr algn="ctr"/>
            <a:r>
              <a:rPr lang="en-US" sz="4400" dirty="0"/>
              <a:t>dilution rate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B6B7D9-068A-7A13-1182-D9056CB64308}"/>
              </a:ext>
            </a:extLst>
          </p:cNvPr>
          <p:cNvSpPr txBox="1"/>
          <p:nvPr/>
        </p:nvSpPr>
        <p:spPr>
          <a:xfrm>
            <a:off x="6110419" y="2735242"/>
            <a:ext cx="6062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279878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8B246-793F-3624-C6EE-57E70EBC1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A66CED-CAF7-AE52-115A-3E75E49BB3AB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New system: dynamic draw-off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B299C16-147E-6B24-9769-7762CE9183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" t="35376" r="26312" b="22754"/>
          <a:stretch>
            <a:fillRect/>
          </a:stretch>
        </p:blipFill>
        <p:spPr bwMode="auto">
          <a:xfrm>
            <a:off x="237655" y="1111896"/>
            <a:ext cx="11716689" cy="528095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532261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31034-6F34-272A-7969-8DD478AE1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E4BD39-D8D9-70C9-E759-AAB46828EB4A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The system appears to be working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D5375-7630-6053-AB0D-DF159F6327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" t="1843" r="3450" b="1447"/>
          <a:stretch>
            <a:fillRect/>
          </a:stretch>
        </p:blipFill>
        <p:spPr>
          <a:xfrm>
            <a:off x="1081375" y="813022"/>
            <a:ext cx="9623871" cy="58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616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694A0-6BA3-8DA3-3A0A-B78F064F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E0DE93-E344-2542-3D45-E0D55024D6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" t="1843" r="3450" b="1447"/>
          <a:stretch>
            <a:fillRect/>
          </a:stretch>
        </p:blipFill>
        <p:spPr>
          <a:xfrm>
            <a:off x="1081375" y="813022"/>
            <a:ext cx="9623871" cy="58978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8E1B1F-736A-95B5-D042-62333E17E9E7}"/>
              </a:ext>
            </a:extLst>
          </p:cNvPr>
          <p:cNvSpPr txBox="1"/>
          <p:nvPr/>
        </p:nvSpPr>
        <p:spPr>
          <a:xfrm>
            <a:off x="2870420" y="1542553"/>
            <a:ext cx="4744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~10-min equilibration time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F5F05B-0011-41CC-574F-38F902C0FAB3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The system appears to be working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933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22F34-A922-CF2E-A57C-3E80FAD5A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E755478-B658-6EC4-72EA-D0D92984546D}"/>
              </a:ext>
            </a:extLst>
          </p:cNvPr>
          <p:cNvSpPr txBox="1"/>
          <p:nvPr/>
        </p:nvSpPr>
        <p:spPr>
          <a:xfrm>
            <a:off x="212651" y="960834"/>
            <a:ext cx="1183403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0</a:t>
            </a:r>
            <a:r>
              <a:rPr lang="en-US" sz="4000" b="1" dirty="0"/>
              <a:t> calibration: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NIST and others have primary standards, but no ambient-level field-ready standards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526DDB-D17A-249B-825A-58CF0DB672F2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7907687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8A0FC-16C8-5699-1808-96E3BBB3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15BC76-F427-D6FC-BE14-CFAB4541DF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" t="1843" r="3450" b="1447"/>
          <a:stretch>
            <a:fillRect/>
          </a:stretch>
        </p:blipFill>
        <p:spPr>
          <a:xfrm>
            <a:off x="1081375" y="813022"/>
            <a:ext cx="9623871" cy="58978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B5EC26-DFEA-A57B-49AD-5408601AFD52}"/>
              </a:ext>
            </a:extLst>
          </p:cNvPr>
          <p:cNvSpPr txBox="1"/>
          <p:nvPr/>
        </p:nvSpPr>
        <p:spPr>
          <a:xfrm>
            <a:off x="2870420" y="1542553"/>
            <a:ext cx="4744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~10-min equilibration time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33DE32-98E4-BB48-7D15-E83F0869F419}"/>
              </a:ext>
            </a:extLst>
          </p:cNvPr>
          <p:cNvSpPr txBox="1"/>
          <p:nvPr/>
        </p:nvSpPr>
        <p:spPr>
          <a:xfrm>
            <a:off x="3521186" y="4438285"/>
            <a:ext cx="2078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Mostly Hg</a:t>
            </a:r>
            <a:r>
              <a:rPr lang="en-US" sz="3200" baseline="30000" dirty="0"/>
              <a:t>II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19AB00-5985-68DF-006A-9E3E757B4F7E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The system appears to be working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7509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F3155-04E0-DC8C-9358-3F8478D29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335ABE-FBF9-B29F-5336-F77B7C481762}"/>
              </a:ext>
            </a:extLst>
          </p:cNvPr>
          <p:cNvSpPr/>
          <p:nvPr/>
        </p:nvSpPr>
        <p:spPr>
          <a:xfrm rot="10800000" flipV="1">
            <a:off x="0" y="-2381"/>
            <a:ext cx="12192000" cy="122688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The system appears to be stable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at different permeation rates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8F5757-97A4-9A6D-EBAF-708F3096A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178" y="2863693"/>
            <a:ext cx="5688514" cy="45167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CCB82D-CEB7-9580-9753-E9911F387541}"/>
              </a:ext>
            </a:extLst>
          </p:cNvPr>
          <p:cNvSpPr txBox="1"/>
          <p:nvPr/>
        </p:nvSpPr>
        <p:spPr>
          <a:xfrm rot="18975052">
            <a:off x="5162220" y="2289976"/>
            <a:ext cx="4450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1.9% of original flow remaining</a:t>
            </a:r>
          </a:p>
          <a:p>
            <a:r>
              <a:rPr lang="en-US" sz="2400" dirty="0">
                <a:solidFill>
                  <a:schemeClr val="tx2"/>
                </a:solidFill>
              </a:rPr>
              <a:t>0.25 </a:t>
            </a:r>
            <a:r>
              <a:rPr lang="en-US" sz="2400" dirty="0" err="1">
                <a:solidFill>
                  <a:schemeClr val="tx2"/>
                </a:solidFill>
              </a:rPr>
              <a:t>pg</a:t>
            </a:r>
            <a:r>
              <a:rPr lang="en-US" sz="2400" dirty="0">
                <a:solidFill>
                  <a:schemeClr val="tx2"/>
                </a:solidFill>
              </a:rPr>
              <a:t>/s effective calibration rate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A8F5C4-9DBD-7FAC-9F8E-CC2FA269C7D9}"/>
              </a:ext>
            </a:extLst>
          </p:cNvPr>
          <p:cNvSpPr txBox="1"/>
          <p:nvPr/>
        </p:nvSpPr>
        <p:spPr>
          <a:xfrm rot="18966902">
            <a:off x="6791742" y="2579347"/>
            <a:ext cx="4450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3.0% of original flow remaining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0.40 </a:t>
            </a:r>
            <a:r>
              <a:rPr lang="en-US" sz="2400" dirty="0" err="1">
                <a:solidFill>
                  <a:schemeClr val="accent2"/>
                </a:solidFill>
              </a:rPr>
              <a:t>pg</a:t>
            </a:r>
            <a:r>
              <a:rPr lang="en-US" sz="2400" dirty="0">
                <a:solidFill>
                  <a:schemeClr val="accent2"/>
                </a:solidFill>
              </a:rPr>
              <a:t>/s effective calibration rate</a:t>
            </a:r>
          </a:p>
        </p:txBody>
      </p:sp>
    </p:spTree>
    <p:extLst>
      <p:ext uri="{BB962C8B-B14F-4D97-AF65-F5344CB8AC3E}">
        <p14:creationId xmlns:p14="http://schemas.microsoft.com/office/powerpoint/2010/main" val="141674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3C246-8F32-C4C8-019D-1D774B8B2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4B8CC0-0D93-DCEC-60EB-CD60B1AC0DE7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Remaining challenge with the new system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329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F55C8-8D2C-4C52-8B44-485530535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9F0F119-415A-31A4-5192-F44CD8300A28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Remaining challenge with the new system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637D03-CFA7-B100-F154-0C5FCFE5CE4F}"/>
              </a:ext>
            </a:extLst>
          </p:cNvPr>
          <p:cNvSpPr txBox="1"/>
          <p:nvPr/>
        </p:nvSpPr>
        <p:spPr>
          <a:xfrm>
            <a:off x="71561" y="685801"/>
            <a:ext cx="119826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Small drifts in flow measurements lead to unacceptable uncertainty in output.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Lots of flow measurements are underway to resolve this.</a:t>
            </a:r>
          </a:p>
        </p:txBody>
      </p:sp>
    </p:spTree>
    <p:extLst>
      <p:ext uri="{BB962C8B-B14F-4D97-AF65-F5344CB8AC3E}">
        <p14:creationId xmlns:p14="http://schemas.microsoft.com/office/powerpoint/2010/main" val="82180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1E9F8-3AB9-C53C-AB21-277BBDF79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C498F8-93DC-1F6F-AB86-17B4479E0645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C24FD-8E2C-8D47-DF56-C81E88CE2EBC}"/>
              </a:ext>
            </a:extLst>
          </p:cNvPr>
          <p:cNvSpPr txBox="1"/>
          <p:nvPr/>
        </p:nvSpPr>
        <p:spPr>
          <a:xfrm>
            <a:off x="71561" y="685801"/>
            <a:ext cx="11982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292531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99D94-FAF3-2898-DB39-BA856BE5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AEAD7D-771E-0C17-F9A1-2556CD4A9C7E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CD4CD-CCC2-8CA0-C560-6F17B2433B85}"/>
              </a:ext>
            </a:extLst>
          </p:cNvPr>
          <p:cNvSpPr txBox="1"/>
          <p:nvPr/>
        </p:nvSpPr>
        <p:spPr>
          <a:xfrm>
            <a:off x="71561" y="685801"/>
            <a:ext cx="11982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0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94763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C5DA9-7F3F-5D59-ADB5-0042FC75D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F69D7CB-2429-D883-1382-C2F33D90E3F4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EEAEC5-B419-7801-00A5-BD57A8C1F581}"/>
              </a:ext>
            </a:extLst>
          </p:cNvPr>
          <p:cNvSpPr txBox="1"/>
          <p:nvPr/>
        </p:nvSpPr>
        <p:spPr>
          <a:xfrm>
            <a:off x="71561" y="685801"/>
            <a:ext cx="11982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0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</p:txBody>
      </p:sp>
    </p:spTree>
    <p:extLst>
      <p:ext uri="{BB962C8B-B14F-4D97-AF65-F5344CB8AC3E}">
        <p14:creationId xmlns:p14="http://schemas.microsoft.com/office/powerpoint/2010/main" val="8783372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F7BC1-EF12-011F-498B-E8FED269A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02E6F40-AFBA-D479-4239-ADC9EA396BF8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921BDE-173C-3452-5B07-D9AE68E4CB60}"/>
              </a:ext>
            </a:extLst>
          </p:cNvPr>
          <p:cNvSpPr txBox="1"/>
          <p:nvPr/>
        </p:nvSpPr>
        <p:spPr>
          <a:xfrm>
            <a:off x="71561" y="685801"/>
            <a:ext cx="119826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0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Automated</a:t>
            </a:r>
          </a:p>
        </p:txBody>
      </p:sp>
    </p:spTree>
    <p:extLst>
      <p:ext uri="{BB962C8B-B14F-4D97-AF65-F5344CB8AC3E}">
        <p14:creationId xmlns:p14="http://schemas.microsoft.com/office/powerpoint/2010/main" val="13503472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F9688-BCB0-5CFD-8FE4-B4E968649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E7E7CF-D2A2-82F2-9A01-2A5A3CE050D9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318197-B09D-8BE2-9A64-96EFD8CE8593}"/>
              </a:ext>
            </a:extLst>
          </p:cNvPr>
          <p:cNvSpPr txBox="1"/>
          <p:nvPr/>
        </p:nvSpPr>
        <p:spPr>
          <a:xfrm>
            <a:off x="71561" y="685801"/>
            <a:ext cx="119826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0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Automated</a:t>
            </a:r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4400" dirty="0"/>
              <a:t>Dynamically adjusted calibration amount </a:t>
            </a:r>
          </a:p>
        </p:txBody>
      </p:sp>
    </p:spTree>
    <p:extLst>
      <p:ext uri="{BB962C8B-B14F-4D97-AF65-F5344CB8AC3E}">
        <p14:creationId xmlns:p14="http://schemas.microsoft.com/office/powerpoint/2010/main" val="1283659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8B25B-6701-679C-3FFD-320F47F9B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A21C0C-9442-99BE-80D3-2F4A7AAABD30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FFC50-3532-7B61-04EF-6D7BD03911E5}"/>
              </a:ext>
            </a:extLst>
          </p:cNvPr>
          <p:cNvSpPr txBox="1"/>
          <p:nvPr/>
        </p:nvSpPr>
        <p:spPr>
          <a:xfrm>
            <a:off x="71561" y="685801"/>
            <a:ext cx="11982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28743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2C1BA-AE4F-2218-8B86-BF8C1A05F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FDFEC3E-9A20-FDFB-A5E2-BC39D63B6E6C}"/>
              </a:ext>
            </a:extLst>
          </p:cNvPr>
          <p:cNvSpPr txBox="1"/>
          <p:nvPr/>
        </p:nvSpPr>
        <p:spPr>
          <a:xfrm>
            <a:off x="212651" y="960834"/>
            <a:ext cx="1183403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0</a:t>
            </a:r>
            <a:r>
              <a:rPr lang="en-US" sz="4000" b="1" dirty="0"/>
              <a:t> calibration: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NIST and others have primary standards, but no ambient-level field-ready standards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Field instruments are calibrated with syringe injections from a saturated vapor source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EE81DE-5559-26E2-9BF3-44598B30B6AB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4455401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64C59-EB27-471D-3A99-00D19DC13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8299E00-AC33-92DD-CD29-95C387CEF9F3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6EAB47-9D2A-60D5-1D5F-5AD28F17BE5A}"/>
              </a:ext>
            </a:extLst>
          </p:cNvPr>
          <p:cNvSpPr txBox="1"/>
          <p:nvPr/>
        </p:nvSpPr>
        <p:spPr>
          <a:xfrm>
            <a:off x="71561" y="685801"/>
            <a:ext cx="11982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II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</p:txBody>
      </p:sp>
    </p:spTree>
    <p:extLst>
      <p:ext uri="{BB962C8B-B14F-4D97-AF65-F5344CB8AC3E}">
        <p14:creationId xmlns:p14="http://schemas.microsoft.com/office/powerpoint/2010/main" val="36627353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BEBD-97BD-A48D-3AAC-D44C33BFC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12D5F9-75B1-90F5-27A1-7448BC178B7A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8B692-27A3-F113-3407-FFE05A09C217}"/>
              </a:ext>
            </a:extLst>
          </p:cNvPr>
          <p:cNvSpPr txBox="1"/>
          <p:nvPr/>
        </p:nvSpPr>
        <p:spPr>
          <a:xfrm>
            <a:off x="71561" y="685801"/>
            <a:ext cx="11982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II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</p:txBody>
      </p:sp>
    </p:spTree>
    <p:extLst>
      <p:ext uri="{BB962C8B-B14F-4D97-AF65-F5344CB8AC3E}">
        <p14:creationId xmlns:p14="http://schemas.microsoft.com/office/powerpoint/2010/main" val="5385998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B2427-DF72-6B26-FC0B-6FB238FC1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C18669-5DEF-C083-FEC0-F2140E9D28C6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E52E54-4BFC-CDD2-E875-8BDE8906A058}"/>
              </a:ext>
            </a:extLst>
          </p:cNvPr>
          <p:cNvSpPr txBox="1"/>
          <p:nvPr/>
        </p:nvSpPr>
        <p:spPr>
          <a:xfrm>
            <a:off x="71561" y="685801"/>
            <a:ext cx="119826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II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4400" dirty="0"/>
              <a:t>Automated</a:t>
            </a:r>
          </a:p>
        </p:txBody>
      </p:sp>
    </p:spTree>
    <p:extLst>
      <p:ext uri="{BB962C8B-B14F-4D97-AF65-F5344CB8AC3E}">
        <p14:creationId xmlns:p14="http://schemas.microsoft.com/office/powerpoint/2010/main" val="3430607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23AA1-72EF-12BC-C6E0-318E3C5AF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A2BF19-05E1-552E-872E-7FB20A88BDEE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Where we are now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DE8A32-EDDC-08EA-7122-60BB7042B4D9}"/>
              </a:ext>
            </a:extLst>
          </p:cNvPr>
          <p:cNvSpPr txBox="1"/>
          <p:nvPr/>
        </p:nvSpPr>
        <p:spPr>
          <a:xfrm>
            <a:off x="71561" y="685801"/>
            <a:ext cx="119826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Hg</a:t>
            </a:r>
            <a:r>
              <a:rPr lang="en-US" sz="4400" b="1" baseline="30000" dirty="0"/>
              <a:t>II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SI-traceable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/>
              <a:t>Field ready</a:t>
            </a:r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4400" dirty="0"/>
              <a:t>Automated</a:t>
            </a:r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4400" dirty="0"/>
              <a:t>Dynamically adjusted calibration amount </a:t>
            </a:r>
          </a:p>
        </p:txBody>
      </p:sp>
    </p:spTree>
    <p:extLst>
      <p:ext uri="{BB962C8B-B14F-4D97-AF65-F5344CB8AC3E}">
        <p14:creationId xmlns:p14="http://schemas.microsoft.com/office/powerpoint/2010/main" val="32376749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AC4D7-C7DD-309A-C54C-589452F7D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D13C47-5687-E384-B8AF-9159A51ACF7E}"/>
              </a:ext>
            </a:extLst>
          </p:cNvPr>
          <p:cNvSpPr/>
          <p:nvPr/>
        </p:nvSpPr>
        <p:spPr>
          <a:xfrm rot="10800000" flipV="1">
            <a:off x="0" y="-2381"/>
            <a:ext cx="12192000" cy="6881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solidFill>
                  <a:prstClr val="white"/>
                </a:solidFill>
                <a:latin typeface="Calibri"/>
                <a:sym typeface="Gill Sans" charset="0"/>
              </a:rPr>
              <a:t>Let’s talk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203916-FD33-7DD7-4F24-E4B7C45744BE}"/>
              </a:ext>
            </a:extLst>
          </p:cNvPr>
          <p:cNvSpPr txBox="1"/>
          <p:nvPr/>
        </p:nvSpPr>
        <p:spPr>
          <a:xfrm>
            <a:off x="104692" y="1647909"/>
            <a:ext cx="119826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Seth Lyman, PhD</a:t>
            </a:r>
          </a:p>
          <a:p>
            <a:pPr algn="ctr"/>
            <a:r>
              <a:rPr lang="en-US" sz="4400" b="1" dirty="0"/>
              <a:t>Utah State University</a:t>
            </a:r>
          </a:p>
          <a:p>
            <a:pPr algn="ctr"/>
            <a:r>
              <a:rPr lang="en-US" sz="4400" b="1" dirty="0"/>
              <a:t>seth.lyman@usu.edu</a:t>
            </a:r>
          </a:p>
          <a:p>
            <a:pPr algn="ctr"/>
            <a:r>
              <a:rPr lang="en-US" sz="4400" b="1" dirty="0"/>
              <a:t>(435) 630-1433</a:t>
            </a:r>
          </a:p>
        </p:txBody>
      </p:sp>
    </p:spTree>
    <p:extLst>
      <p:ext uri="{BB962C8B-B14F-4D97-AF65-F5344CB8AC3E}">
        <p14:creationId xmlns:p14="http://schemas.microsoft.com/office/powerpoint/2010/main" val="21955823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450CE1-571B-A109-73A7-5400770A3989}"/>
              </a:ext>
            </a:extLst>
          </p:cNvPr>
          <p:cNvSpPr/>
          <p:nvPr/>
        </p:nvSpPr>
        <p:spPr>
          <a:xfrm rot="10800000" flipV="1">
            <a:off x="0" y="-2382"/>
            <a:ext cx="12192000" cy="686038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800" b="1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81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4175E-F995-73D5-F703-550C6406B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1543B8-F2AB-5A8A-6B37-201C7E5CFC13}"/>
              </a:ext>
            </a:extLst>
          </p:cNvPr>
          <p:cNvSpPr txBox="1"/>
          <p:nvPr/>
        </p:nvSpPr>
        <p:spPr>
          <a:xfrm>
            <a:off x="212651" y="960834"/>
            <a:ext cx="11834037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0</a:t>
            </a:r>
            <a:r>
              <a:rPr lang="en-US" sz="4000" b="1" dirty="0"/>
              <a:t> calibration: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NIST and others have primary standards, but no ambient-level field-ready standards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Field instruments are calibrated with syringe injections from a saturated vapor source</a:t>
            </a:r>
          </a:p>
          <a:p>
            <a:pPr marL="1371600" lvl="1" indent="-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Accuracy and stability challenges</a:t>
            </a:r>
          </a:p>
          <a:p>
            <a:pPr marL="1371600" lvl="1" indent="-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Not SI-traceable </a:t>
            </a:r>
          </a:p>
          <a:p>
            <a:pPr marL="1371600" lvl="1" indent="-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Few calibrations performed in practice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C87FC3-AB64-63C2-6713-D38A53A9F922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4059174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19408-F126-8090-520E-2C2C655B1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E21C1F5-A5A6-2581-2C3C-18F424910FCB}"/>
              </a:ext>
            </a:extLst>
          </p:cNvPr>
          <p:cNvSpPr txBox="1"/>
          <p:nvPr/>
        </p:nvSpPr>
        <p:spPr>
          <a:xfrm>
            <a:off x="212651" y="960834"/>
            <a:ext cx="1183403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II</a:t>
            </a:r>
            <a:r>
              <a:rPr lang="en-US" sz="4000" b="1" dirty="0"/>
              <a:t> calibration:</a:t>
            </a:r>
          </a:p>
          <a:p>
            <a:pPr>
              <a:spcAft>
                <a:spcPts val="600"/>
              </a:spcAft>
            </a:pP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1663FD-BC9A-7711-9CEB-EADB8C4596B8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609707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95047-CD91-CD41-A846-5DB1426B6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64FEAD2-6176-E380-AE25-5FC247CF9559}"/>
              </a:ext>
            </a:extLst>
          </p:cNvPr>
          <p:cNvSpPr txBox="1"/>
          <p:nvPr/>
        </p:nvSpPr>
        <p:spPr>
          <a:xfrm>
            <a:off x="212651" y="960834"/>
            <a:ext cx="1183403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II</a:t>
            </a:r>
            <a:r>
              <a:rPr lang="en-US" sz="4000" b="1" dirty="0"/>
              <a:t> calibration: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No commercial options for ambient levels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B40C9D-30EA-31A5-4F2F-51D3C667D387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239265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ECCF3-2655-607F-A908-5EAA9A29F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71D73A6-4AB9-1352-A008-7D0BF7EE676C}"/>
              </a:ext>
            </a:extLst>
          </p:cNvPr>
          <p:cNvSpPr txBox="1"/>
          <p:nvPr/>
        </p:nvSpPr>
        <p:spPr>
          <a:xfrm>
            <a:off x="212651" y="960834"/>
            <a:ext cx="1183403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4000" b="1" dirty="0"/>
              <a:t>Hg</a:t>
            </a:r>
            <a:r>
              <a:rPr lang="en-US" sz="4000" b="1" baseline="30000" dirty="0"/>
              <a:t>II</a:t>
            </a:r>
            <a:r>
              <a:rPr lang="en-US" sz="4000" b="1" dirty="0"/>
              <a:t> calibration: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No commercial options for ambient levels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Lack of calibration led to ~20 years of resources wasted on biased KCl denuder-based Hg</a:t>
            </a:r>
            <a:r>
              <a:rPr lang="en-US" sz="4000" baseline="30000" dirty="0"/>
              <a:t>II</a:t>
            </a:r>
            <a:r>
              <a:rPr lang="en-US" sz="4000" dirty="0"/>
              <a:t> measurements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0EFF66-9E30-FEAC-296D-78AF30607EF7}"/>
              </a:ext>
            </a:extLst>
          </p:cNvPr>
          <p:cNvSpPr/>
          <p:nvPr/>
        </p:nvSpPr>
        <p:spPr>
          <a:xfrm rot="10800000" flipV="1">
            <a:off x="0" y="-2381"/>
            <a:ext cx="12192000" cy="78210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" bIns="45720" anchor="ctr" anchorCtr="0"/>
          <a:lstStyle/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Gill Sans" charset="0"/>
              </a:rPr>
              <a:t>The state of the science</a:t>
            </a:r>
          </a:p>
        </p:txBody>
      </p:sp>
    </p:spTree>
    <p:extLst>
      <p:ext uri="{BB962C8B-B14F-4D97-AF65-F5344CB8AC3E}">
        <p14:creationId xmlns:p14="http://schemas.microsoft.com/office/powerpoint/2010/main" val="1241835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867</Words>
  <Application>Microsoft Office PowerPoint</Application>
  <PresentationFormat>Widescreen</PresentationFormat>
  <Paragraphs>189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Aptos</vt:lpstr>
      <vt:lpstr>Arial</vt:lpstr>
      <vt:lpstr>Calibri</vt:lpstr>
      <vt:lpstr>Calibri Light</vt:lpstr>
      <vt:lpstr>Gill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Clayton Majona</dc:creator>
  <cp:lastModifiedBy>Seth Lyman</cp:lastModifiedBy>
  <cp:revision>58</cp:revision>
  <dcterms:created xsi:type="dcterms:W3CDTF">2023-05-31T12:59:18Z</dcterms:created>
  <dcterms:modified xsi:type="dcterms:W3CDTF">2026-06-09T22:25:04Z</dcterms:modified>
</cp:coreProperties>
</file>