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1"/>
  </p:sldMasterIdLst>
  <p:notesMasterIdLst>
    <p:notesMasterId r:id="rId110"/>
  </p:notesMasterIdLst>
  <p:handoutMasterIdLst>
    <p:handoutMasterId r:id="rId111"/>
  </p:handoutMasterIdLst>
  <p:sldIdLst>
    <p:sldId id="256" r:id="rId2"/>
    <p:sldId id="257" r:id="rId3"/>
    <p:sldId id="259" r:id="rId4"/>
    <p:sldId id="270" r:id="rId5"/>
    <p:sldId id="272" r:id="rId6"/>
    <p:sldId id="292" r:id="rId7"/>
    <p:sldId id="262" r:id="rId8"/>
    <p:sldId id="263" r:id="rId9"/>
    <p:sldId id="273" r:id="rId10"/>
    <p:sldId id="265" r:id="rId11"/>
    <p:sldId id="266" r:id="rId12"/>
    <p:sldId id="275" r:id="rId13"/>
    <p:sldId id="303" r:id="rId14"/>
    <p:sldId id="308" r:id="rId15"/>
    <p:sldId id="267" r:id="rId16"/>
    <p:sldId id="309" r:id="rId17"/>
    <p:sldId id="277" r:id="rId18"/>
    <p:sldId id="310" r:id="rId19"/>
    <p:sldId id="268" r:id="rId20"/>
    <p:sldId id="278" r:id="rId21"/>
    <p:sldId id="279" r:id="rId22"/>
    <p:sldId id="311" r:id="rId23"/>
    <p:sldId id="280" r:id="rId24"/>
    <p:sldId id="523" r:id="rId25"/>
    <p:sldId id="293" r:id="rId26"/>
    <p:sldId id="524" r:id="rId27"/>
    <p:sldId id="525" r:id="rId28"/>
    <p:sldId id="526" r:id="rId29"/>
    <p:sldId id="528" r:id="rId30"/>
    <p:sldId id="529" r:id="rId31"/>
    <p:sldId id="530" r:id="rId32"/>
    <p:sldId id="531" r:id="rId33"/>
    <p:sldId id="532" r:id="rId34"/>
    <p:sldId id="533" r:id="rId35"/>
    <p:sldId id="534" r:id="rId36"/>
    <p:sldId id="535" r:id="rId37"/>
    <p:sldId id="536" r:id="rId38"/>
    <p:sldId id="537" r:id="rId39"/>
    <p:sldId id="538" r:id="rId40"/>
    <p:sldId id="539" r:id="rId41"/>
    <p:sldId id="540" r:id="rId42"/>
    <p:sldId id="541" r:id="rId43"/>
    <p:sldId id="542" r:id="rId44"/>
    <p:sldId id="610" r:id="rId45"/>
    <p:sldId id="543" r:id="rId46"/>
    <p:sldId id="545" r:id="rId47"/>
    <p:sldId id="546" r:id="rId48"/>
    <p:sldId id="547" r:id="rId49"/>
    <p:sldId id="548" r:id="rId50"/>
    <p:sldId id="549" r:id="rId51"/>
    <p:sldId id="567" r:id="rId52"/>
    <p:sldId id="568" r:id="rId53"/>
    <p:sldId id="569" r:id="rId54"/>
    <p:sldId id="571" r:id="rId55"/>
    <p:sldId id="621" r:id="rId56"/>
    <p:sldId id="572" r:id="rId57"/>
    <p:sldId id="574" r:id="rId58"/>
    <p:sldId id="575" r:id="rId59"/>
    <p:sldId id="576" r:id="rId60"/>
    <p:sldId id="597" r:id="rId61"/>
    <p:sldId id="598" r:id="rId62"/>
    <p:sldId id="599" r:id="rId63"/>
    <p:sldId id="600" r:id="rId64"/>
    <p:sldId id="601" r:id="rId65"/>
    <p:sldId id="602" r:id="rId66"/>
    <p:sldId id="603" r:id="rId67"/>
    <p:sldId id="604" r:id="rId68"/>
    <p:sldId id="605" r:id="rId69"/>
    <p:sldId id="606" r:id="rId70"/>
    <p:sldId id="607" r:id="rId71"/>
    <p:sldId id="608" r:id="rId72"/>
    <p:sldId id="609" r:id="rId73"/>
    <p:sldId id="611" r:id="rId74"/>
    <p:sldId id="612" r:id="rId75"/>
    <p:sldId id="295" r:id="rId76"/>
    <p:sldId id="622" r:id="rId77"/>
    <p:sldId id="347" r:id="rId78"/>
    <p:sldId id="346" r:id="rId79"/>
    <p:sldId id="348" r:id="rId80"/>
    <p:sldId id="349" r:id="rId81"/>
    <p:sldId id="581" r:id="rId82"/>
    <p:sldId id="582" r:id="rId83"/>
    <p:sldId id="583" r:id="rId84"/>
    <p:sldId id="584" r:id="rId85"/>
    <p:sldId id="585" r:id="rId86"/>
    <p:sldId id="586" r:id="rId87"/>
    <p:sldId id="587" r:id="rId88"/>
    <p:sldId id="588" r:id="rId89"/>
    <p:sldId id="589" r:id="rId90"/>
    <p:sldId id="613" r:id="rId91"/>
    <p:sldId id="615" r:id="rId92"/>
    <p:sldId id="616" r:id="rId93"/>
    <p:sldId id="617" r:id="rId94"/>
    <p:sldId id="618" r:id="rId95"/>
    <p:sldId id="619" r:id="rId96"/>
    <p:sldId id="590" r:id="rId97"/>
    <p:sldId id="591" r:id="rId98"/>
    <p:sldId id="592" r:id="rId99"/>
    <p:sldId id="593" r:id="rId100"/>
    <p:sldId id="594" r:id="rId101"/>
    <p:sldId id="595" r:id="rId102"/>
    <p:sldId id="620" r:id="rId103"/>
    <p:sldId id="405" r:id="rId104"/>
    <p:sldId id="515" r:id="rId105"/>
    <p:sldId id="577" r:id="rId106"/>
    <p:sldId id="579" r:id="rId107"/>
    <p:sldId id="337" r:id="rId108"/>
    <p:sldId id="578"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B6111-5C02-4C53-B98E-65A0DC72F76E}" v="452" dt="2021-08-12T20:35:24.400"/>
    <p1510:client id="{06C2B364-A37C-4051-812A-A3AF7C2088A3}" v="323" dt="2021-08-25T19:48:45.699"/>
    <p1510:client id="{175DEE4A-9B23-44D8-A36A-7D4E7872F593}" v="202" dt="2021-08-25T16:29:11.218"/>
    <p1510:client id="{1E6B9F37-3BD9-4B22-A2EF-7FCE1729E5AF}" v="1966" dt="2021-08-12T17:15:23.520"/>
    <p1510:client id="{20FF1E33-A2EE-4779-A841-0DFD4F54E99E}" v="117" dt="2021-08-24T20:24:30.501"/>
    <p1510:client id="{2639275B-9983-4320-899D-46A08E2A5090}" v="384" dt="2021-08-23T23:10:53.698"/>
    <p1510:client id="{61573C19-F4F9-498F-907B-843F20C24688}" v="783" dt="2021-08-25T14:55:08.528"/>
    <p1510:client id="{94C44796-024E-465F-AE41-369AD98B3240}" v="126" dt="2021-08-06T15:06:59.356"/>
    <p1510:client id="{A7A261D4-BF97-425A-9AD0-FDEB6BDC855B}" v="30" dt="2021-08-24T21:24:26.077"/>
    <p1510:client id="{B9A0A172-17BE-4367-943B-3905841FEDEE}" v="410" dt="2021-08-05T15:52:44.382"/>
    <p1510:client id="{C36F3084-76F4-4C6A-A5C3-CE3978EA81C8}" v="390" dt="2021-08-25T03:53:31.326"/>
    <p1510:client id="{DEA055FC-BC5D-44CB-96CA-EA73EF30E4AA}" v="55" dt="2021-08-25T16:46:58.578"/>
    <p1510:client id="{E25649D0-F67D-4BA0-A75B-CDEC6E36F858}" v="2" dt="2021-08-20T16:27:36.422"/>
    <p1510:client id="{E90B91B0-C4DC-4F6F-8135-AD82F8CF4A01}" v="101" dt="2021-08-26T03:18:41.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82"/>
    <p:restoredTop sz="95755"/>
  </p:normalViewPr>
  <p:slideViewPr>
    <p:cSldViewPr>
      <p:cViewPr varScale="1">
        <p:scale>
          <a:sx n="111" d="100"/>
          <a:sy n="111" d="100"/>
        </p:scale>
        <p:origin x="145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DF75C453-5352-D542-ABA5-4F8AC9BEA0B6}" type="datetimeFigureOut">
              <a:rPr lang="en-US" smtClean="0"/>
              <a:t>8/25/2021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5264A3-EF1C-CF4C-A323-6DCB4C0FE457}" type="slidenum">
              <a:rPr lang="en-US" smtClean="0"/>
              <a:t>‹#›</a:t>
            </a:fld>
            <a:endParaRPr lang="en-US"/>
          </a:p>
        </p:txBody>
      </p:sp>
    </p:spTree>
    <p:extLst>
      <p:ext uri="{BB962C8B-B14F-4D97-AF65-F5344CB8AC3E}">
        <p14:creationId xmlns:p14="http://schemas.microsoft.com/office/powerpoint/2010/main" val="1763057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8/25/2021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ptivateprime.adobe.com/app/learner?accountId=1538#/course/188079/overview"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a:p>
        </p:txBody>
      </p:sp>
    </p:spTree>
    <p:extLst>
      <p:ext uri="{BB962C8B-B14F-4D97-AF65-F5344CB8AC3E}">
        <p14:creationId xmlns:p14="http://schemas.microsoft.com/office/powerpoint/2010/main" val="878908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Club Sports time (travel, events, home games, etc.),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Club Sports Executive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Council may assist in this process alongside the Assistant</a:t>
            </a:r>
            <a:r>
              <a:rPr lang="en-US" sz="1200" kern="1200" baseline="0" dirty="0">
                <a:solidFill>
                  <a:schemeClr val="tx1"/>
                </a:solidFill>
                <a:effectLst/>
                <a:latin typeface="+mn-lt"/>
                <a:ea typeface="+mn-ea"/>
                <a:cs typeface="+mn-cs"/>
              </a:rPr>
              <a:t> Director of </a:t>
            </a:r>
            <a:r>
              <a:rPr lang="en-US" sz="1200" kern="1200" dirty="0">
                <a:solidFill>
                  <a:schemeClr val="tx1"/>
                </a:solidFill>
                <a:effectLst/>
                <a:latin typeface="+mn-lt"/>
                <a:ea typeface="+mn-ea"/>
                <a:cs typeface="+mn-cs"/>
              </a:rPr>
              <a:t>Competitive Sports </a:t>
            </a:r>
          </a:p>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a:p>
        </p:txBody>
      </p:sp>
    </p:spTree>
    <p:extLst>
      <p:ext uri="{BB962C8B-B14F-4D97-AF65-F5344CB8AC3E}">
        <p14:creationId xmlns:p14="http://schemas.microsoft.com/office/powerpoint/2010/main" val="2124429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Club Sports teams who do not follow proper policies and procedures as outlined in the Club Sport Manual and/or by the University while on Club Sports time (travel, events, home games, etc.) will be subject to being placed on probation or being suspended from the Club Sport Program. Punishments for infractions will be determined and imposed by the Assistant Director of Competitive Sports with assistance from the Club Sports Executive Council.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a:t>
            </a:fld>
            <a:endParaRPr lang="en-US"/>
          </a:p>
        </p:txBody>
      </p:sp>
    </p:spTree>
    <p:extLst>
      <p:ext uri="{BB962C8B-B14F-4D97-AF65-F5344CB8AC3E}">
        <p14:creationId xmlns:p14="http://schemas.microsoft.com/office/powerpoint/2010/main" val="1215659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811066-0135-4CAA-8AD4-89A97190AC00}" type="slidenum">
              <a:rPr lang="en-US" smtClean="0"/>
              <a:t>13</a:t>
            </a:fld>
            <a:endParaRPr lang="en-US"/>
          </a:p>
        </p:txBody>
      </p:sp>
    </p:spTree>
    <p:extLst>
      <p:ext uri="{BB962C8B-B14F-4D97-AF65-F5344CB8AC3E}">
        <p14:creationId xmlns:p14="http://schemas.microsoft.com/office/powerpoint/2010/main" val="1514409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14</a:t>
            </a:fld>
            <a:endParaRPr lang="en-US"/>
          </a:p>
        </p:txBody>
      </p:sp>
    </p:spTree>
    <p:extLst>
      <p:ext uri="{BB962C8B-B14F-4D97-AF65-F5344CB8AC3E}">
        <p14:creationId xmlns:p14="http://schemas.microsoft.com/office/powerpoint/2010/main" val="968524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15</a:t>
            </a:fld>
            <a:endParaRPr lang="en-US"/>
          </a:p>
        </p:txBody>
      </p:sp>
    </p:spTree>
    <p:extLst>
      <p:ext uri="{BB962C8B-B14F-4D97-AF65-F5344CB8AC3E}">
        <p14:creationId xmlns:p14="http://schemas.microsoft.com/office/powerpoint/2010/main" val="56975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a:p>
        </p:txBody>
      </p:sp>
    </p:spTree>
    <p:extLst>
      <p:ext uri="{BB962C8B-B14F-4D97-AF65-F5344CB8AC3E}">
        <p14:creationId xmlns:p14="http://schemas.microsoft.com/office/powerpoint/2010/main" val="1015656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17</a:t>
            </a:fld>
            <a:endParaRPr lang="en-US"/>
          </a:p>
        </p:txBody>
      </p:sp>
    </p:spTree>
    <p:extLst>
      <p:ext uri="{BB962C8B-B14F-4D97-AF65-F5344CB8AC3E}">
        <p14:creationId xmlns:p14="http://schemas.microsoft.com/office/powerpoint/2010/main" val="1948652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Emma </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a:p>
        </p:txBody>
      </p:sp>
    </p:spTree>
    <p:extLst>
      <p:ext uri="{BB962C8B-B14F-4D97-AF65-F5344CB8AC3E}">
        <p14:creationId xmlns:p14="http://schemas.microsoft.com/office/powerpoint/2010/main" val="876282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19</a:t>
            </a:fld>
            <a:endParaRPr lang="en-US"/>
          </a:p>
        </p:txBody>
      </p:sp>
    </p:spTree>
    <p:extLst>
      <p:ext uri="{BB962C8B-B14F-4D97-AF65-F5344CB8AC3E}">
        <p14:creationId xmlns:p14="http://schemas.microsoft.com/office/powerpoint/2010/main" val="187705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2</a:t>
            </a:fld>
            <a:endParaRPr lang="en-US"/>
          </a:p>
        </p:txBody>
      </p:sp>
    </p:spTree>
    <p:extLst>
      <p:ext uri="{BB962C8B-B14F-4D97-AF65-F5344CB8AC3E}">
        <p14:creationId xmlns:p14="http://schemas.microsoft.com/office/powerpoint/2010/main" val="732024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20</a:t>
            </a:fld>
            <a:endParaRPr lang="en-US"/>
          </a:p>
        </p:txBody>
      </p:sp>
    </p:spTree>
    <p:extLst>
      <p:ext uri="{BB962C8B-B14F-4D97-AF65-F5344CB8AC3E}">
        <p14:creationId xmlns:p14="http://schemas.microsoft.com/office/powerpoint/2010/main" val="1071332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Emma </a:t>
            </a:r>
          </a:p>
          <a:p>
            <a:endParaRPr lang="en-US" dirty="0"/>
          </a:p>
          <a:p>
            <a:r>
              <a:rPr lang="en-US" dirty="0"/>
              <a:t>If </a:t>
            </a:r>
            <a:r>
              <a:rPr lang="en-US" sz="1200" kern="1200" dirty="0">
                <a:solidFill>
                  <a:schemeClr val="tx1"/>
                </a:solidFill>
                <a:effectLst/>
                <a:latin typeface="+mn-lt"/>
                <a:ea typeface="+mn-ea"/>
                <a:cs typeface="+mn-cs"/>
              </a:rPr>
              <a:t>individuals do not meet the minimum requirement, and their league doesn’t have any specific requirements, it is at the ADCS discretion if they are allowed to compete. Each situation is unique, and Executive Council could be involved in the decision process.</a:t>
            </a:r>
            <a:r>
              <a:rPr lang="en-US" dirty="0"/>
              <a:t> </a:t>
            </a:r>
            <a:endParaRPr lang="en-US" dirty="0">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officers must complete the FERPA training (</a:t>
            </a:r>
            <a:r>
              <a:rPr lang="en-US" sz="1200" u="sng" kern="1200" dirty="0">
                <a:solidFill>
                  <a:schemeClr val="tx1"/>
                </a:solidFill>
                <a:effectLst/>
                <a:latin typeface="+mn-lt"/>
                <a:ea typeface="+mn-ea"/>
                <a:cs typeface="+mn-cs"/>
                <a:hlinkClick r:id="rId3"/>
              </a:rPr>
              <a:t>FERPA Training</a:t>
            </a:r>
            <a:r>
              <a:rPr lang="en-US" sz="1200" kern="1200" dirty="0">
                <a:solidFill>
                  <a:schemeClr val="tx1"/>
                </a:solidFill>
                <a:effectLst/>
                <a:latin typeface="+mn-lt"/>
                <a:ea typeface="+mn-ea"/>
                <a:cs typeface="+mn-cs"/>
              </a:rPr>
              <a:t>) and must notify the Assistant Director of Competitive Sports. </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21</a:t>
            </a:fld>
            <a:endParaRPr lang="en-US"/>
          </a:p>
        </p:txBody>
      </p:sp>
    </p:spTree>
    <p:extLst>
      <p:ext uri="{BB962C8B-B14F-4D97-AF65-F5344CB8AC3E}">
        <p14:creationId xmlns:p14="http://schemas.microsoft.com/office/powerpoint/2010/main" val="1843883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Emma </a:t>
            </a:r>
          </a:p>
          <a:p>
            <a:endParaRPr lang="en-US" dirty="0"/>
          </a:p>
          <a:p>
            <a:r>
              <a:rPr lang="en-US" dirty="0"/>
              <a:t>New process! </a:t>
            </a:r>
          </a:p>
        </p:txBody>
      </p:sp>
      <p:sp>
        <p:nvSpPr>
          <p:cNvPr id="4" name="Slide Number Placeholder 3"/>
          <p:cNvSpPr>
            <a:spLocks noGrp="1"/>
          </p:cNvSpPr>
          <p:nvPr>
            <p:ph type="sldNum" sz="quarter" idx="10"/>
          </p:nvPr>
        </p:nvSpPr>
        <p:spPr/>
        <p:txBody>
          <a:bodyPr/>
          <a:lstStyle/>
          <a:p>
            <a:fld id="{DF811066-0135-4CAA-8AD4-89A97190AC00}" type="slidenum">
              <a:rPr lang="en-US" smtClean="0"/>
              <a:t>22</a:t>
            </a:fld>
            <a:endParaRPr lang="en-US"/>
          </a:p>
        </p:txBody>
      </p:sp>
    </p:spTree>
    <p:extLst>
      <p:ext uri="{BB962C8B-B14F-4D97-AF65-F5344CB8AC3E}">
        <p14:creationId xmlns:p14="http://schemas.microsoft.com/office/powerpoint/2010/main" val="638872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a:p>
            <a:endParaRPr lang="en-US" dirty="0"/>
          </a:p>
          <a:p>
            <a:r>
              <a:rPr lang="en-US" sz="1200" kern="1200" dirty="0">
                <a:solidFill>
                  <a:schemeClr val="tx1"/>
                </a:solidFill>
                <a:effectLst/>
                <a:latin typeface="+mn-lt"/>
                <a:ea typeface="+mn-ea"/>
                <a:cs typeface="+mn-cs"/>
              </a:rPr>
              <a:t>Each team has the option to secure the services of one or more coaches. If a team chooses to have a coach it is the responsibility of the team to find and secure a qualified coach. The coach must fill out the appropriate paperwork and carry his/her own liability insurance. Under no circumstances are coaches allowed to be paid with team funds, by parents, students, etc. The coach may be a faculty or staff member or a member of the community not associated with the university.</a:t>
            </a:r>
            <a:endParaRPr lang="en-US" dirty="0">
              <a:cs typeface="Calibri"/>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All team advisors and/or coaches are volunteers, and because of that volunteer status, are covered by the Worker’s Compensation Fund of Utah for any injury incurred during the performance of their responsibilities with their particular club.</a:t>
            </a:r>
          </a:p>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23</a:t>
            </a:fld>
            <a:endParaRPr lang="en-US"/>
          </a:p>
        </p:txBody>
      </p:sp>
    </p:spTree>
    <p:extLst>
      <p:ext uri="{BB962C8B-B14F-4D97-AF65-F5344CB8AC3E}">
        <p14:creationId xmlns:p14="http://schemas.microsoft.com/office/powerpoint/2010/main" val="1216122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a:p>
            <a:endParaRPr lang="en-US" dirty="0"/>
          </a:p>
          <a:p>
            <a:r>
              <a:rPr lang="en-US" dirty="0"/>
              <a:t>This will be an</a:t>
            </a:r>
            <a:r>
              <a:rPr lang="en-US" baseline="0" dirty="0"/>
              <a:t> online form each athlete must agree to</a:t>
            </a:r>
            <a:endParaRPr lang="en-US" dirty="0">
              <a:cs typeface="Calibri"/>
            </a:endParaRPr>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a:p>
        </p:txBody>
      </p:sp>
    </p:spTree>
    <p:extLst>
      <p:ext uri="{BB962C8B-B14F-4D97-AF65-F5344CB8AC3E}">
        <p14:creationId xmlns:p14="http://schemas.microsoft.com/office/powerpoint/2010/main" val="1524099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Jaclyn, Michael, and Colleen</a:t>
            </a:r>
          </a:p>
        </p:txBody>
      </p:sp>
      <p:sp>
        <p:nvSpPr>
          <p:cNvPr id="4" name="Slide Number Placeholder 3"/>
          <p:cNvSpPr>
            <a:spLocks noGrp="1"/>
          </p:cNvSpPr>
          <p:nvPr>
            <p:ph type="sldNum" sz="quarter" idx="10"/>
          </p:nvPr>
        </p:nvSpPr>
        <p:spPr/>
        <p:txBody>
          <a:bodyPr/>
          <a:lstStyle/>
          <a:p>
            <a:fld id="{DF811066-0135-4CAA-8AD4-89A97190AC00}" type="slidenum">
              <a:rPr lang="en-US" smtClean="0"/>
              <a:t>26</a:t>
            </a:fld>
            <a:endParaRPr lang="en-US"/>
          </a:p>
        </p:txBody>
      </p:sp>
    </p:spTree>
    <p:extLst>
      <p:ext uri="{BB962C8B-B14F-4D97-AF65-F5344CB8AC3E}">
        <p14:creationId xmlns:p14="http://schemas.microsoft.com/office/powerpoint/2010/main" val="1807944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27</a:t>
            </a:fld>
            <a:endParaRPr lang="en-US"/>
          </a:p>
        </p:txBody>
      </p:sp>
    </p:spTree>
    <p:extLst>
      <p:ext uri="{BB962C8B-B14F-4D97-AF65-F5344CB8AC3E}">
        <p14:creationId xmlns:p14="http://schemas.microsoft.com/office/powerpoint/2010/main" val="2786371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28</a:t>
            </a:fld>
            <a:endParaRPr lang="en-US"/>
          </a:p>
        </p:txBody>
      </p:sp>
    </p:spTree>
    <p:extLst>
      <p:ext uri="{BB962C8B-B14F-4D97-AF65-F5344CB8AC3E}">
        <p14:creationId xmlns:p14="http://schemas.microsoft.com/office/powerpoint/2010/main" val="2707406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29</a:t>
            </a:fld>
            <a:endParaRPr lang="en-US"/>
          </a:p>
        </p:txBody>
      </p:sp>
    </p:spTree>
    <p:extLst>
      <p:ext uri="{BB962C8B-B14F-4D97-AF65-F5344CB8AC3E}">
        <p14:creationId xmlns:p14="http://schemas.microsoft.com/office/powerpoint/2010/main" val="3272804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30</a:t>
            </a:fld>
            <a:endParaRPr lang="en-US"/>
          </a:p>
        </p:txBody>
      </p:sp>
    </p:spTree>
    <p:extLst>
      <p:ext uri="{BB962C8B-B14F-4D97-AF65-F5344CB8AC3E}">
        <p14:creationId xmlns:p14="http://schemas.microsoft.com/office/powerpoint/2010/main" val="47903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Jaclyn</a:t>
            </a:r>
            <a:r>
              <a:rPr lang="en-US" sz="1200" kern="1200" baseline="0" dirty="0">
                <a:solidFill>
                  <a:schemeClr val="tx1"/>
                </a:solidFill>
                <a:effectLst/>
                <a:latin typeface="+mn-lt"/>
                <a:ea typeface="+mn-ea"/>
                <a:cs typeface="+mn-cs"/>
              </a:rPr>
              <a:t> has all of these slides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811066-0135-4CAA-8AD4-89A97190AC00}" type="slidenum">
              <a:rPr lang="en-US" smtClean="0"/>
              <a:t>3</a:t>
            </a:fld>
            <a:endParaRPr lang="en-US"/>
          </a:p>
        </p:txBody>
      </p:sp>
    </p:spTree>
    <p:extLst>
      <p:ext uri="{BB962C8B-B14F-4D97-AF65-F5344CB8AC3E}">
        <p14:creationId xmlns:p14="http://schemas.microsoft.com/office/powerpoint/2010/main" val="1273078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Jaclyn will not approve contracts</a:t>
            </a:r>
            <a:r>
              <a:rPr lang="en-US" baseline="0" dirty="0"/>
              <a:t> unless and email is sent to her containing the list of individuals who are approved to be on the payment plan</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31</a:t>
            </a:fld>
            <a:endParaRPr lang="en-US"/>
          </a:p>
        </p:txBody>
      </p:sp>
    </p:spTree>
    <p:extLst>
      <p:ext uri="{BB962C8B-B14F-4D97-AF65-F5344CB8AC3E}">
        <p14:creationId xmlns:p14="http://schemas.microsoft.com/office/powerpoint/2010/main" val="1486726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32</a:t>
            </a:fld>
            <a:endParaRPr lang="en-US"/>
          </a:p>
        </p:txBody>
      </p:sp>
    </p:spTree>
    <p:extLst>
      <p:ext uri="{BB962C8B-B14F-4D97-AF65-F5344CB8AC3E}">
        <p14:creationId xmlns:p14="http://schemas.microsoft.com/office/powerpoint/2010/main" val="1755384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a:p>
        </p:txBody>
      </p:sp>
    </p:spTree>
    <p:extLst>
      <p:ext uri="{BB962C8B-B14F-4D97-AF65-F5344CB8AC3E}">
        <p14:creationId xmlns:p14="http://schemas.microsoft.com/office/powerpoint/2010/main" val="463661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a:p>
        </p:txBody>
      </p:sp>
    </p:spTree>
    <p:extLst>
      <p:ext uri="{BB962C8B-B14F-4D97-AF65-F5344CB8AC3E}">
        <p14:creationId xmlns:p14="http://schemas.microsoft.com/office/powerpoint/2010/main" val="1631911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37</a:t>
            </a:fld>
            <a:endParaRPr lang="en-US"/>
          </a:p>
        </p:txBody>
      </p:sp>
    </p:spTree>
    <p:extLst>
      <p:ext uri="{BB962C8B-B14F-4D97-AF65-F5344CB8AC3E}">
        <p14:creationId xmlns:p14="http://schemas.microsoft.com/office/powerpoint/2010/main" val="2182452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a:p>
        </p:txBody>
      </p:sp>
    </p:spTree>
    <p:extLst>
      <p:ext uri="{BB962C8B-B14F-4D97-AF65-F5344CB8AC3E}">
        <p14:creationId xmlns:p14="http://schemas.microsoft.com/office/powerpoint/2010/main" val="3603629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a:p>
        </p:txBody>
      </p:sp>
    </p:spTree>
    <p:extLst>
      <p:ext uri="{BB962C8B-B14F-4D97-AF65-F5344CB8AC3E}">
        <p14:creationId xmlns:p14="http://schemas.microsoft.com/office/powerpoint/2010/main" val="1451520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40</a:t>
            </a:fld>
            <a:endParaRPr lang="en-US"/>
          </a:p>
        </p:txBody>
      </p:sp>
    </p:spTree>
    <p:extLst>
      <p:ext uri="{BB962C8B-B14F-4D97-AF65-F5344CB8AC3E}">
        <p14:creationId xmlns:p14="http://schemas.microsoft.com/office/powerpoint/2010/main" val="499641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41</a:t>
            </a:fld>
            <a:endParaRPr lang="en-US"/>
          </a:p>
        </p:txBody>
      </p:sp>
    </p:spTree>
    <p:extLst>
      <p:ext uri="{BB962C8B-B14F-4D97-AF65-F5344CB8AC3E}">
        <p14:creationId xmlns:p14="http://schemas.microsoft.com/office/powerpoint/2010/main" val="770475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42</a:t>
            </a:fld>
            <a:endParaRPr lang="en-US"/>
          </a:p>
        </p:txBody>
      </p:sp>
    </p:spTree>
    <p:extLst>
      <p:ext uri="{BB962C8B-B14F-4D97-AF65-F5344CB8AC3E}">
        <p14:creationId xmlns:p14="http://schemas.microsoft.com/office/powerpoint/2010/main" val="257667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program is administered by the Campus Recreation Department, which offers professional guidance to the teams within the Club Sport Program. Each team is formed, developed, governed and administered by the student membership of that particular club working with the Campus Recreation Department. The key to the success of this program and each team is student leadership, interest, involvement, and participation. </a:t>
            </a:r>
          </a:p>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a:p>
        </p:txBody>
      </p:sp>
    </p:spTree>
    <p:extLst>
      <p:ext uri="{BB962C8B-B14F-4D97-AF65-F5344CB8AC3E}">
        <p14:creationId xmlns:p14="http://schemas.microsoft.com/office/powerpoint/2010/main" val="1844542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43</a:t>
            </a:fld>
            <a:endParaRPr lang="en-US"/>
          </a:p>
        </p:txBody>
      </p:sp>
    </p:spTree>
    <p:extLst>
      <p:ext uri="{BB962C8B-B14F-4D97-AF65-F5344CB8AC3E}">
        <p14:creationId xmlns:p14="http://schemas.microsoft.com/office/powerpoint/2010/main" val="1319088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45</a:t>
            </a:fld>
            <a:endParaRPr lang="en-US"/>
          </a:p>
        </p:txBody>
      </p:sp>
    </p:spTree>
    <p:extLst>
      <p:ext uri="{BB962C8B-B14F-4D97-AF65-F5344CB8AC3E}">
        <p14:creationId xmlns:p14="http://schemas.microsoft.com/office/powerpoint/2010/main" val="284429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46</a:t>
            </a:fld>
            <a:endParaRPr lang="en-US"/>
          </a:p>
        </p:txBody>
      </p:sp>
    </p:spTree>
    <p:extLst>
      <p:ext uri="{BB962C8B-B14F-4D97-AF65-F5344CB8AC3E}">
        <p14:creationId xmlns:p14="http://schemas.microsoft.com/office/powerpoint/2010/main" val="32855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47</a:t>
            </a:fld>
            <a:endParaRPr lang="en-US"/>
          </a:p>
        </p:txBody>
      </p:sp>
    </p:spTree>
    <p:extLst>
      <p:ext uri="{BB962C8B-B14F-4D97-AF65-F5344CB8AC3E}">
        <p14:creationId xmlns:p14="http://schemas.microsoft.com/office/powerpoint/2010/main" val="1017759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48</a:t>
            </a:fld>
            <a:endParaRPr lang="en-US"/>
          </a:p>
        </p:txBody>
      </p:sp>
    </p:spTree>
    <p:extLst>
      <p:ext uri="{BB962C8B-B14F-4D97-AF65-F5344CB8AC3E}">
        <p14:creationId xmlns:p14="http://schemas.microsoft.com/office/powerpoint/2010/main" val="1869272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49</a:t>
            </a:fld>
            <a:endParaRPr lang="en-US"/>
          </a:p>
        </p:txBody>
      </p:sp>
    </p:spTree>
    <p:extLst>
      <p:ext uri="{BB962C8B-B14F-4D97-AF65-F5344CB8AC3E}">
        <p14:creationId xmlns:p14="http://schemas.microsoft.com/office/powerpoint/2010/main" val="1734634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cs typeface="Calibri"/>
              </a:rPr>
              <a:t>Emma </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a:p>
        </p:txBody>
      </p:sp>
    </p:spTree>
    <p:extLst>
      <p:ext uri="{BB962C8B-B14F-4D97-AF65-F5344CB8AC3E}">
        <p14:creationId xmlns:p14="http://schemas.microsoft.com/office/powerpoint/2010/main" val="3020645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51</a:t>
            </a:fld>
            <a:endParaRPr lang="en-US"/>
          </a:p>
        </p:txBody>
      </p:sp>
    </p:spTree>
    <p:extLst>
      <p:ext uri="{BB962C8B-B14F-4D97-AF65-F5344CB8AC3E}">
        <p14:creationId xmlns:p14="http://schemas.microsoft.com/office/powerpoint/2010/main" val="41995745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a:p>
        </p:txBody>
      </p:sp>
    </p:spTree>
    <p:extLst>
      <p:ext uri="{BB962C8B-B14F-4D97-AF65-F5344CB8AC3E}">
        <p14:creationId xmlns:p14="http://schemas.microsoft.com/office/powerpoint/2010/main" val="1887854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61</a:t>
            </a:fld>
            <a:endParaRPr lang="en-US"/>
          </a:p>
        </p:txBody>
      </p:sp>
    </p:spTree>
    <p:extLst>
      <p:ext uri="{BB962C8B-B14F-4D97-AF65-F5344CB8AC3E}">
        <p14:creationId xmlns:p14="http://schemas.microsoft.com/office/powerpoint/2010/main" val="87207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5</a:t>
            </a:fld>
            <a:endParaRPr lang="en-US"/>
          </a:p>
        </p:txBody>
      </p:sp>
    </p:spTree>
    <p:extLst>
      <p:ext uri="{BB962C8B-B14F-4D97-AF65-F5344CB8AC3E}">
        <p14:creationId xmlns:p14="http://schemas.microsoft.com/office/powerpoint/2010/main" val="889769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a:p>
        </p:txBody>
      </p:sp>
    </p:spTree>
    <p:extLst>
      <p:ext uri="{BB962C8B-B14F-4D97-AF65-F5344CB8AC3E}">
        <p14:creationId xmlns:p14="http://schemas.microsoft.com/office/powerpoint/2010/main" val="2607881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a:p>
        </p:txBody>
      </p:sp>
    </p:spTree>
    <p:extLst>
      <p:ext uri="{BB962C8B-B14F-4D97-AF65-F5344CB8AC3E}">
        <p14:creationId xmlns:p14="http://schemas.microsoft.com/office/powerpoint/2010/main" val="1942832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a:p>
        </p:txBody>
      </p:sp>
    </p:spTree>
    <p:extLst>
      <p:ext uri="{BB962C8B-B14F-4D97-AF65-F5344CB8AC3E}">
        <p14:creationId xmlns:p14="http://schemas.microsoft.com/office/powerpoint/2010/main" val="40890840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a:p>
        </p:txBody>
      </p:sp>
    </p:spTree>
    <p:extLst>
      <p:ext uri="{BB962C8B-B14F-4D97-AF65-F5344CB8AC3E}">
        <p14:creationId xmlns:p14="http://schemas.microsoft.com/office/powerpoint/2010/main" val="1162268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a:p>
        </p:txBody>
      </p:sp>
    </p:spTree>
    <p:extLst>
      <p:ext uri="{BB962C8B-B14F-4D97-AF65-F5344CB8AC3E}">
        <p14:creationId xmlns:p14="http://schemas.microsoft.com/office/powerpoint/2010/main" val="241305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a:p>
        </p:txBody>
      </p:sp>
    </p:spTree>
    <p:extLst>
      <p:ext uri="{BB962C8B-B14F-4D97-AF65-F5344CB8AC3E}">
        <p14:creationId xmlns:p14="http://schemas.microsoft.com/office/powerpoint/2010/main" val="3220241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77</a:t>
            </a:fld>
            <a:endParaRPr lang="en-US"/>
          </a:p>
        </p:txBody>
      </p:sp>
    </p:spTree>
    <p:extLst>
      <p:ext uri="{BB962C8B-B14F-4D97-AF65-F5344CB8AC3E}">
        <p14:creationId xmlns:p14="http://schemas.microsoft.com/office/powerpoint/2010/main" val="1128227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78</a:t>
            </a:fld>
            <a:endParaRPr lang="en-US"/>
          </a:p>
        </p:txBody>
      </p:sp>
    </p:spTree>
    <p:extLst>
      <p:ext uri="{BB962C8B-B14F-4D97-AF65-F5344CB8AC3E}">
        <p14:creationId xmlns:p14="http://schemas.microsoft.com/office/powerpoint/2010/main" val="1022226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79</a:t>
            </a:fld>
            <a:endParaRPr lang="en-US"/>
          </a:p>
        </p:txBody>
      </p:sp>
    </p:spTree>
    <p:extLst>
      <p:ext uri="{BB962C8B-B14F-4D97-AF65-F5344CB8AC3E}">
        <p14:creationId xmlns:p14="http://schemas.microsoft.com/office/powerpoint/2010/main" val="31939584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81</a:t>
            </a:fld>
            <a:endParaRPr lang="en-US"/>
          </a:p>
        </p:txBody>
      </p:sp>
    </p:spTree>
    <p:extLst>
      <p:ext uri="{BB962C8B-B14F-4D97-AF65-F5344CB8AC3E}">
        <p14:creationId xmlns:p14="http://schemas.microsoft.com/office/powerpoint/2010/main" val="16508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a:p>
        </p:txBody>
      </p:sp>
    </p:spTree>
    <p:extLst>
      <p:ext uri="{BB962C8B-B14F-4D97-AF65-F5344CB8AC3E}">
        <p14:creationId xmlns:p14="http://schemas.microsoft.com/office/powerpoint/2010/main" val="12221591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57C612-17A3-402E-8F33-6210D0546F4D}" type="slidenum">
              <a:rPr lang="en-US" smtClean="0"/>
              <a:t>89</a:t>
            </a:fld>
            <a:endParaRPr lang="en-US"/>
          </a:p>
        </p:txBody>
      </p:sp>
    </p:spTree>
    <p:extLst>
      <p:ext uri="{BB962C8B-B14F-4D97-AF65-F5344CB8AC3E}">
        <p14:creationId xmlns:p14="http://schemas.microsoft.com/office/powerpoint/2010/main" val="21867289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57C612-17A3-402E-8F33-6210D0546F4D}" type="slidenum">
              <a:rPr lang="en-US" smtClean="0"/>
              <a:t>96</a:t>
            </a:fld>
            <a:endParaRPr lang="en-US"/>
          </a:p>
        </p:txBody>
      </p:sp>
    </p:spTree>
    <p:extLst>
      <p:ext uri="{BB962C8B-B14F-4D97-AF65-F5344CB8AC3E}">
        <p14:creationId xmlns:p14="http://schemas.microsoft.com/office/powerpoint/2010/main" val="3035369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57C612-17A3-402E-8F33-6210D0546F4D}" type="slidenum">
              <a:rPr lang="en-US" smtClean="0"/>
              <a:t>101</a:t>
            </a:fld>
            <a:endParaRPr lang="en-US"/>
          </a:p>
        </p:txBody>
      </p:sp>
    </p:spTree>
    <p:extLst>
      <p:ext uri="{BB962C8B-B14F-4D97-AF65-F5344CB8AC3E}">
        <p14:creationId xmlns:p14="http://schemas.microsoft.com/office/powerpoint/2010/main" val="15829404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103</a:t>
            </a:fld>
            <a:endParaRPr lang="en-US"/>
          </a:p>
        </p:txBody>
      </p:sp>
    </p:spTree>
    <p:extLst>
      <p:ext uri="{BB962C8B-B14F-4D97-AF65-F5344CB8AC3E}">
        <p14:creationId xmlns:p14="http://schemas.microsoft.com/office/powerpoint/2010/main" val="13911720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107</a:t>
            </a:fld>
            <a:endParaRPr lang="en-US"/>
          </a:p>
        </p:txBody>
      </p:sp>
    </p:spTree>
    <p:extLst>
      <p:ext uri="{BB962C8B-B14F-4D97-AF65-F5344CB8AC3E}">
        <p14:creationId xmlns:p14="http://schemas.microsoft.com/office/powerpoint/2010/main" val="53300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Jaclyn has all of these slides</a:t>
            </a:r>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a:p>
        </p:txBody>
      </p:sp>
    </p:spTree>
    <p:extLst>
      <p:ext uri="{BB962C8B-B14F-4D97-AF65-F5344CB8AC3E}">
        <p14:creationId xmlns:p14="http://schemas.microsoft.com/office/powerpoint/2010/main" val="1649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8</a:t>
            </a:fld>
            <a:endParaRPr lang="en-US"/>
          </a:p>
        </p:txBody>
      </p:sp>
    </p:spTree>
    <p:extLst>
      <p:ext uri="{BB962C8B-B14F-4D97-AF65-F5344CB8AC3E}">
        <p14:creationId xmlns:p14="http://schemas.microsoft.com/office/powerpoint/2010/main" val="142530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9</a:t>
            </a:fld>
            <a:endParaRPr lang="en-US"/>
          </a:p>
        </p:txBody>
      </p:sp>
    </p:spTree>
    <p:extLst>
      <p:ext uri="{BB962C8B-B14F-4D97-AF65-F5344CB8AC3E}">
        <p14:creationId xmlns:p14="http://schemas.microsoft.com/office/powerpoint/2010/main" val="2017863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8102BAB4-8B8D-41DD-85C7-81A0CA962007}" type="datetimeFigureOut">
              <a:rPr lang="en-US" smtClean="0"/>
              <a:t>8/25/2021</a:t>
            </a:fld>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B044824F-EBE0-443F-8A8F-F64816AF04DC}" type="slidenum">
              <a:rPr lang="en-US" smtClean="0"/>
              <a:t>‹#›</a:t>
            </a:fld>
            <a:endParaRPr 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2BAB4-8B8D-41DD-85C7-81A0CA962007}"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2BAB4-8B8D-41DD-85C7-81A0CA962007}"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2BAB4-8B8D-41DD-85C7-81A0CA962007}"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8102BAB4-8B8D-41DD-85C7-81A0CA962007}" type="datetimeFigureOut">
              <a:rPr lang="en-US" smtClean="0"/>
              <a:t>8/25/2021</a:t>
            </a:fld>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B044824F-EBE0-443F-8A8F-F64816AF04DC}" type="slidenum">
              <a:rPr lang="en-US" smtClean="0"/>
              <a:t>‹#›</a:t>
            </a:fld>
            <a:endParaRPr 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02BAB4-8B8D-41DD-85C7-81A0CA962007}" type="datetimeFigureOut">
              <a:rPr lang="en-US" smtClean="0"/>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02BAB4-8B8D-41DD-85C7-81A0CA962007}" type="datetimeFigureOut">
              <a:rPr lang="en-US" smtClean="0"/>
              <a:t>8/25/2021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02BAB4-8B8D-41DD-85C7-81A0CA962007}" type="datetimeFigureOut">
              <a:rPr lang="en-US" smtClean="0"/>
              <a:t>8/25/2021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2BAB4-8B8D-41DD-85C7-81A0CA962007}" type="datetimeFigureOut">
              <a:rPr lang="en-US" smtClean="0"/>
              <a:t>8/25/2021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3789" y="6375679"/>
            <a:ext cx="925016" cy="348462"/>
          </a:xfrm>
        </p:spPr>
        <p:txBody>
          <a:bodyPr/>
          <a:lstStyle/>
          <a:p>
            <a:fld id="{8102BAB4-8B8D-41DD-85C7-81A0CA962007}" type="datetimeFigureOut">
              <a:rPr lang="en-US" smtClean="0"/>
              <a:t>8/25/2021</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68261" y="6375679"/>
            <a:ext cx="924342" cy="345796"/>
          </a:xfrm>
        </p:spPr>
        <p:txBody>
          <a:bodyPr/>
          <a:lstStyle/>
          <a:p>
            <a:fld id="{B044824F-EBE0-443F-8A8F-F64816AF04DC}" type="slidenum">
              <a:rPr lang="en-US" smtClean="0"/>
              <a:t>‹#›</a:t>
            </a:fld>
            <a:endParaRPr 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4463" y="6375679"/>
            <a:ext cx="924342" cy="348462"/>
          </a:xfrm>
        </p:spPr>
        <p:txBody>
          <a:bodyPr/>
          <a:lstStyle/>
          <a:p>
            <a:fld id="{8102BAB4-8B8D-41DD-85C7-81A0CA962007}" type="datetimeFigureOut">
              <a:rPr lang="en-US" smtClean="0"/>
              <a:t>8/25/2021</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56153" y="6375679"/>
            <a:ext cx="947460" cy="345796"/>
          </a:xfrm>
        </p:spPr>
        <p:txBody>
          <a:bodyPr/>
          <a:lstStyle/>
          <a:p>
            <a:fld id="{B044824F-EBE0-443F-8A8F-F64816AF04DC}" type="slidenum">
              <a:rPr lang="en-US" smtClean="0"/>
              <a:t>‹#›</a:t>
            </a:fld>
            <a:endParaRPr 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8102BAB4-8B8D-41DD-85C7-81A0CA962007}" type="datetimeFigureOut">
              <a:rPr lang="en-US" smtClean="0"/>
              <a:t>8/25/2021</a:t>
            </a:fld>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044824F-EBE0-443F-8A8F-F64816AF04DC}" type="slidenum">
              <a:rPr lang="en-US" smtClean="0"/>
              <a:t>‹#›</a:t>
            </a:fld>
            <a:endParaRPr 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11104708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4" userDrawn="1">
          <p15:clr>
            <a:srgbClr val="F26B43"/>
          </p15:clr>
        </p15:guide>
        <p15:guide id="1" pos="792" userDrawn="1">
          <p15:clr>
            <a:srgbClr val="F26B43"/>
          </p15:clr>
        </p15:guide>
        <p15:guide id="2" pos="7200" userDrawn="1">
          <p15:clr>
            <a:srgbClr val="F26B43"/>
          </p15:clr>
        </p15:guide>
        <p15:guide id="3" pos="5400" userDrawn="1">
          <p15:clr>
            <a:srgbClr val="F26B43"/>
          </p15:clr>
        </p15:guide>
        <p15:guide id="4" orient="horz" pos="4008" userDrawn="1">
          <p15:clr>
            <a:srgbClr val="F26B43"/>
          </p15:clr>
        </p15:guide>
        <p15:guide id="5" orient="horz" pos="1440" userDrawn="1">
          <p15:clr>
            <a:srgbClr val="F26B43"/>
          </p15:clr>
        </p15:guide>
        <p15:guide id="6" orient="horz" pos="3720" userDrawn="1">
          <p15:clr>
            <a:srgbClr val="F26B43"/>
          </p15:clr>
        </p15:guide>
        <p15:guide id="7"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mailto:dancemarathon@usu.edu" TargetMode="External"/><Relationship Id="rId2" Type="http://schemas.openxmlformats.org/officeDocument/2006/relationships/hyperlink" Target="http://aggiethon.usu.edu/"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sufusionweb.aggies.usu.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usu.edu/campusrec/club_sports/dserec"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usu.edu/campusrec/club_sports/team_resourc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aggiefunded.com/"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lubsports.usu.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usu.edu/campusrec/rec_facilites/closur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usu.edu/campusrec/club_sports/dserec"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usu.edu/campusrec/competitive-sports/club-sports/team-resource"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usucs2.atsusers.com"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usu.edu/covid-19/questionnaire/index" TargetMode="External"/><Relationship Id="rId2" Type="http://schemas.openxmlformats.org/officeDocument/2006/relationships/hyperlink" Target="mailto:cindy.gill@usu.edu" TargetMode="External"/><Relationship Id="rId1" Type="http://schemas.openxmlformats.org/officeDocument/2006/relationships/slideLayout" Target="../slideLayouts/slideLayout2.xml"/><Relationship Id="rId5" Type="http://schemas.openxmlformats.org/officeDocument/2006/relationships/hyperlink" Target="http://aggiehealth.usu.edu/" TargetMode="External"/><Relationship Id="rId4" Type="http://schemas.openxmlformats.org/officeDocument/2006/relationships/hyperlink" Target="https://www.usu.edu/covid-19/testing/index"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forms.gle/gSUQB7ZJuBfbaQGs5" TargetMode="External"/><Relationship Id="rId2" Type="http://schemas.openxmlformats.org/officeDocument/2006/relationships/hyperlink" Target="https://www.usu.edu/covid-19/questionnaire/index"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mailto:Heidi.adams@usu.ed" TargetMode="External"/><Relationship Id="rId2" Type="http://schemas.openxmlformats.org/officeDocument/2006/relationships/hyperlink" Target="mailto:Aimee.brunson@usu.edu"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campusrecmarketing@usu.edu"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lucidtravel.us/university/utah-state-university/9045" TargetMode="External"/><Relationship Id="rId2" Type="http://schemas.openxmlformats.org/officeDocument/2006/relationships/hyperlink" Target="https://usu.lucidhotels.us/"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1519" y="3702724"/>
            <a:ext cx="4554848" cy="1788830"/>
          </a:xfrm>
        </p:spPr>
        <p:txBody>
          <a:bodyPr>
            <a:normAutofit/>
          </a:bodyPr>
          <a:lstStyle/>
          <a:p>
            <a:r>
              <a:rPr lang="en-US" sz="2400" dirty="0"/>
              <a:t>Club Sports Fall Training</a:t>
            </a:r>
            <a:endParaRPr lang="en-US" sz="3200" dirty="0"/>
          </a:p>
        </p:txBody>
      </p:sp>
      <p:sp>
        <p:nvSpPr>
          <p:cNvPr id="3" name="Subtitle 2"/>
          <p:cNvSpPr>
            <a:spLocks noGrp="1"/>
          </p:cNvSpPr>
          <p:nvPr>
            <p:ph type="subTitle" idx="1"/>
          </p:nvPr>
        </p:nvSpPr>
        <p:spPr>
          <a:xfrm>
            <a:off x="1620214" y="4892845"/>
            <a:ext cx="6067349" cy="611725"/>
          </a:xfrm>
        </p:spPr>
        <p:txBody>
          <a:bodyPr>
            <a:normAutofit/>
          </a:bodyPr>
          <a:lstStyle/>
          <a:p>
            <a:r>
              <a:rPr lang="en-US" dirty="0"/>
              <a:t>August 26, 2021</a:t>
            </a:r>
          </a:p>
        </p:txBody>
      </p:sp>
      <p:pic>
        <p:nvPicPr>
          <p:cNvPr id="5" name="Picture 5" descr="Text, logo&#10;&#10;Description automatically generated">
            <a:extLst>
              <a:ext uri="{FF2B5EF4-FFF2-40B4-BE49-F238E27FC236}">
                <a16:creationId xmlns:a16="http://schemas.microsoft.com/office/drawing/2014/main" id="{F33F8555-A0F0-4DDD-B3C0-C2D5F27B965F}"/>
              </a:ext>
            </a:extLst>
          </p:cNvPr>
          <p:cNvPicPr>
            <a:picLocks noChangeAspect="1"/>
          </p:cNvPicPr>
          <p:nvPr/>
        </p:nvPicPr>
        <p:blipFill>
          <a:blip r:embed="rId3"/>
          <a:stretch>
            <a:fillRect/>
          </a:stretch>
        </p:blipFill>
        <p:spPr>
          <a:xfrm>
            <a:off x="3604491" y="1038061"/>
            <a:ext cx="2096655" cy="26690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Hazing</a:t>
            </a:r>
          </a:p>
        </p:txBody>
      </p:sp>
      <p:sp>
        <p:nvSpPr>
          <p:cNvPr id="3" name="Content Placeholder 2"/>
          <p:cNvSpPr>
            <a:spLocks noGrp="1"/>
          </p:cNvSpPr>
          <p:nvPr>
            <p:ph idx="1"/>
          </p:nvPr>
        </p:nvSpPr>
        <p:spPr>
          <a:xfrm>
            <a:off x="938758" y="1524000"/>
            <a:ext cx="7633742" cy="4953000"/>
          </a:xfrm>
        </p:spPr>
        <p:txBody>
          <a:bodyPr vert="horz" lIns="91440" tIns="45720" rIns="91440" bIns="45720" rtlCol="0" anchor="t">
            <a:normAutofit/>
          </a:bodyPr>
          <a:lstStyle/>
          <a:p>
            <a:r>
              <a:rPr lang="en-US" dirty="0"/>
              <a:t>If a Club Sports team is found in violation of the Utah State University hazing policy, </a:t>
            </a:r>
            <a:r>
              <a:rPr lang="en-US" b="1" dirty="0"/>
              <a:t>it will result in disciplinary action to be taken and may be grounds for suspension.</a:t>
            </a:r>
            <a:r>
              <a:rPr lang="en-US" dirty="0"/>
              <a:t>  </a:t>
            </a:r>
          </a:p>
          <a:p>
            <a:r>
              <a:rPr lang="en-US" dirty="0"/>
              <a:t>Just a few examples</a:t>
            </a:r>
          </a:p>
          <a:p>
            <a:pPr lvl="1"/>
            <a:r>
              <a:rPr lang="en-US" dirty="0"/>
              <a:t>Endangers the mental or physical health or safety of another</a:t>
            </a:r>
            <a:endParaRPr lang="en-US" sz="1200" dirty="0"/>
          </a:p>
          <a:p>
            <a:pPr lvl="1"/>
            <a:r>
              <a:rPr lang="en-US" dirty="0"/>
              <a:t>Involves consumption of any food, alcoholic beverage, drug, or other substance or any other physical activity that endangers the mental or physical health and safety of an individual</a:t>
            </a:r>
            <a:endParaRPr lang="en-US" sz="1200" dirty="0"/>
          </a:p>
          <a:p>
            <a:pPr lvl="1"/>
            <a:r>
              <a:rPr lang="en-US" dirty="0"/>
              <a:t>Involves any activity that would subject the individual to extreme mental stress, such as sleep deprivation, extended isolation from social contact</a:t>
            </a:r>
            <a:endParaRPr lang="en-US" sz="1200" dirty="0"/>
          </a:p>
          <a:p>
            <a:pPr lvl="1"/>
            <a:r>
              <a:rPr lang="en-US" dirty="0"/>
              <a:t>Involves defacing or destroying public or private property</a:t>
            </a:r>
            <a:endParaRPr lang="en-US" sz="1200" dirty="0"/>
          </a:p>
        </p:txBody>
      </p:sp>
    </p:spTree>
    <p:extLst>
      <p:ext uri="{BB962C8B-B14F-4D97-AF65-F5344CB8AC3E}">
        <p14:creationId xmlns:p14="http://schemas.microsoft.com/office/powerpoint/2010/main" val="12636683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4289-52D2-334A-B586-9132837E4905}"/>
              </a:ext>
            </a:extLst>
          </p:cNvPr>
          <p:cNvSpPr>
            <a:spLocks noGrp="1"/>
          </p:cNvSpPr>
          <p:nvPr>
            <p:ph type="title"/>
          </p:nvPr>
        </p:nvSpPr>
        <p:spPr/>
        <p:txBody>
          <a:bodyPr/>
          <a:lstStyle/>
          <a:p>
            <a:r>
              <a:rPr lang="en-US" dirty="0"/>
              <a:t>Closing out cash advances </a:t>
            </a:r>
          </a:p>
        </p:txBody>
      </p:sp>
      <p:sp>
        <p:nvSpPr>
          <p:cNvPr id="3" name="Content Placeholder 2">
            <a:extLst>
              <a:ext uri="{FF2B5EF4-FFF2-40B4-BE49-F238E27FC236}">
                <a16:creationId xmlns:a16="http://schemas.microsoft.com/office/drawing/2014/main" id="{230A9DC8-E786-734C-8553-9072A4D557FB}"/>
              </a:ext>
            </a:extLst>
          </p:cNvPr>
          <p:cNvSpPr>
            <a:spLocks noGrp="1"/>
          </p:cNvSpPr>
          <p:nvPr>
            <p:ph idx="1"/>
          </p:nvPr>
        </p:nvSpPr>
        <p:spPr/>
        <p:txBody>
          <a:bodyPr vert="horz" lIns="91440" tIns="45720" rIns="91440" bIns="45720" rtlCol="0" anchor="t">
            <a:normAutofit/>
          </a:bodyPr>
          <a:lstStyle/>
          <a:p>
            <a:r>
              <a:rPr lang="en-US" dirty="0"/>
              <a:t>Receipts and unused advance must be returned to Travel Specialist within 5 days of return </a:t>
            </a:r>
          </a:p>
          <a:p>
            <a:r>
              <a:rPr lang="en-US" dirty="0"/>
              <a:t>Receipts and cash must equal total amount of the advance </a:t>
            </a:r>
          </a:p>
          <a:p>
            <a:r>
              <a:rPr lang="en-US" dirty="0"/>
              <a:t>Itemized receipts are required</a:t>
            </a:r>
          </a:p>
          <a:p>
            <a:r>
              <a:rPr lang="en-US" dirty="0"/>
              <a:t>Late and/or incomplete advances will receive a </a:t>
            </a:r>
            <a:r>
              <a:rPr lang="en-US" dirty="0">
                <a:solidFill>
                  <a:srgbClr val="FF0000"/>
                </a:solidFill>
              </a:rPr>
              <a:t>fine $25.00 and lose of advance privileges</a:t>
            </a:r>
            <a:r>
              <a:rPr lang="en-US" dirty="0"/>
              <a:t>  </a:t>
            </a:r>
          </a:p>
          <a:p>
            <a:r>
              <a:rPr lang="en-US" dirty="0">
                <a:solidFill>
                  <a:srgbClr val="FF0000"/>
                </a:solidFill>
                <a:sym typeface="Wingdings" panose="05000000000000000000" pitchFamily="2" charset="2"/>
              </a:rPr>
              <a:t>After 60 days, an outstanding advance will become taxable income to the traveler that received the advance </a:t>
            </a:r>
            <a:endParaRPr lang="en-US" dirty="0">
              <a:solidFill>
                <a:srgbClr val="FF0000"/>
              </a:solidFill>
            </a:endParaRPr>
          </a:p>
          <a:p>
            <a:endParaRPr lang="en-US" dirty="0"/>
          </a:p>
        </p:txBody>
      </p:sp>
    </p:spTree>
    <p:extLst>
      <p:ext uri="{BB962C8B-B14F-4D97-AF65-F5344CB8AC3E}">
        <p14:creationId xmlns:p14="http://schemas.microsoft.com/office/powerpoint/2010/main" val="33093990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Return</a:t>
            </a:r>
          </a:p>
        </p:txBody>
      </p:sp>
      <p:sp>
        <p:nvSpPr>
          <p:cNvPr id="3" name="Content Placeholder 2"/>
          <p:cNvSpPr>
            <a:spLocks noGrp="1"/>
          </p:cNvSpPr>
          <p:nvPr>
            <p:ph idx="1"/>
          </p:nvPr>
        </p:nvSpPr>
        <p:spPr>
          <a:xfrm>
            <a:off x="1098352" y="1374454"/>
            <a:ext cx="6447501" cy="2910580"/>
          </a:xfrm>
        </p:spPr>
        <p:txBody>
          <a:bodyPr>
            <a:normAutofit lnSpcReduction="10000"/>
          </a:bodyPr>
          <a:lstStyle/>
          <a:p>
            <a:r>
              <a:rPr lang="en-US" dirty="0"/>
              <a:t>All receipts and documents must be turned in within </a:t>
            </a:r>
            <a:r>
              <a:rPr lang="en-US" b="1" dirty="0"/>
              <a:t>5 days </a:t>
            </a:r>
            <a:r>
              <a:rPr lang="en-US" dirty="0"/>
              <a:t>of return </a:t>
            </a:r>
          </a:p>
          <a:p>
            <a:r>
              <a:rPr lang="en-US" dirty="0"/>
              <a:t>Clubs returning documents late may be </a:t>
            </a:r>
            <a:r>
              <a:rPr lang="en-US" dirty="0">
                <a:solidFill>
                  <a:srgbClr val="FF0000"/>
                </a:solidFill>
              </a:rPr>
              <a:t>fined a minimum of $25.00</a:t>
            </a:r>
          </a:p>
          <a:p>
            <a:r>
              <a:rPr lang="en-US" dirty="0"/>
              <a:t>Binder and all card receipts will then be returned to Assistant Director of Competitive Sports </a:t>
            </a:r>
          </a:p>
          <a:p>
            <a:r>
              <a:rPr lang="en-US" dirty="0"/>
              <a:t>Cash advance receipts are turned in to the Travel Specialist </a:t>
            </a:r>
          </a:p>
          <a:p>
            <a:endParaRPr lang="en-US" dirty="0"/>
          </a:p>
        </p:txBody>
      </p:sp>
    </p:spTree>
    <p:extLst>
      <p:ext uri="{BB962C8B-B14F-4D97-AF65-F5344CB8AC3E}">
        <p14:creationId xmlns:p14="http://schemas.microsoft.com/office/powerpoint/2010/main" val="4114202765"/>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5C26-4D5D-4562-B678-F112939FA385}"/>
              </a:ext>
            </a:extLst>
          </p:cNvPr>
          <p:cNvSpPr>
            <a:spLocks noGrp="1"/>
          </p:cNvSpPr>
          <p:nvPr>
            <p:ph type="ctrTitle"/>
          </p:nvPr>
        </p:nvSpPr>
        <p:spPr/>
        <p:txBody>
          <a:bodyPr/>
          <a:lstStyle/>
          <a:p>
            <a:r>
              <a:rPr lang="en-US" dirty="0"/>
              <a:t>Questions? </a:t>
            </a:r>
          </a:p>
        </p:txBody>
      </p:sp>
      <p:sp>
        <p:nvSpPr>
          <p:cNvPr id="3" name="Content Placeholder 2">
            <a:extLst>
              <a:ext uri="{FF2B5EF4-FFF2-40B4-BE49-F238E27FC236}">
                <a16:creationId xmlns:a16="http://schemas.microsoft.com/office/drawing/2014/main" id="{865E2D91-440E-430B-901D-02B688122B2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78678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197" y="228599"/>
            <a:ext cx="6140303" cy="2819401"/>
          </a:xfrm>
        </p:spPr>
        <p:txBody>
          <a:bodyPr>
            <a:normAutofit/>
          </a:bodyPr>
          <a:lstStyle/>
          <a:p>
            <a:pPr algn="ctr"/>
            <a:r>
              <a:rPr lang="en-US" dirty="0"/>
              <a:t>Reminders and Updates</a:t>
            </a:r>
            <a:endParaRPr lang="en-US" sz="4400" dirty="0"/>
          </a:p>
        </p:txBody>
      </p:sp>
      <p:sp>
        <p:nvSpPr>
          <p:cNvPr id="3" name="Text Placeholder 2"/>
          <p:cNvSpPr>
            <a:spLocks noGrp="1"/>
          </p:cNvSpPr>
          <p:nvPr>
            <p:ph type="body" idx="1"/>
          </p:nvPr>
        </p:nvSpPr>
        <p:spPr>
          <a:xfrm>
            <a:off x="2432198" y="3505200"/>
            <a:ext cx="5263116" cy="2605717"/>
          </a:xfrm>
        </p:spPr>
        <p:txBody>
          <a:bodyPr/>
          <a:lstStyle/>
          <a:p>
            <a:pPr marL="342900" indent="-342900">
              <a:buAutoNum type="arabicPeriod"/>
            </a:pPr>
            <a:r>
              <a:rPr lang="en-US" dirty="0"/>
              <a:t>Unified Sports</a:t>
            </a:r>
          </a:p>
          <a:p>
            <a:pPr marL="342900" indent="-342900">
              <a:buAutoNum type="arabicPeriod"/>
            </a:pPr>
            <a:r>
              <a:rPr lang="en-US" dirty="0" err="1"/>
              <a:t>Aggiethon</a:t>
            </a:r>
            <a:endParaRPr lang="en-US" dirty="0"/>
          </a:p>
          <a:p>
            <a:pPr marL="342900" indent="-342900">
              <a:buAutoNum type="arabicPeriod"/>
            </a:pPr>
            <a:r>
              <a:rPr lang="en-US" dirty="0"/>
              <a:t>Fitness and Wellness opportunities </a:t>
            </a:r>
          </a:p>
          <a:p>
            <a:pPr marL="342900" indent="-342900">
              <a:buFont typeface="Arial" panose="020B0604020202020204" pitchFamily="34" charset="0"/>
              <a:buAutoNum type="arabicPeriod"/>
            </a:pPr>
            <a:r>
              <a:rPr lang="en-US" dirty="0"/>
              <a:t>Upcoming events</a:t>
            </a:r>
          </a:p>
          <a:p>
            <a:pPr marL="342900" indent="-342900">
              <a:buAutoNum type="arabicPeriod"/>
            </a:pPr>
            <a:r>
              <a:rPr lang="en-US" dirty="0"/>
              <a:t>Direct reports</a:t>
            </a:r>
          </a:p>
        </p:txBody>
      </p:sp>
    </p:spTree>
    <p:extLst>
      <p:ext uri="{BB962C8B-B14F-4D97-AF65-F5344CB8AC3E}">
        <p14:creationId xmlns:p14="http://schemas.microsoft.com/office/powerpoint/2010/main" val="899284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174E2-73C7-D74F-A553-6E77AF8960C5}"/>
              </a:ext>
            </a:extLst>
          </p:cNvPr>
          <p:cNvSpPr>
            <a:spLocks noGrp="1"/>
          </p:cNvSpPr>
          <p:nvPr>
            <p:ph type="title"/>
          </p:nvPr>
        </p:nvSpPr>
        <p:spPr/>
        <p:txBody>
          <a:bodyPr/>
          <a:lstStyle/>
          <a:p>
            <a:r>
              <a:rPr lang="en-US" dirty="0"/>
              <a:t>Unified sports events</a:t>
            </a:r>
          </a:p>
        </p:txBody>
      </p:sp>
      <p:sp>
        <p:nvSpPr>
          <p:cNvPr id="3" name="Content Placeholder 2">
            <a:extLst>
              <a:ext uri="{FF2B5EF4-FFF2-40B4-BE49-F238E27FC236}">
                <a16:creationId xmlns:a16="http://schemas.microsoft.com/office/drawing/2014/main" id="{14F097EB-1450-8A40-A45B-8CB95CCDEE59}"/>
              </a:ext>
            </a:extLst>
          </p:cNvPr>
          <p:cNvSpPr>
            <a:spLocks noGrp="1"/>
          </p:cNvSpPr>
          <p:nvPr>
            <p:ph idx="1"/>
          </p:nvPr>
        </p:nvSpPr>
        <p:spPr>
          <a:xfrm>
            <a:off x="918314" y="1981200"/>
            <a:ext cx="7633742" cy="3593591"/>
          </a:xfrm>
        </p:spPr>
        <p:txBody>
          <a:bodyPr vert="horz" lIns="91440" tIns="45720" rIns="91440" bIns="45720" rtlCol="0" anchor="t">
            <a:normAutofit/>
          </a:bodyPr>
          <a:lstStyle/>
          <a:p>
            <a:r>
              <a:rPr lang="en-US" dirty="0"/>
              <a:t>Opportunity to be a volunteer for an event or be a partner for a sport and obtain easy incentive points</a:t>
            </a:r>
          </a:p>
          <a:p>
            <a:r>
              <a:rPr lang="en-US" dirty="0"/>
              <a:t>Event this year:</a:t>
            </a:r>
          </a:p>
          <a:p>
            <a:pPr lvl="1"/>
            <a:r>
              <a:rPr lang="en-US" dirty="0"/>
              <a:t>Fall Social: Futsal Event at </a:t>
            </a:r>
            <a:r>
              <a:rPr lang="en-US"/>
              <a:t>ALF Sat</a:t>
            </a:r>
            <a:r>
              <a:rPr lang="en-US" dirty="0"/>
              <a:t>, Sept 4</a:t>
            </a:r>
            <a:r>
              <a:rPr lang="en-US" baseline="30000" dirty="0"/>
              <a:t>th</a:t>
            </a:r>
            <a:r>
              <a:rPr lang="en-US"/>
              <a:t> 10am-11:30am</a:t>
            </a:r>
            <a:endParaRPr lang="en-US" dirty="0"/>
          </a:p>
          <a:p>
            <a:pPr lvl="1"/>
            <a:r>
              <a:rPr lang="en-US" dirty="0"/>
              <a:t>Fall </a:t>
            </a:r>
            <a:r>
              <a:rPr lang="en-US"/>
              <a:t>Offerings</a:t>
            </a:r>
            <a:r>
              <a:rPr lang="en-US" dirty="0"/>
              <a:t>: </a:t>
            </a:r>
            <a:r>
              <a:rPr lang="en-US"/>
              <a:t>Flag Football</a:t>
            </a:r>
            <a:r>
              <a:rPr lang="en-US" dirty="0"/>
              <a:t>, </a:t>
            </a:r>
            <a:r>
              <a:rPr lang="en-US"/>
              <a:t>Bocce Ball</a:t>
            </a:r>
            <a:endParaRPr lang="en-US" dirty="0"/>
          </a:p>
          <a:p>
            <a:pPr lvl="1"/>
            <a:r>
              <a:rPr lang="en-US" dirty="0"/>
              <a:t>Spring </a:t>
            </a:r>
            <a:r>
              <a:rPr lang="en-US"/>
              <a:t>Offerings</a:t>
            </a:r>
            <a:r>
              <a:rPr lang="en-US" dirty="0"/>
              <a:t>: </a:t>
            </a:r>
            <a:r>
              <a:rPr lang="en-US"/>
              <a:t>Basketball</a:t>
            </a:r>
            <a:r>
              <a:rPr lang="en-US" dirty="0"/>
              <a:t>, </a:t>
            </a:r>
            <a:r>
              <a:rPr lang="en-US"/>
              <a:t>Soccer,  Volleyball</a:t>
            </a:r>
            <a:r>
              <a:rPr lang="en-US" dirty="0"/>
              <a:t>, </a:t>
            </a:r>
            <a:r>
              <a:rPr lang="en-US"/>
              <a:t>Bocce Ball</a:t>
            </a:r>
            <a:endParaRPr lang="en-US" dirty="0"/>
          </a:p>
          <a:p>
            <a:r>
              <a:rPr lang="en-US" dirty="0"/>
              <a:t>Visit the below link to see more information on dates, volunteer forms, and contacts</a:t>
            </a:r>
          </a:p>
          <a:p>
            <a:pPr lvl="1"/>
            <a:r>
              <a:rPr lang="en-US" dirty="0"/>
              <a:t>https://www.usu.edu/campusrec/unified_sports/index</a:t>
            </a:r>
          </a:p>
        </p:txBody>
      </p:sp>
    </p:spTree>
    <p:extLst>
      <p:ext uri="{BB962C8B-B14F-4D97-AF65-F5344CB8AC3E}">
        <p14:creationId xmlns:p14="http://schemas.microsoft.com/office/powerpoint/2010/main" val="35668123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E4F5-66D9-2F47-8A0A-77349999B4E8}"/>
              </a:ext>
            </a:extLst>
          </p:cNvPr>
          <p:cNvSpPr>
            <a:spLocks noGrp="1"/>
          </p:cNvSpPr>
          <p:nvPr>
            <p:ph type="title"/>
          </p:nvPr>
        </p:nvSpPr>
        <p:spPr/>
        <p:txBody>
          <a:bodyPr/>
          <a:lstStyle/>
          <a:p>
            <a:r>
              <a:rPr lang="en-US" dirty="0" err="1"/>
              <a:t>AggiEthon</a:t>
            </a:r>
          </a:p>
        </p:txBody>
      </p:sp>
      <p:sp>
        <p:nvSpPr>
          <p:cNvPr id="3" name="Content Placeholder 2">
            <a:extLst>
              <a:ext uri="{FF2B5EF4-FFF2-40B4-BE49-F238E27FC236}">
                <a16:creationId xmlns:a16="http://schemas.microsoft.com/office/drawing/2014/main" id="{953705D3-579C-BB43-A065-77AB615E2887}"/>
              </a:ext>
            </a:extLst>
          </p:cNvPr>
          <p:cNvSpPr>
            <a:spLocks noGrp="1"/>
          </p:cNvSpPr>
          <p:nvPr>
            <p:ph idx="1"/>
          </p:nvPr>
        </p:nvSpPr>
        <p:spPr>
          <a:xfrm>
            <a:off x="882237" y="1877788"/>
            <a:ext cx="4769962" cy="3110015"/>
          </a:xfrm>
        </p:spPr>
        <p:txBody>
          <a:bodyPr vert="horz" lIns="91440" tIns="45720" rIns="91440" bIns="45720" rtlCol="0" anchor="t">
            <a:normAutofit fontScale="85000" lnSpcReduction="20000"/>
          </a:bodyPr>
          <a:lstStyle/>
          <a:p>
            <a:r>
              <a:rPr lang="en-US" sz="1600">
                <a:ea typeface="+mn-lt"/>
                <a:cs typeface="+mn-lt"/>
              </a:rPr>
              <a:t>What is it? USU’s outreach program for Primary Children’s Hospital</a:t>
            </a:r>
            <a:endParaRPr lang="en-US" sz="1600"/>
          </a:p>
          <a:p>
            <a:pPr marL="0" indent="0">
              <a:buNone/>
            </a:pPr>
            <a:endParaRPr lang="en-US" sz="1600" dirty="0">
              <a:ea typeface="+mn-lt"/>
              <a:cs typeface="+mn-lt"/>
            </a:endParaRPr>
          </a:p>
          <a:p>
            <a:r>
              <a:rPr lang="en-US" sz="1600">
                <a:ea typeface="+mn-lt"/>
                <a:cs typeface="+mn-lt"/>
              </a:rPr>
              <a:t>How? We party and raise awareness and money through our parties</a:t>
            </a:r>
            <a:endParaRPr lang="en-US" sz="1600"/>
          </a:p>
          <a:p>
            <a:pPr lvl="1"/>
            <a:r>
              <a:rPr lang="en-US" sz="1400">
                <a:ea typeface="+mn-lt"/>
                <a:cs typeface="+mn-lt"/>
              </a:rPr>
              <a:t>Main Event: November 13th at the Fieldhouse</a:t>
            </a:r>
          </a:p>
          <a:p>
            <a:pPr marL="457200" lvl="1" indent="0">
              <a:buNone/>
            </a:pPr>
            <a:endParaRPr lang="en-US" sz="1400" dirty="0">
              <a:ea typeface="+mn-lt"/>
              <a:cs typeface="+mn-lt"/>
            </a:endParaRPr>
          </a:p>
          <a:p>
            <a:r>
              <a:rPr lang="en-US" sz="1600">
                <a:ea typeface="+mn-lt"/>
                <a:cs typeface="+mn-lt"/>
              </a:rPr>
              <a:t>Your help? Register at </a:t>
            </a:r>
            <a:r>
              <a:rPr lang="en-US" sz="1600" dirty="0">
                <a:ea typeface="+mn-lt"/>
                <a:cs typeface="+mn-lt"/>
                <a:hlinkClick r:id="rId2"/>
              </a:rPr>
              <a:t>aggiethon.usu.edu</a:t>
            </a:r>
            <a:r>
              <a:rPr lang="en-US" sz="1600">
                <a:ea typeface="+mn-lt"/>
                <a:cs typeface="+mn-lt"/>
              </a:rPr>
              <a:t> and talk to any of us about how your club can sponsor the movement</a:t>
            </a:r>
            <a:endParaRPr lang="en-US" sz="1600"/>
          </a:p>
          <a:p>
            <a:pPr marL="0" indent="0">
              <a:buNone/>
            </a:pPr>
            <a:endParaRPr lang="en-US" sz="1600" dirty="0">
              <a:ea typeface="+mn-lt"/>
              <a:cs typeface="+mn-lt"/>
            </a:endParaRPr>
          </a:p>
          <a:p>
            <a:r>
              <a:rPr lang="en-US" sz="1600">
                <a:ea typeface="+mn-lt"/>
                <a:cs typeface="+mn-lt"/>
              </a:rPr>
              <a:t>Contact: </a:t>
            </a:r>
            <a:r>
              <a:rPr lang="en-US" sz="1600" dirty="0">
                <a:ea typeface="+mn-lt"/>
                <a:cs typeface="+mn-lt"/>
                <a:hlinkClick r:id="rId3"/>
              </a:rPr>
              <a:t>dancemarathon@usu.edu</a:t>
            </a:r>
            <a:r>
              <a:rPr lang="en-US" sz="1600">
                <a:ea typeface="+mn-lt"/>
                <a:cs typeface="+mn-lt"/>
              </a:rPr>
              <a:t> 801-540-7626 (Kyson’s Cell)</a:t>
            </a:r>
            <a:endParaRPr lang="en-US" sz="1600"/>
          </a:p>
          <a:p>
            <a:endParaRPr lang="en-US" dirty="0"/>
          </a:p>
        </p:txBody>
      </p:sp>
      <p:pic>
        <p:nvPicPr>
          <p:cNvPr id="5" name="Picture 5" descr="A picture containing person, crowd&#10;&#10;Description automatically generated">
            <a:extLst>
              <a:ext uri="{FF2B5EF4-FFF2-40B4-BE49-F238E27FC236}">
                <a16:creationId xmlns:a16="http://schemas.microsoft.com/office/drawing/2014/main" id="{10EA1516-9FD2-4DF7-A9B9-0890B31C7191}"/>
              </a:ext>
            </a:extLst>
          </p:cNvPr>
          <p:cNvPicPr>
            <a:picLocks noChangeAspect="1"/>
          </p:cNvPicPr>
          <p:nvPr/>
        </p:nvPicPr>
        <p:blipFill>
          <a:blip r:embed="rId4"/>
          <a:stretch>
            <a:fillRect/>
          </a:stretch>
        </p:blipFill>
        <p:spPr>
          <a:xfrm>
            <a:off x="6120702" y="1635369"/>
            <a:ext cx="2391508" cy="3587262"/>
          </a:xfrm>
          <a:prstGeom prst="rect">
            <a:avLst/>
          </a:prstGeom>
        </p:spPr>
      </p:pic>
    </p:spTree>
    <p:extLst>
      <p:ext uri="{BB962C8B-B14F-4D97-AF65-F5344CB8AC3E}">
        <p14:creationId xmlns:p14="http://schemas.microsoft.com/office/powerpoint/2010/main" val="12411205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EA28-AAEF-274B-B6C4-506375113230}"/>
              </a:ext>
            </a:extLst>
          </p:cNvPr>
          <p:cNvSpPr>
            <a:spLocks noGrp="1"/>
          </p:cNvSpPr>
          <p:nvPr>
            <p:ph type="title"/>
          </p:nvPr>
        </p:nvSpPr>
        <p:spPr/>
        <p:txBody>
          <a:bodyPr/>
          <a:lstStyle/>
          <a:p>
            <a:r>
              <a:rPr lang="en-US" dirty="0"/>
              <a:t>Fitness and Wellness opportunities</a:t>
            </a:r>
          </a:p>
        </p:txBody>
      </p:sp>
      <p:sp>
        <p:nvSpPr>
          <p:cNvPr id="3" name="Content Placeholder 2">
            <a:extLst>
              <a:ext uri="{FF2B5EF4-FFF2-40B4-BE49-F238E27FC236}">
                <a16:creationId xmlns:a16="http://schemas.microsoft.com/office/drawing/2014/main" id="{F2E02D9A-8DB5-424C-B7EF-D5456D685401}"/>
              </a:ext>
            </a:extLst>
          </p:cNvPr>
          <p:cNvSpPr>
            <a:spLocks noGrp="1"/>
          </p:cNvSpPr>
          <p:nvPr>
            <p:ph idx="1"/>
          </p:nvPr>
        </p:nvSpPr>
        <p:spPr>
          <a:xfrm>
            <a:off x="938758" y="2438400"/>
            <a:ext cx="7633742" cy="3593591"/>
          </a:xfrm>
        </p:spPr>
        <p:txBody>
          <a:bodyPr/>
          <a:lstStyle/>
          <a:p>
            <a:r>
              <a:rPr lang="en-US" dirty="0"/>
              <a:t>Our campus recreation Fitness and Wellness Program has various opportunities for your club to grow and get involved to improve your overall wellness as a club. </a:t>
            </a:r>
          </a:p>
          <a:p>
            <a:pPr lvl="1"/>
            <a:r>
              <a:rPr lang="en-US" dirty="0"/>
              <a:t>Strength and Conditioning, Wellness Coaching, and soon a Registered Dietitian</a:t>
            </a:r>
          </a:p>
          <a:p>
            <a:pPr marL="457200" lvl="1" indent="0">
              <a:buNone/>
            </a:pPr>
            <a:endParaRPr lang="en-US" dirty="0"/>
          </a:p>
          <a:p>
            <a:r>
              <a:rPr lang="en-US" dirty="0"/>
              <a:t>For more details, contact Kenzie Sorrells at </a:t>
            </a:r>
            <a:r>
              <a:rPr lang="en-US" dirty="0" err="1"/>
              <a:t>mckenzie.sorrells@usu.edu</a:t>
            </a:r>
            <a:r>
              <a:rPr lang="en-US" dirty="0"/>
              <a:t> </a:t>
            </a:r>
          </a:p>
          <a:p>
            <a:pPr marL="457200" lvl="1" indent="0">
              <a:buNone/>
            </a:pPr>
            <a:endParaRPr lang="en-US" dirty="0"/>
          </a:p>
        </p:txBody>
      </p:sp>
    </p:spTree>
    <p:extLst>
      <p:ext uri="{BB962C8B-B14F-4D97-AF65-F5344CB8AC3E}">
        <p14:creationId xmlns:p14="http://schemas.microsoft.com/office/powerpoint/2010/main" val="24151064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Upcoming events</a:t>
            </a:r>
            <a:br>
              <a:rPr lang="en-US" sz="4400" dirty="0"/>
            </a:br>
            <a:endParaRPr lang="en-US" sz="4400" dirty="0"/>
          </a:p>
        </p:txBody>
      </p:sp>
      <p:sp>
        <p:nvSpPr>
          <p:cNvPr id="2" name="TextBox 1">
            <a:extLst>
              <a:ext uri="{FF2B5EF4-FFF2-40B4-BE49-F238E27FC236}">
                <a16:creationId xmlns:a16="http://schemas.microsoft.com/office/drawing/2014/main" id="{323371CB-64F0-F743-A85C-BEC218D4510B}"/>
              </a:ext>
            </a:extLst>
          </p:cNvPr>
          <p:cNvSpPr txBox="1"/>
          <p:nvPr/>
        </p:nvSpPr>
        <p:spPr>
          <a:xfrm>
            <a:off x="938758" y="1734562"/>
            <a:ext cx="8194542" cy="3631763"/>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dirty="0">
                <a:solidFill>
                  <a:schemeClr val="tx1">
                    <a:lumMod val="65000"/>
                    <a:lumOff val="35000"/>
                  </a:schemeClr>
                </a:solidFill>
              </a:rPr>
              <a:t>Rec Fest- Saturday,  August 28</a:t>
            </a:r>
            <a:r>
              <a:rPr lang="en-US" baseline="30000" dirty="0">
                <a:solidFill>
                  <a:schemeClr val="tx1">
                    <a:lumMod val="65000"/>
                    <a:lumOff val="35000"/>
                  </a:schemeClr>
                </a:solidFill>
              </a:rPr>
              <a:t>th</a:t>
            </a:r>
            <a:r>
              <a:rPr lang="en-US" dirty="0">
                <a:solidFill>
                  <a:schemeClr val="tx1">
                    <a:lumMod val="65000"/>
                    <a:lumOff val="35000"/>
                  </a:schemeClr>
                </a:solidFill>
              </a:rPr>
              <a:t> </a:t>
            </a:r>
          </a:p>
          <a:p>
            <a:pPr marL="742950" lvl="1" indent="-285750">
              <a:lnSpc>
                <a:spcPct val="150000"/>
              </a:lnSpc>
              <a:buFont typeface="Arial" panose="020B0604020202020204" pitchFamily="34" charset="0"/>
              <a:buChar char="•"/>
            </a:pPr>
            <a:r>
              <a:rPr lang="en-US" dirty="0">
                <a:solidFill>
                  <a:schemeClr val="tx1">
                    <a:lumMod val="65000"/>
                    <a:lumOff val="35000"/>
                  </a:schemeClr>
                </a:solidFill>
              </a:rPr>
              <a:t>Be there at 6:30pm for set-up at ARC South Court</a:t>
            </a:r>
          </a:p>
          <a:p>
            <a:pPr lvl="1">
              <a:lnSpc>
                <a:spcPct val="150000"/>
              </a:lnSpc>
            </a:pPr>
            <a:endParaRPr lang="en-US" b="1" dirty="0">
              <a:solidFill>
                <a:schemeClr val="tx1">
                  <a:lumMod val="65000"/>
                  <a:lumOff val="35000"/>
                </a:schemeClr>
              </a:solidFill>
            </a:endParaRPr>
          </a:p>
          <a:p>
            <a:pPr marL="285750" indent="-285750">
              <a:lnSpc>
                <a:spcPct val="150000"/>
              </a:lnSpc>
              <a:buFont typeface="Arial" panose="020B0604020202020204" pitchFamily="34" charset="0"/>
              <a:buChar char="•"/>
            </a:pPr>
            <a:r>
              <a:rPr lang="en-US" dirty="0">
                <a:solidFill>
                  <a:schemeClr val="tx1">
                    <a:lumMod val="65000"/>
                    <a:lumOff val="35000"/>
                  </a:schemeClr>
                </a:solidFill>
              </a:rPr>
              <a:t>Day on the Quad- Wednesday, September 1st 10am-3pm</a:t>
            </a:r>
          </a:p>
          <a:p>
            <a:pPr marL="742950" lvl="1" indent="-285750">
              <a:lnSpc>
                <a:spcPct val="150000"/>
              </a:lnSpc>
              <a:buFont typeface="Arial" panose="020B0604020202020204" pitchFamily="34" charset="0"/>
              <a:buChar char="•"/>
            </a:pPr>
            <a:r>
              <a:rPr lang="en-US">
                <a:solidFill>
                  <a:schemeClr val="tx1">
                    <a:lumMod val="65000"/>
                    <a:lumOff val="35000"/>
                  </a:schemeClr>
                </a:solidFill>
              </a:rPr>
              <a:t>Make sure to be there for set-up at 9:30am</a:t>
            </a:r>
          </a:p>
          <a:p>
            <a:pPr lvl="1">
              <a:lnSpc>
                <a:spcPct val="150000"/>
              </a:lnSpc>
            </a:pPr>
            <a:endParaRPr lang="en-US" dirty="0">
              <a:solidFill>
                <a:schemeClr val="tx1">
                  <a:lumMod val="65000"/>
                  <a:lumOff val="35000"/>
                </a:schemeClr>
              </a:solidFill>
            </a:endParaRPr>
          </a:p>
          <a:p>
            <a:pPr marL="285750" indent="-285750">
              <a:lnSpc>
                <a:spcPct val="150000"/>
              </a:lnSpc>
              <a:buFont typeface="Arial" panose="020B0604020202020204" pitchFamily="34" charset="0"/>
              <a:buChar char="•"/>
            </a:pPr>
            <a:r>
              <a:rPr lang="en-US" dirty="0">
                <a:solidFill>
                  <a:schemeClr val="tx1">
                    <a:lumMod val="65000"/>
                    <a:lumOff val="35000"/>
                  </a:schemeClr>
                </a:solidFill>
              </a:rPr>
              <a:t>Aggie Wellness Fair- Thursday, September 23</a:t>
            </a:r>
            <a:r>
              <a:rPr lang="en-US" baseline="30000" dirty="0">
                <a:solidFill>
                  <a:schemeClr val="tx1">
                    <a:lumMod val="65000"/>
                    <a:lumOff val="35000"/>
                  </a:schemeClr>
                </a:solidFill>
              </a:rPr>
              <a:t>rd</a:t>
            </a:r>
            <a:r>
              <a:rPr lang="en-US" dirty="0">
                <a:solidFill>
                  <a:schemeClr val="tx1">
                    <a:lumMod val="65000"/>
                    <a:lumOff val="35000"/>
                  </a:schemeClr>
                </a:solidFill>
              </a:rPr>
              <a:t> 11am-1pm at Aggie Legacy Fields and ARC North Court</a:t>
            </a:r>
          </a:p>
          <a:p>
            <a:pPr marL="285750" indent="-285750">
              <a:buFont typeface="Arial" panose="020B0604020202020204" pitchFamily="34" charset="0"/>
              <a:buChar char="•"/>
            </a:pPr>
            <a:endParaRPr lang="en-US" sz="1400" dirty="0">
              <a:solidFill>
                <a:schemeClr val="tx1">
                  <a:lumMod val="65000"/>
                  <a:lumOff val="35000"/>
                </a:schemeClr>
              </a:solidFill>
            </a:endParaRPr>
          </a:p>
        </p:txBody>
      </p:sp>
    </p:spTree>
    <p:extLst>
      <p:ext uri="{BB962C8B-B14F-4D97-AF65-F5344CB8AC3E}">
        <p14:creationId xmlns:p14="http://schemas.microsoft.com/office/powerpoint/2010/main" val="6802137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1F8F-462B-A14C-AD94-21E13204B5F4}"/>
              </a:ext>
            </a:extLst>
          </p:cNvPr>
          <p:cNvSpPr>
            <a:spLocks noGrp="1"/>
          </p:cNvSpPr>
          <p:nvPr>
            <p:ph type="title"/>
          </p:nvPr>
        </p:nvSpPr>
        <p:spPr/>
        <p:txBody>
          <a:bodyPr/>
          <a:lstStyle/>
          <a:p>
            <a:r>
              <a:rPr lang="en-US" dirty="0"/>
              <a:t>Direct reports</a:t>
            </a:r>
          </a:p>
        </p:txBody>
      </p:sp>
      <p:sp>
        <p:nvSpPr>
          <p:cNvPr id="5" name="Content Placeholder 4">
            <a:extLst>
              <a:ext uri="{FF2B5EF4-FFF2-40B4-BE49-F238E27FC236}">
                <a16:creationId xmlns:a16="http://schemas.microsoft.com/office/drawing/2014/main" id="{6D3D96AB-D561-8545-8DF3-493B3C2B43E0}"/>
              </a:ext>
            </a:extLst>
          </p:cNvPr>
          <p:cNvSpPr>
            <a:spLocks noGrp="1"/>
          </p:cNvSpPr>
          <p:nvPr>
            <p:ph idx="1"/>
          </p:nvPr>
        </p:nvSpPr>
        <p:spPr>
          <a:xfrm>
            <a:off x="755129" y="1281320"/>
            <a:ext cx="7633742" cy="3593591"/>
          </a:xfrm>
        </p:spPr>
        <p:txBody>
          <a:bodyPr vert="horz" lIns="91440" tIns="45720" rIns="91440" bIns="45720" rtlCol="0" anchor="t">
            <a:normAutofit/>
          </a:bodyPr>
          <a:lstStyle/>
          <a:p>
            <a:pPr marL="285750" indent="-285750">
              <a:lnSpc>
                <a:spcPct val="150000"/>
              </a:lnSpc>
            </a:pPr>
            <a:r>
              <a:rPr lang="en-US" sz="1600" dirty="0"/>
              <a:t>Must post tryout dates and first set practice date after tryouts on DSE (no other practices needed)</a:t>
            </a:r>
          </a:p>
          <a:p>
            <a:pPr marL="742950" lvl="1" indent="-285750">
              <a:lnSpc>
                <a:spcPct val="150000"/>
              </a:lnSpc>
              <a:buFont typeface="Arial" panose="020B0604020202020204" pitchFamily="34" charset="0"/>
              <a:buChar char="•"/>
            </a:pPr>
            <a:r>
              <a:rPr lang="en-US" sz="1600" dirty="0"/>
              <a:t>Grab tryout waivers from direct reports </a:t>
            </a:r>
          </a:p>
          <a:p>
            <a:pPr marL="285750" indent="-285750">
              <a:lnSpc>
                <a:spcPct val="150000"/>
              </a:lnSpc>
            </a:pPr>
            <a:r>
              <a:rPr lang="en-US" sz="1600" b="1" dirty="0"/>
              <a:t>Roster checks will be conducted after tryout period starting Sept 20th </a:t>
            </a:r>
          </a:p>
          <a:p>
            <a:pPr marL="285750" indent="-285750">
              <a:lnSpc>
                <a:spcPct val="150000"/>
              </a:lnSpc>
            </a:pPr>
            <a:r>
              <a:rPr lang="en-US" sz="1600" dirty="0"/>
              <a:t>Below is the breakdown for who your direct report will be this year</a:t>
            </a:r>
          </a:p>
          <a:p>
            <a:pPr marL="742950" lvl="1" indent="-285750">
              <a:lnSpc>
                <a:spcPct val="150000"/>
              </a:lnSpc>
            </a:pPr>
            <a:r>
              <a:rPr lang="en-US" sz="1600" dirty="0"/>
              <a:t>Makes sure to sign up for the 1:1 Fall meeting with direct report – meeting papers are at the sign-in table</a:t>
            </a:r>
          </a:p>
        </p:txBody>
      </p:sp>
      <p:graphicFrame>
        <p:nvGraphicFramePr>
          <p:cNvPr id="6" name="Table 5">
            <a:extLst>
              <a:ext uri="{FF2B5EF4-FFF2-40B4-BE49-F238E27FC236}">
                <a16:creationId xmlns:a16="http://schemas.microsoft.com/office/drawing/2014/main" id="{06C9916C-F7A0-6442-906F-B766DA913DFB}"/>
              </a:ext>
            </a:extLst>
          </p:cNvPr>
          <p:cNvGraphicFramePr>
            <a:graphicFrameLocks noGrp="1"/>
          </p:cNvGraphicFramePr>
          <p:nvPr>
            <p:extLst>
              <p:ext uri="{D42A27DB-BD31-4B8C-83A1-F6EECF244321}">
                <p14:modId xmlns:p14="http://schemas.microsoft.com/office/powerpoint/2010/main" val="3356113817"/>
              </p:ext>
            </p:extLst>
          </p:nvPr>
        </p:nvGraphicFramePr>
        <p:xfrm>
          <a:off x="2057400" y="4405915"/>
          <a:ext cx="4614828" cy="2286000"/>
        </p:xfrm>
        <a:graphic>
          <a:graphicData uri="http://schemas.openxmlformats.org/drawingml/2006/table">
            <a:tbl>
              <a:tblPr firstRow="1" bandRow="1">
                <a:tableStyleId>{5C22544A-7EE6-4342-B048-85BDC9FD1C3A}</a:tableStyleId>
              </a:tblPr>
              <a:tblGrid>
                <a:gridCol w="2307414">
                  <a:extLst>
                    <a:ext uri="{9D8B030D-6E8A-4147-A177-3AD203B41FA5}">
                      <a16:colId xmlns:a16="http://schemas.microsoft.com/office/drawing/2014/main" val="1485510825"/>
                    </a:ext>
                  </a:extLst>
                </a:gridCol>
                <a:gridCol w="2307414">
                  <a:extLst>
                    <a:ext uri="{9D8B030D-6E8A-4147-A177-3AD203B41FA5}">
                      <a16:colId xmlns:a16="http://schemas.microsoft.com/office/drawing/2014/main" val="2805706747"/>
                    </a:ext>
                  </a:extLst>
                </a:gridCol>
              </a:tblGrid>
              <a:tr h="303245">
                <a:tc>
                  <a:txBody>
                    <a:bodyPr/>
                    <a:lstStyle/>
                    <a:p>
                      <a:pPr algn="ctr"/>
                      <a:r>
                        <a:rPr lang="en-US" dirty="0"/>
                        <a:t>Amanda</a:t>
                      </a:r>
                    </a:p>
                  </a:txBody>
                  <a:tcPr anchor="ctr"/>
                </a:tc>
                <a:tc>
                  <a:txBody>
                    <a:bodyPr/>
                    <a:lstStyle/>
                    <a:p>
                      <a:pPr algn="ctr"/>
                      <a:r>
                        <a:rPr lang="en-US" dirty="0"/>
                        <a:t>Bailey</a:t>
                      </a:r>
                    </a:p>
                  </a:txBody>
                  <a:tcPr anchor="ctr"/>
                </a:tc>
                <a:extLst>
                  <a:ext uri="{0D108BD9-81ED-4DB2-BD59-A6C34878D82A}">
                    <a16:rowId xmlns:a16="http://schemas.microsoft.com/office/drawing/2014/main" val="45270987"/>
                  </a:ext>
                </a:extLst>
              </a:tr>
              <a:tr h="1982755">
                <a:tc>
                  <a:txBody>
                    <a:bodyPr/>
                    <a:lstStyle/>
                    <a:p>
                      <a:pPr marL="285750" indent="-285750">
                        <a:buFont typeface="Arial" panose="020B0604020202020204" pitchFamily="34" charset="0"/>
                        <a:buChar char="•"/>
                      </a:pPr>
                      <a:r>
                        <a:rPr lang="en-US" dirty="0" err="1"/>
                        <a:t>Aggiethon</a:t>
                      </a:r>
                      <a:endParaRPr lang="en-US" dirty="0"/>
                    </a:p>
                    <a:p>
                      <a:pPr marL="285750" indent="-285750">
                        <a:buFont typeface="Arial" panose="020B0604020202020204" pitchFamily="34" charset="0"/>
                        <a:buChar char="•"/>
                      </a:pPr>
                      <a:r>
                        <a:rPr lang="en-US" dirty="0"/>
                        <a:t>M/W Hockey</a:t>
                      </a:r>
                    </a:p>
                    <a:p>
                      <a:pPr marL="285750" indent="-285750">
                        <a:buFont typeface="Arial" panose="020B0604020202020204" pitchFamily="34" charset="0"/>
                        <a:buChar char="•"/>
                      </a:pPr>
                      <a:r>
                        <a:rPr lang="en-US" dirty="0"/>
                        <a:t>M/W Lacrosse</a:t>
                      </a:r>
                    </a:p>
                    <a:p>
                      <a:pPr marL="285750" indent="-285750">
                        <a:buFont typeface="Arial" panose="020B0604020202020204" pitchFamily="34" charset="0"/>
                        <a:buChar char="•"/>
                      </a:pPr>
                      <a:r>
                        <a:rPr lang="en-US" dirty="0"/>
                        <a:t>Rodeo</a:t>
                      </a:r>
                    </a:p>
                    <a:p>
                      <a:pPr marL="285750" indent="-285750">
                        <a:buFont typeface="Arial" panose="020B0604020202020204" pitchFamily="34" charset="0"/>
                        <a:buChar char="•"/>
                      </a:pPr>
                      <a:r>
                        <a:rPr lang="en-US" dirty="0"/>
                        <a:t>M/W Rugby</a:t>
                      </a:r>
                    </a:p>
                    <a:p>
                      <a:pPr marL="285750" indent="-285750">
                        <a:buFont typeface="Arial" panose="020B0604020202020204" pitchFamily="34" charset="0"/>
                        <a:buChar char="•"/>
                      </a:pPr>
                      <a:r>
                        <a:rPr lang="en-US" dirty="0"/>
                        <a:t>Racquetball</a:t>
                      </a:r>
                    </a:p>
                    <a:p>
                      <a:pPr marL="285750" indent="-285750">
                        <a:buFont typeface="Arial" panose="020B0604020202020204" pitchFamily="34" charset="0"/>
                        <a:buChar char="•"/>
                      </a:pPr>
                      <a:r>
                        <a:rPr lang="en-US" dirty="0"/>
                        <a:t>Pickleball</a:t>
                      </a:r>
                    </a:p>
                    <a:p>
                      <a:pPr marL="285750" indent="-285750">
                        <a:buFont typeface="Arial" panose="020B0604020202020204" pitchFamily="34" charset="0"/>
                        <a:buChar char="•"/>
                      </a:pPr>
                      <a:r>
                        <a:rPr lang="en-US" dirty="0"/>
                        <a:t>Powerlifting</a:t>
                      </a:r>
                    </a:p>
                    <a:p>
                      <a:pPr marL="285750" indent="-285750">
                        <a:buFont typeface="Arial" panose="020B0604020202020204" pitchFamily="34" charset="0"/>
                        <a:buChar char="•"/>
                      </a:pPr>
                      <a:r>
                        <a:rPr lang="en-US" dirty="0"/>
                        <a:t>Esports</a:t>
                      </a:r>
                    </a:p>
                  </a:txBody>
                  <a:tcPr/>
                </a:tc>
                <a:tc>
                  <a:txBody>
                    <a:bodyPr/>
                    <a:lstStyle/>
                    <a:p>
                      <a:pPr marL="285750" indent="-285750">
                        <a:buFont typeface="Arial" panose="020B0604020202020204" pitchFamily="34" charset="0"/>
                        <a:buChar char="•"/>
                      </a:pPr>
                      <a:r>
                        <a:rPr lang="en-US" dirty="0"/>
                        <a:t>Baseball</a:t>
                      </a:r>
                    </a:p>
                    <a:p>
                      <a:pPr marL="285750" indent="-285750">
                        <a:buFont typeface="Arial" panose="020B0604020202020204" pitchFamily="34" charset="0"/>
                        <a:buChar char="•"/>
                      </a:pPr>
                      <a:r>
                        <a:rPr lang="en-US" dirty="0"/>
                        <a:t>Cycling</a:t>
                      </a:r>
                    </a:p>
                    <a:p>
                      <a:pPr marL="285750" indent="-285750">
                        <a:buFont typeface="Arial" panose="020B0604020202020204" pitchFamily="34" charset="0"/>
                        <a:buChar char="•"/>
                      </a:pPr>
                      <a:r>
                        <a:rPr lang="en-US" dirty="0"/>
                        <a:t>Jump Rope</a:t>
                      </a:r>
                    </a:p>
                    <a:p>
                      <a:pPr marL="285750" indent="-285750">
                        <a:buFont typeface="Arial" panose="020B0604020202020204" pitchFamily="34" charset="0"/>
                        <a:buChar char="•"/>
                      </a:pPr>
                      <a:r>
                        <a:rPr lang="en-US" dirty="0"/>
                        <a:t>M/W Soccer</a:t>
                      </a:r>
                    </a:p>
                    <a:p>
                      <a:pPr marL="285750" indent="-285750">
                        <a:buFont typeface="Arial" panose="020B0604020202020204" pitchFamily="34" charset="0"/>
                        <a:buChar char="•"/>
                      </a:pPr>
                      <a:r>
                        <a:rPr lang="en-US" dirty="0"/>
                        <a:t>Swim and Dive</a:t>
                      </a:r>
                    </a:p>
                    <a:p>
                      <a:pPr marL="285750" indent="-285750">
                        <a:buFont typeface="Arial" panose="020B0604020202020204" pitchFamily="34" charset="0"/>
                        <a:buChar char="•"/>
                      </a:pPr>
                      <a:r>
                        <a:rPr lang="en-US" dirty="0"/>
                        <a:t>M/W Ultimate</a:t>
                      </a:r>
                    </a:p>
                    <a:p>
                      <a:pPr marL="285750" indent="-285750">
                        <a:buFont typeface="Arial" panose="020B0604020202020204" pitchFamily="34" charset="0"/>
                        <a:buChar char="•"/>
                      </a:pPr>
                      <a:r>
                        <a:rPr lang="en-US" dirty="0"/>
                        <a:t>M/W  Volleyball</a:t>
                      </a:r>
                    </a:p>
                    <a:p>
                      <a:pPr marL="285750" indent="-285750">
                        <a:buFont typeface="Arial" panose="020B0604020202020204" pitchFamily="34" charset="0"/>
                        <a:buChar char="•"/>
                      </a:pPr>
                      <a:r>
                        <a:rPr lang="en-US" dirty="0"/>
                        <a:t>Golf</a:t>
                      </a:r>
                    </a:p>
                    <a:p>
                      <a:pPr marL="285750" indent="-285750">
                        <a:buFont typeface="Arial" panose="020B0604020202020204" pitchFamily="34" charset="0"/>
                        <a:buChar char="•"/>
                      </a:pPr>
                      <a:r>
                        <a:rPr lang="en-US" dirty="0"/>
                        <a:t>Figure Skating</a:t>
                      </a:r>
                    </a:p>
                  </a:txBody>
                  <a:tcPr/>
                </a:tc>
                <a:extLst>
                  <a:ext uri="{0D108BD9-81ED-4DB2-BD59-A6C34878D82A}">
                    <a16:rowId xmlns:a16="http://schemas.microsoft.com/office/drawing/2014/main" val="1718475764"/>
                  </a:ext>
                </a:extLst>
              </a:tr>
            </a:tbl>
          </a:graphicData>
        </a:graphic>
      </p:graphicFrame>
    </p:spTree>
    <p:extLst>
      <p:ext uri="{BB962C8B-B14F-4D97-AF65-F5344CB8AC3E}">
        <p14:creationId xmlns:p14="http://schemas.microsoft.com/office/powerpoint/2010/main" val="3712544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184268"/>
            <a:ext cx="7633742" cy="1197453"/>
          </a:xfrm>
        </p:spPr>
        <p:txBody>
          <a:bodyPr>
            <a:normAutofit/>
          </a:bodyPr>
          <a:lstStyle/>
          <a:p>
            <a:pPr algn="ctr"/>
            <a:r>
              <a:rPr lang="en-US" sz="4000" dirty="0"/>
              <a:t>Individual Disciplinary procedures</a:t>
            </a:r>
          </a:p>
        </p:txBody>
      </p:sp>
      <p:sp>
        <p:nvSpPr>
          <p:cNvPr id="3" name="Content Placeholder 2"/>
          <p:cNvSpPr>
            <a:spLocks noGrp="1"/>
          </p:cNvSpPr>
          <p:nvPr>
            <p:ph idx="1"/>
          </p:nvPr>
        </p:nvSpPr>
        <p:spPr>
          <a:xfrm>
            <a:off x="762000" y="1462088"/>
            <a:ext cx="8001000" cy="5243512"/>
          </a:xfrm>
        </p:spPr>
        <p:txBody>
          <a:bodyPr>
            <a:normAutofit lnSpcReduction="10000"/>
          </a:bodyPr>
          <a:lstStyle/>
          <a:p>
            <a:r>
              <a:rPr lang="en-US" dirty="0"/>
              <a:t>Failure of any team member to abide by the rules, policies, and procedures of the Club Sport Program while on Club Sports time or any conduct unbecoming to the team and detrimental to the University will result in </a:t>
            </a:r>
            <a:r>
              <a:rPr lang="en-US" b="1" dirty="0"/>
              <a:t>one or more</a:t>
            </a:r>
            <a:r>
              <a:rPr lang="en-US" dirty="0"/>
              <a:t> of the following penalties or disciplinary measures:</a:t>
            </a:r>
          </a:p>
          <a:p>
            <a:pPr lvl="1"/>
            <a:r>
              <a:rPr lang="en-US" dirty="0"/>
              <a:t>Warning or reprimand - written or verbal. </a:t>
            </a:r>
            <a:endParaRPr lang="en-US" sz="1200" dirty="0"/>
          </a:p>
          <a:p>
            <a:pPr lvl="1"/>
            <a:r>
              <a:rPr lang="en-US" dirty="0"/>
              <a:t>Probation in team participation - continued team participation will be based upon the team member satisfying certain requirements as specified by the Club Sports Executive Council or by the Assistant Director of Competitive Sports as situations require.</a:t>
            </a:r>
            <a:endParaRPr lang="en-US" sz="1200" dirty="0"/>
          </a:p>
          <a:p>
            <a:pPr lvl="1"/>
            <a:r>
              <a:rPr lang="en-US" dirty="0"/>
              <a:t>Suspension from team participation - temporary dismissal from team activities for a specified time, after which the team member will be eligible to return.</a:t>
            </a:r>
            <a:endParaRPr lang="en-US" sz="1200" dirty="0"/>
          </a:p>
          <a:p>
            <a:pPr lvl="1"/>
            <a:r>
              <a:rPr lang="en-US" dirty="0"/>
              <a:t>Withholding of transcripts for non-payment of team dues or refusal to return University property.</a:t>
            </a:r>
            <a:endParaRPr lang="en-US" sz="1200" dirty="0"/>
          </a:p>
          <a:p>
            <a:pPr lvl="1"/>
            <a:r>
              <a:rPr lang="en-US" dirty="0"/>
              <a:t>If necessary, University disciplinary offices may be involved.</a:t>
            </a:r>
            <a:endParaRPr lang="en-US" sz="1200" dirty="0"/>
          </a:p>
        </p:txBody>
      </p:sp>
    </p:spTree>
    <p:extLst>
      <p:ext uri="{BB962C8B-B14F-4D97-AF65-F5344CB8AC3E}">
        <p14:creationId xmlns:p14="http://schemas.microsoft.com/office/powerpoint/2010/main" val="158749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Team disciplinary procedures - Minor</a:t>
            </a:r>
          </a:p>
        </p:txBody>
      </p:sp>
      <p:sp>
        <p:nvSpPr>
          <p:cNvPr id="3" name="Content Placeholder 2"/>
          <p:cNvSpPr>
            <a:spLocks noGrp="1"/>
          </p:cNvSpPr>
          <p:nvPr>
            <p:ph sz="half" idx="1"/>
          </p:nvPr>
        </p:nvSpPr>
        <p:spPr>
          <a:xfrm>
            <a:off x="762000" y="2209800"/>
            <a:ext cx="8077200" cy="4419600"/>
          </a:xfrm>
        </p:spPr>
        <p:txBody>
          <a:bodyPr vert="horz" lIns="91440" tIns="45720" rIns="91440" bIns="45720" rtlCol="0" anchor="t">
            <a:normAutofit lnSpcReduction="10000"/>
          </a:bodyPr>
          <a:lstStyle/>
          <a:p>
            <a:r>
              <a:rPr lang="en-US" i="1" dirty="0"/>
              <a:t>Minor infractions include, but are not limited to: </a:t>
            </a:r>
            <a:endParaRPr lang="en-US" dirty="0"/>
          </a:p>
          <a:p>
            <a:pPr lvl="1"/>
            <a:r>
              <a:rPr lang="en-US" dirty="0"/>
              <a:t>Failure to submit required documents such as; Travel Authorization forms, injury reports, driver forms/tests, budgets, etc. </a:t>
            </a:r>
          </a:p>
          <a:p>
            <a:pPr lvl="1"/>
            <a:r>
              <a:rPr lang="en-US" dirty="0"/>
              <a:t>Second offense of improper social media or web content</a:t>
            </a:r>
          </a:p>
          <a:p>
            <a:pPr lvl="1"/>
            <a:r>
              <a:rPr lang="en-US" dirty="0"/>
              <a:t>Failure to maintain an accurate inventory of equipment/uniforms, etc.</a:t>
            </a:r>
          </a:p>
          <a:p>
            <a:pPr lvl="1"/>
            <a:r>
              <a:rPr lang="en-US" dirty="0"/>
              <a:t>Failure to have all participants have tryout waivers completed prior to registering on </a:t>
            </a:r>
            <a:r>
              <a:rPr lang="en-US" dirty="0" err="1"/>
              <a:t>DoSportsEasy</a:t>
            </a:r>
            <a:endParaRPr lang="en-US" dirty="0"/>
          </a:p>
          <a:p>
            <a:pPr lvl="1"/>
            <a:r>
              <a:rPr lang="en-US" dirty="0"/>
              <a:t>Failure to clean up fields after events or to keep spectators off of fields during events.</a:t>
            </a:r>
          </a:p>
          <a:p>
            <a:pPr lvl="1"/>
            <a:r>
              <a:rPr lang="en-US" dirty="0"/>
              <a:t>Teams using fields they have not scheduled or occupying “Open Rec” scheduled space as a team.</a:t>
            </a:r>
          </a:p>
          <a:p>
            <a:r>
              <a:rPr lang="en-US" i="1" dirty="0"/>
              <a:t>Minor infractions will result in a warning given to the team and a </a:t>
            </a:r>
            <a:r>
              <a:rPr lang="en-US" b="1" i="1" dirty="0"/>
              <a:t>$25 to $75 fine. </a:t>
            </a:r>
            <a:endParaRPr lang="en-US" b="1" dirty="0"/>
          </a:p>
        </p:txBody>
      </p:sp>
    </p:spTree>
    <p:extLst>
      <p:ext uri="{BB962C8B-B14F-4D97-AF65-F5344CB8AC3E}">
        <p14:creationId xmlns:p14="http://schemas.microsoft.com/office/powerpoint/2010/main" val="3623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8758" y="152400"/>
            <a:ext cx="7633742" cy="1492132"/>
          </a:xfrm>
        </p:spPr>
        <p:txBody>
          <a:bodyPr>
            <a:normAutofit/>
          </a:bodyPr>
          <a:lstStyle/>
          <a:p>
            <a:pPr algn="ctr"/>
            <a:r>
              <a:rPr lang="en-US" sz="4800" dirty="0"/>
              <a:t>Team Disciplinary Procedures - Major</a:t>
            </a:r>
          </a:p>
        </p:txBody>
      </p:sp>
      <p:sp>
        <p:nvSpPr>
          <p:cNvPr id="6" name="Content Placeholder 5"/>
          <p:cNvSpPr>
            <a:spLocks noGrp="1"/>
          </p:cNvSpPr>
          <p:nvPr>
            <p:ph idx="1"/>
          </p:nvPr>
        </p:nvSpPr>
        <p:spPr>
          <a:xfrm>
            <a:off x="938758" y="1644532"/>
            <a:ext cx="7633742" cy="5061068"/>
          </a:xfrm>
        </p:spPr>
        <p:txBody>
          <a:bodyPr vert="horz" lIns="91440" tIns="45720" rIns="91440" bIns="45720" rtlCol="0" anchor="t">
            <a:normAutofit fontScale="92500" lnSpcReduction="10000"/>
          </a:bodyPr>
          <a:lstStyle/>
          <a:p>
            <a:r>
              <a:rPr lang="en-US" i="1" dirty="0"/>
              <a:t>Major infractions include, but are not limited to:</a:t>
            </a:r>
            <a:endParaRPr lang="en-US" dirty="0"/>
          </a:p>
          <a:p>
            <a:pPr lvl="1"/>
            <a:r>
              <a:rPr lang="en-US" dirty="0"/>
              <a:t>Two or more minor infractions</a:t>
            </a:r>
          </a:p>
          <a:p>
            <a:pPr lvl="1"/>
            <a:r>
              <a:rPr lang="en-US" dirty="0"/>
              <a:t>Misuse of team funds and/or abusive use of team funds </a:t>
            </a:r>
            <a:r>
              <a:rPr lang="en-US" b="1" dirty="0"/>
              <a:t>(including having a negative balance)</a:t>
            </a:r>
          </a:p>
          <a:p>
            <a:pPr lvl="1"/>
            <a:r>
              <a:rPr lang="en-US" dirty="0"/>
              <a:t>Not following proper purchasing procedures</a:t>
            </a:r>
          </a:p>
          <a:p>
            <a:pPr lvl="1"/>
            <a:r>
              <a:rPr lang="en-US" dirty="0"/>
              <a:t>Failure to submit University required paperwork, i.e. medical waivers, participant forms, team rosters, travel authorizations, eligibility forms etc.</a:t>
            </a:r>
          </a:p>
          <a:p>
            <a:pPr lvl="1"/>
            <a:r>
              <a:rPr lang="en-US" dirty="0"/>
              <a:t>Displaying conduct that is incompatible with the University’s function and purpose and the purpose of the Club Sport Program (i.e., unsportsmanlike behavior toward officials or opponents or inappropriate behavior on trips.)</a:t>
            </a:r>
          </a:p>
          <a:p>
            <a:pPr lvl="1"/>
            <a:r>
              <a:rPr lang="en-US" dirty="0"/>
              <a:t>Destruction of property or equipment</a:t>
            </a:r>
          </a:p>
          <a:p>
            <a:pPr lvl="1"/>
            <a:r>
              <a:rPr lang="en-US" dirty="0"/>
              <a:t>Not getting approval for logos and word marks, or misuse of them.  All designs must be approved!</a:t>
            </a:r>
          </a:p>
          <a:p>
            <a:pPr lvl="1"/>
            <a:r>
              <a:rPr lang="en-US" dirty="0"/>
              <a:t>Allowing ineligible individuals to participate in team activities. Ineligibility can be caused by lack of waivers, low inaccuracy credits carried, NON USU student etc.</a:t>
            </a:r>
          </a:p>
        </p:txBody>
      </p:sp>
    </p:spTree>
    <p:extLst>
      <p:ext uri="{BB962C8B-B14F-4D97-AF65-F5344CB8AC3E}">
        <p14:creationId xmlns:p14="http://schemas.microsoft.com/office/powerpoint/2010/main" val="406881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Team Disciplinary Procedures - Major</a:t>
            </a:r>
            <a:endParaRPr lang="en-US" sz="4400" dirty="0"/>
          </a:p>
        </p:txBody>
      </p:sp>
      <p:sp>
        <p:nvSpPr>
          <p:cNvPr id="3" name="Content Placeholder 2"/>
          <p:cNvSpPr>
            <a:spLocks noGrp="1"/>
          </p:cNvSpPr>
          <p:nvPr>
            <p:ph idx="1"/>
          </p:nvPr>
        </p:nvSpPr>
        <p:spPr>
          <a:xfrm>
            <a:off x="838200" y="1981200"/>
            <a:ext cx="7848600" cy="4648200"/>
          </a:xfrm>
        </p:spPr>
        <p:txBody>
          <a:bodyPr vert="horz" lIns="91440" tIns="45720" rIns="91440" bIns="45720" rtlCol="0" anchor="t">
            <a:normAutofit fontScale="92500" lnSpcReduction="10000"/>
          </a:bodyPr>
          <a:lstStyle/>
          <a:p>
            <a:r>
              <a:rPr lang="en-US" i="1" dirty="0"/>
              <a:t>A </a:t>
            </a:r>
            <a:r>
              <a:rPr lang="en-US" b="1" i="1" dirty="0"/>
              <a:t>$300 - $1,000 fine</a:t>
            </a:r>
            <a:r>
              <a:rPr lang="en-US" i="1" dirty="0"/>
              <a:t> will be assessed for every major infraction.</a:t>
            </a:r>
            <a:r>
              <a:rPr lang="en-US" dirty="0"/>
              <a:t> If more major infractions occur, or if the 1</a:t>
            </a:r>
            <a:r>
              <a:rPr lang="en-US" baseline="30000" dirty="0"/>
              <a:t>st</a:t>
            </a:r>
            <a:r>
              <a:rPr lang="en-US" dirty="0"/>
              <a:t> infraction is serious enough, the following actions may also be taken: </a:t>
            </a:r>
          </a:p>
          <a:p>
            <a:pPr lvl="1"/>
            <a:r>
              <a:rPr lang="en-US" dirty="0"/>
              <a:t>Probation (will last one year to date of punishment unless otherwise noted)  </a:t>
            </a:r>
          </a:p>
          <a:p>
            <a:pPr lvl="1"/>
            <a:r>
              <a:rPr lang="en-US" dirty="0"/>
              <a:t>Funds frozen  </a:t>
            </a:r>
          </a:p>
          <a:p>
            <a:pPr lvl="1"/>
            <a:r>
              <a:rPr lang="en-US" dirty="0"/>
              <a:t>Loss of funding and/or facility usage </a:t>
            </a:r>
          </a:p>
          <a:p>
            <a:pPr lvl="1"/>
            <a:r>
              <a:rPr lang="en-US" dirty="0"/>
              <a:t>Suspension of Club Sport status on campus</a:t>
            </a:r>
          </a:p>
          <a:p>
            <a:r>
              <a:rPr lang="en-US" dirty="0"/>
              <a:t>The Assistant Director of Healthy Lifestyle Programs and Community Engagement will notify the team representatives in an email about major infractions. This email will state the reason for the infraction, the possible/probably consequences of the infraction. It is also likely a meeting will take place between the team officers, the Assistant Director, and Coordinator of Competitive Sports. The Club Sports Executive Council will also assist in deciding the consequences per situation.</a:t>
            </a:r>
          </a:p>
        </p:txBody>
      </p:sp>
    </p:spTree>
    <p:extLst>
      <p:ext uri="{BB962C8B-B14F-4D97-AF65-F5344CB8AC3E}">
        <p14:creationId xmlns:p14="http://schemas.microsoft.com/office/powerpoint/2010/main" val="325706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197" y="304801"/>
            <a:ext cx="6140303" cy="2667000"/>
          </a:xfrm>
        </p:spPr>
        <p:txBody>
          <a:bodyPr>
            <a:normAutofit/>
          </a:bodyPr>
          <a:lstStyle/>
          <a:p>
            <a:pPr algn="ctr"/>
            <a:r>
              <a:rPr lang="en-US" dirty="0"/>
              <a:t>Team Membership</a:t>
            </a:r>
            <a:endParaRPr lang="en-US" sz="4400" dirty="0"/>
          </a:p>
        </p:txBody>
      </p:sp>
      <p:sp>
        <p:nvSpPr>
          <p:cNvPr id="3" name="Content Placeholder 2"/>
          <p:cNvSpPr>
            <a:spLocks noGrp="1"/>
          </p:cNvSpPr>
          <p:nvPr>
            <p:ph type="body" idx="1"/>
          </p:nvPr>
        </p:nvSpPr>
        <p:spPr>
          <a:xfrm>
            <a:off x="2432198" y="3581400"/>
            <a:ext cx="6330802" cy="2529517"/>
          </a:xfrm>
        </p:spPr>
        <p:txBody>
          <a:bodyPr>
            <a:normAutofit/>
          </a:bodyPr>
          <a:lstStyle/>
          <a:p>
            <a:pPr marL="342900" indent="-342900">
              <a:buFont typeface="+mj-lt"/>
              <a:buAutoNum type="arabicPeriod"/>
            </a:pPr>
            <a:r>
              <a:rPr lang="en-US" sz="1600" dirty="0"/>
              <a:t>National affiliation</a:t>
            </a:r>
          </a:p>
          <a:p>
            <a:pPr marL="342900" indent="-342900">
              <a:buFont typeface="+mj-lt"/>
              <a:buAutoNum type="arabicPeriod"/>
            </a:pPr>
            <a:r>
              <a:rPr lang="en-US" sz="1600" dirty="0"/>
              <a:t>Benefits of Being a Club Sport</a:t>
            </a:r>
          </a:p>
          <a:p>
            <a:pPr marL="342900" indent="-342900">
              <a:buFont typeface="+mj-lt"/>
              <a:buAutoNum type="arabicPeriod"/>
            </a:pPr>
            <a:r>
              <a:rPr lang="en-US" sz="1600" dirty="0"/>
              <a:t>Executive council</a:t>
            </a:r>
          </a:p>
        </p:txBody>
      </p:sp>
    </p:spTree>
    <p:extLst>
      <p:ext uri="{BB962C8B-B14F-4D97-AF65-F5344CB8AC3E}">
        <p14:creationId xmlns:p14="http://schemas.microsoft.com/office/powerpoint/2010/main" val="182124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National affiliation</a:t>
            </a:r>
          </a:p>
        </p:txBody>
      </p:sp>
      <p:sp>
        <p:nvSpPr>
          <p:cNvPr id="3" name="Content Placeholder 2"/>
          <p:cNvSpPr>
            <a:spLocks noGrp="1"/>
          </p:cNvSpPr>
          <p:nvPr>
            <p:ph idx="1"/>
          </p:nvPr>
        </p:nvSpPr>
        <p:spPr>
          <a:xfrm>
            <a:off x="783988" y="1171597"/>
            <a:ext cx="8089900" cy="4678683"/>
          </a:xfrm>
        </p:spPr>
        <p:txBody>
          <a:bodyPr vert="horz" lIns="91440" tIns="45720" rIns="91440" bIns="45720" rtlCol="0" anchor="t">
            <a:normAutofit/>
          </a:bodyPr>
          <a:lstStyle/>
          <a:p>
            <a:r>
              <a:rPr lang="en-US" dirty="0"/>
              <a:t>All teams </a:t>
            </a:r>
            <a:r>
              <a:rPr lang="en-US" b="1" dirty="0"/>
              <a:t>must</a:t>
            </a:r>
            <a:r>
              <a:rPr lang="en-US" dirty="0"/>
              <a:t> belong to a national league or association and need to be aware of the rules and regulations of their governing body, as well as their individual leagues.</a:t>
            </a:r>
          </a:p>
          <a:p>
            <a:endParaRPr lang="en-US" dirty="0"/>
          </a:p>
          <a:p>
            <a:r>
              <a:rPr lang="en-US" dirty="0"/>
              <a:t>As all teams are members of associations, the Campus Recreation Department at Utah State University is a proud member of NIRSA, Leaders in Collegiate Recreation. The majority of professional staff and some student employees are member of NIRSA, and have access to wonderful development opportunities. </a:t>
            </a:r>
          </a:p>
          <a:p>
            <a:endParaRPr lang="en-US" dirty="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583" y="5585455"/>
            <a:ext cx="1702640" cy="1223668"/>
          </a:xfrm>
          <a:prstGeom prst="rect">
            <a:avLst/>
          </a:prstGeom>
        </p:spPr>
      </p:pic>
    </p:spTree>
    <p:extLst>
      <p:ext uri="{BB962C8B-B14F-4D97-AF65-F5344CB8AC3E}">
        <p14:creationId xmlns:p14="http://schemas.microsoft.com/office/powerpoint/2010/main" val="862392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Benefits of being </a:t>
            </a:r>
            <a:br>
              <a:rPr lang="en-US" dirty="0"/>
            </a:br>
            <a:r>
              <a:rPr lang="en-US" dirty="0"/>
              <a:t>a club sport</a:t>
            </a:r>
          </a:p>
        </p:txBody>
      </p:sp>
      <p:sp>
        <p:nvSpPr>
          <p:cNvPr id="3" name="Content Placeholder 2"/>
          <p:cNvSpPr>
            <a:spLocks noGrp="1"/>
          </p:cNvSpPr>
          <p:nvPr>
            <p:ph idx="1"/>
          </p:nvPr>
        </p:nvSpPr>
        <p:spPr>
          <a:xfrm>
            <a:off x="938758" y="1981200"/>
            <a:ext cx="7900442" cy="4572000"/>
          </a:xfrm>
        </p:spPr>
        <p:txBody>
          <a:bodyPr vert="horz" lIns="91440" tIns="45720" rIns="91440" bIns="45720" rtlCol="0" anchor="t">
            <a:normAutofit fontScale="92500"/>
          </a:bodyPr>
          <a:lstStyle/>
          <a:p>
            <a:pPr lvl="0"/>
            <a:r>
              <a:rPr lang="en-US" dirty="0"/>
              <a:t>Priority in scheduling Campus Recreation facilities, free on-campus storage</a:t>
            </a:r>
          </a:p>
          <a:p>
            <a:pPr lvl="0"/>
            <a:r>
              <a:rPr lang="en-US" dirty="0"/>
              <a:t>Access to specific university logos for marketing and apparel</a:t>
            </a:r>
          </a:p>
          <a:p>
            <a:r>
              <a:rPr lang="en-US" dirty="0"/>
              <a:t>Administrative/secretarial support through the Campus Recreation Office </a:t>
            </a:r>
          </a:p>
          <a:p>
            <a:pPr lvl="0"/>
            <a:r>
              <a:rPr lang="en-US" dirty="0"/>
              <a:t>Limited funding, credit card usage, mail services, fax service, copy machine access</a:t>
            </a:r>
          </a:p>
          <a:p>
            <a:r>
              <a:rPr lang="en-US" dirty="0"/>
              <a:t>Access to University Motor Pool vehicles for travel, and has a Travel Specialist who books all travel</a:t>
            </a:r>
            <a:r>
              <a:rPr lang="en-US" b="1" dirty="0"/>
              <a:t> </a:t>
            </a:r>
          </a:p>
          <a:p>
            <a:r>
              <a:rPr lang="en-US" b="1" dirty="0"/>
              <a:t>Athletes can receive one course credit per semester after having the Assistant Director of Healthy Lifestyle Programs sign the Registration Form. </a:t>
            </a:r>
          </a:p>
          <a:p>
            <a:r>
              <a:rPr lang="en-US" dirty="0"/>
              <a:t>Donors and Sponsors can receive tax-write off through giving as approved by Advancement Services </a:t>
            </a:r>
          </a:p>
        </p:txBody>
      </p:sp>
    </p:spTree>
    <p:extLst>
      <p:ext uri="{BB962C8B-B14F-4D97-AF65-F5344CB8AC3E}">
        <p14:creationId xmlns:p14="http://schemas.microsoft.com/office/powerpoint/2010/main" val="1125236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382385"/>
            <a:ext cx="7633742" cy="844405"/>
          </a:xfrm>
        </p:spPr>
        <p:txBody>
          <a:bodyPr>
            <a:normAutofit/>
          </a:bodyPr>
          <a:lstStyle/>
          <a:p>
            <a:pPr algn="ctr"/>
            <a:r>
              <a:rPr lang="en-US" dirty="0"/>
              <a:t>Executive council </a:t>
            </a:r>
          </a:p>
        </p:txBody>
      </p:sp>
      <p:sp>
        <p:nvSpPr>
          <p:cNvPr id="3" name="Content Placeholder 2"/>
          <p:cNvSpPr>
            <a:spLocks noGrp="1"/>
          </p:cNvSpPr>
          <p:nvPr>
            <p:ph idx="1"/>
          </p:nvPr>
        </p:nvSpPr>
        <p:spPr>
          <a:xfrm>
            <a:off x="798430" y="1446461"/>
            <a:ext cx="8077200" cy="4831083"/>
          </a:xfrm>
        </p:spPr>
        <p:txBody>
          <a:bodyPr vert="horz" lIns="91440" tIns="45720" rIns="91440" bIns="45720" rtlCol="0" anchor="t">
            <a:normAutofit fontScale="92500"/>
          </a:bodyPr>
          <a:lstStyle/>
          <a:p>
            <a:r>
              <a:rPr lang="en-US" dirty="0"/>
              <a:t>Executive Council will work closely with the Assistant Director of Healthy Lifestyle Programs and Community Engagement and Coordinator of Competitive Sports on a number of items. </a:t>
            </a:r>
          </a:p>
          <a:p>
            <a:r>
              <a:rPr lang="en-US" dirty="0"/>
              <a:t>This council’s responsibilities include;</a:t>
            </a:r>
          </a:p>
          <a:p>
            <a:pPr lvl="1"/>
            <a:r>
              <a:rPr lang="en-US" dirty="0"/>
              <a:t>assist in deciding the distribution of allocations</a:t>
            </a:r>
          </a:p>
          <a:p>
            <a:pPr lvl="1"/>
            <a:r>
              <a:rPr lang="en-US" dirty="0"/>
              <a:t>disciplinary actions</a:t>
            </a:r>
          </a:p>
          <a:p>
            <a:pPr lvl="1"/>
            <a:r>
              <a:rPr lang="en-US" dirty="0"/>
              <a:t>reviewing new team applications</a:t>
            </a:r>
          </a:p>
          <a:p>
            <a:pPr lvl="1"/>
            <a:r>
              <a:rPr lang="en-US" dirty="0"/>
              <a:t>community involvement (service projects)</a:t>
            </a:r>
          </a:p>
          <a:p>
            <a:pPr lvl="1"/>
            <a:r>
              <a:rPr lang="en-US" dirty="0"/>
              <a:t>club sport activities</a:t>
            </a:r>
          </a:p>
          <a:p>
            <a:pPr lvl="1"/>
            <a:r>
              <a:rPr lang="en-US" dirty="0"/>
              <a:t>end of year banquet</a:t>
            </a:r>
          </a:p>
          <a:p>
            <a:pPr lvl="1"/>
            <a:r>
              <a:rPr lang="en-US" dirty="0"/>
              <a:t>how to better the experience and retention of participation in Club Sports</a:t>
            </a:r>
          </a:p>
          <a:p>
            <a:pPr lvl="1"/>
            <a:r>
              <a:rPr lang="en-US" dirty="0"/>
              <a:t>comprised of members from different teams to represent all Club Sports athletes </a:t>
            </a:r>
          </a:p>
          <a:p>
            <a:r>
              <a:rPr lang="en-US" b="1" dirty="0"/>
              <a:t>Applications are due Friday, September 10!!! </a:t>
            </a:r>
          </a:p>
        </p:txBody>
      </p:sp>
    </p:spTree>
    <p:extLst>
      <p:ext uri="{BB962C8B-B14F-4D97-AF65-F5344CB8AC3E}">
        <p14:creationId xmlns:p14="http://schemas.microsoft.com/office/powerpoint/2010/main" val="936389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1" y="304801"/>
            <a:ext cx="7162800" cy="2743199"/>
          </a:xfrm>
        </p:spPr>
        <p:txBody>
          <a:bodyPr>
            <a:normAutofit/>
          </a:bodyPr>
          <a:lstStyle/>
          <a:p>
            <a:pPr algn="ctr"/>
            <a:r>
              <a:rPr lang="en-US" sz="5200" dirty="0"/>
              <a:t>Team responsibilities &amp; requirements</a:t>
            </a:r>
            <a:endParaRPr lang="en-US" sz="3200" dirty="0"/>
          </a:p>
        </p:txBody>
      </p:sp>
      <p:sp>
        <p:nvSpPr>
          <p:cNvPr id="4" name="Text Placeholder 3"/>
          <p:cNvSpPr>
            <a:spLocks noGrp="1"/>
          </p:cNvSpPr>
          <p:nvPr>
            <p:ph type="body" idx="1"/>
          </p:nvPr>
        </p:nvSpPr>
        <p:spPr>
          <a:xfrm>
            <a:off x="2432198" y="3276600"/>
            <a:ext cx="5873602" cy="2895600"/>
          </a:xfrm>
        </p:spPr>
        <p:txBody>
          <a:bodyPr>
            <a:normAutofit/>
          </a:bodyPr>
          <a:lstStyle/>
          <a:p>
            <a:pPr marL="342900" indent="-342900">
              <a:buFont typeface="+mj-lt"/>
              <a:buAutoNum type="arabicPeriod"/>
            </a:pPr>
            <a:r>
              <a:rPr lang="en-US" sz="1800" dirty="0"/>
              <a:t>Recruitment</a:t>
            </a:r>
          </a:p>
          <a:p>
            <a:pPr marL="342900" indent="-342900">
              <a:buFont typeface="+mj-lt"/>
              <a:buAutoNum type="arabicPeriod"/>
            </a:pPr>
            <a:r>
              <a:rPr lang="en-US" sz="1800" dirty="0"/>
              <a:t>Participant Eligibility</a:t>
            </a:r>
          </a:p>
          <a:p>
            <a:pPr marL="342900" indent="-342900">
              <a:buFont typeface="+mj-lt"/>
              <a:buAutoNum type="arabicPeriod"/>
            </a:pPr>
            <a:r>
              <a:rPr lang="en-US" sz="1800" dirty="0"/>
              <a:t>Online registration</a:t>
            </a:r>
          </a:p>
          <a:p>
            <a:pPr marL="342900" indent="-342900">
              <a:buFont typeface="+mj-lt"/>
              <a:buAutoNum type="arabicPeriod"/>
            </a:pPr>
            <a:r>
              <a:rPr lang="en-US" sz="1800" dirty="0"/>
              <a:t>Faculty/staff advisors</a:t>
            </a:r>
          </a:p>
          <a:p>
            <a:pPr marL="342900" indent="-342900">
              <a:buFont typeface="+mj-lt"/>
              <a:buAutoNum type="arabicPeriod"/>
            </a:pPr>
            <a:r>
              <a:rPr lang="en-US" sz="1800" dirty="0"/>
              <a:t>Coaches</a:t>
            </a:r>
          </a:p>
          <a:p>
            <a:pPr marL="342900" indent="-342900">
              <a:buFont typeface="+mj-lt"/>
              <a:buAutoNum type="arabicPeriod"/>
            </a:pPr>
            <a:r>
              <a:rPr lang="en-US" sz="1800" dirty="0"/>
              <a:t>Team member responsibilities</a:t>
            </a:r>
          </a:p>
        </p:txBody>
      </p:sp>
    </p:spTree>
    <p:extLst>
      <p:ext uri="{BB962C8B-B14F-4D97-AF65-F5344CB8AC3E}">
        <p14:creationId xmlns:p14="http://schemas.microsoft.com/office/powerpoint/2010/main" val="340950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Introductions of personnel</a:t>
            </a:r>
          </a:p>
        </p:txBody>
      </p:sp>
      <p:sp>
        <p:nvSpPr>
          <p:cNvPr id="3" name="Content Placeholder 2"/>
          <p:cNvSpPr>
            <a:spLocks noGrp="1"/>
          </p:cNvSpPr>
          <p:nvPr>
            <p:ph idx="1"/>
          </p:nvPr>
        </p:nvSpPr>
        <p:spPr>
          <a:xfrm>
            <a:off x="759691" y="2122055"/>
            <a:ext cx="8072469" cy="4495798"/>
          </a:xfrm>
        </p:spPr>
        <p:txBody>
          <a:bodyPr vert="horz" lIns="91440" tIns="45720" rIns="91440" bIns="45720" rtlCol="0" anchor="t">
            <a:normAutofit/>
          </a:bodyPr>
          <a:lstStyle/>
          <a:p>
            <a:pPr>
              <a:lnSpc>
                <a:spcPct val="150000"/>
              </a:lnSpc>
            </a:pPr>
            <a:r>
              <a:rPr lang="en-US" sz="2400" b="1" dirty="0"/>
              <a:t>Director of Campus Recreation- </a:t>
            </a:r>
            <a:r>
              <a:rPr lang="en-US" sz="2400" dirty="0"/>
              <a:t>Daniel Lawrence </a:t>
            </a:r>
            <a:endParaRPr lang="en-US" sz="1800" dirty="0"/>
          </a:p>
          <a:p>
            <a:pPr>
              <a:lnSpc>
                <a:spcPct val="150000"/>
              </a:lnSpc>
            </a:pPr>
            <a:r>
              <a:rPr lang="en-US" sz="2400" b="1" dirty="0"/>
              <a:t>Associate Director of Campus Recreation- </a:t>
            </a:r>
            <a:r>
              <a:rPr lang="en-US" sz="2400" dirty="0"/>
              <a:t>Katie Burns</a:t>
            </a:r>
          </a:p>
          <a:p>
            <a:pPr>
              <a:lnSpc>
                <a:spcPct val="150000"/>
              </a:lnSpc>
            </a:pPr>
            <a:r>
              <a:rPr lang="en-US" sz="2400" b="1" dirty="0"/>
              <a:t>Assistant Director of Healthy Lifestyle Programs and Community Engagement</a:t>
            </a:r>
            <a:r>
              <a:rPr lang="en-US" sz="2400" dirty="0"/>
              <a:t> </a:t>
            </a:r>
            <a:r>
              <a:rPr lang="mr-IN" sz="2400" dirty="0"/>
              <a:t>–</a:t>
            </a:r>
            <a:r>
              <a:rPr lang="en-US" sz="2400" dirty="0"/>
              <a:t> Amanda Bray</a:t>
            </a:r>
            <a:endParaRPr lang="en-US" sz="1800"/>
          </a:p>
          <a:p>
            <a:pPr>
              <a:lnSpc>
                <a:spcPct val="150000"/>
              </a:lnSpc>
            </a:pPr>
            <a:r>
              <a:rPr lang="en-US" sz="2400" b="1" dirty="0"/>
              <a:t>Coordinator of Competitive Sports</a:t>
            </a:r>
            <a:r>
              <a:rPr lang="en-US" sz="2400" dirty="0"/>
              <a:t> </a:t>
            </a:r>
            <a:r>
              <a:rPr lang="mr-IN" sz="2400" dirty="0"/>
              <a:t>–</a:t>
            </a:r>
            <a:r>
              <a:rPr lang="en-US" sz="2400" dirty="0"/>
              <a:t> Bailey Adams</a:t>
            </a:r>
          </a:p>
          <a:p>
            <a:pPr>
              <a:lnSpc>
                <a:spcPct val="150000"/>
              </a:lnSpc>
            </a:pPr>
            <a:r>
              <a:rPr lang="en-US" sz="2400" b="1" dirty="0"/>
              <a:t>Athletic Trainer</a:t>
            </a:r>
            <a:r>
              <a:rPr lang="en-US" sz="2400" dirty="0"/>
              <a:t> – Kendra Gilmore</a:t>
            </a:r>
          </a:p>
          <a:p>
            <a:endParaRPr lang="en-US" sz="2400" dirty="0"/>
          </a:p>
          <a:p>
            <a:pPr marL="0" indent="0">
              <a:buNone/>
            </a:pPr>
            <a:endParaRPr lang="en-US" sz="2400" b="1" dirty="0"/>
          </a:p>
        </p:txBody>
      </p:sp>
    </p:spTree>
    <p:extLst>
      <p:ext uri="{BB962C8B-B14F-4D97-AF65-F5344CB8AC3E}">
        <p14:creationId xmlns:p14="http://schemas.microsoft.com/office/powerpoint/2010/main" val="1888114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recruitment</a:t>
            </a:r>
          </a:p>
        </p:txBody>
      </p:sp>
      <p:sp>
        <p:nvSpPr>
          <p:cNvPr id="3" name="Content Placeholder 2"/>
          <p:cNvSpPr>
            <a:spLocks noGrp="1"/>
          </p:cNvSpPr>
          <p:nvPr>
            <p:ph idx="1"/>
          </p:nvPr>
        </p:nvSpPr>
        <p:spPr>
          <a:xfrm>
            <a:off x="895794" y="1621971"/>
            <a:ext cx="7633742" cy="4305625"/>
          </a:xfrm>
        </p:spPr>
        <p:txBody>
          <a:bodyPr vert="horz" lIns="91440" tIns="45720" rIns="91440" bIns="45720" rtlCol="0" anchor="t">
            <a:normAutofit/>
          </a:bodyPr>
          <a:lstStyle/>
          <a:p>
            <a:pPr marL="0" indent="0">
              <a:buNone/>
            </a:pPr>
            <a:endParaRPr lang="en-US" dirty="0"/>
          </a:p>
          <a:p>
            <a:r>
              <a:rPr lang="en-US" dirty="0"/>
              <a:t>Aggie Nights Event in the ARC/ALF:</a:t>
            </a:r>
          </a:p>
          <a:p>
            <a:pPr lvl="1"/>
            <a:r>
              <a:rPr lang="en-US" b="1" dirty="0"/>
              <a:t>Required!</a:t>
            </a:r>
          </a:p>
          <a:p>
            <a:pPr lvl="1"/>
            <a:r>
              <a:rPr lang="en-US" dirty="0"/>
              <a:t>August 28</a:t>
            </a:r>
            <a:r>
              <a:rPr lang="en-US" baseline="30000" dirty="0"/>
              <a:t>th</a:t>
            </a:r>
            <a:r>
              <a:rPr lang="en-US" dirty="0"/>
              <a:t> 7pm-11pm</a:t>
            </a:r>
            <a:endParaRPr lang="en-US" baseline="30000" dirty="0"/>
          </a:p>
          <a:p>
            <a:r>
              <a:rPr lang="en-US" dirty="0"/>
              <a:t>Day on the Quad:</a:t>
            </a:r>
          </a:p>
          <a:p>
            <a:pPr lvl="1"/>
            <a:r>
              <a:rPr lang="en-US" b="1" dirty="0"/>
              <a:t>Required! </a:t>
            </a:r>
          </a:p>
          <a:p>
            <a:pPr lvl="1"/>
            <a:r>
              <a:rPr lang="en-US" dirty="0"/>
              <a:t>September 1</a:t>
            </a:r>
            <a:r>
              <a:rPr lang="en-US" baseline="30000" dirty="0"/>
              <a:t>st</a:t>
            </a:r>
            <a:r>
              <a:rPr lang="en-US" dirty="0"/>
              <a:t> , 2019 10am-3pm</a:t>
            </a:r>
          </a:p>
          <a:p>
            <a:r>
              <a:rPr lang="en-US" dirty="0"/>
              <a:t>Updated website and social media outlets</a:t>
            </a:r>
          </a:p>
          <a:p>
            <a:r>
              <a:rPr lang="en-US" dirty="0"/>
              <a:t>Flyers posted on campus </a:t>
            </a:r>
          </a:p>
          <a:p>
            <a:pPr lvl="1"/>
            <a:r>
              <a:rPr lang="en-US" sz="1400" b="1" dirty="0"/>
              <a:t>Fill out marketing requests for items such as fliers, content for social media, team photoshoots for web pages, video requests located on Club Sport Resources page</a:t>
            </a:r>
          </a:p>
          <a:p>
            <a:pPr lvl="1"/>
            <a:endParaRPr lang="en-US" sz="1400" b="1" dirty="0"/>
          </a:p>
        </p:txBody>
      </p:sp>
    </p:spTree>
    <p:extLst>
      <p:ext uri="{BB962C8B-B14F-4D97-AF65-F5344CB8AC3E}">
        <p14:creationId xmlns:p14="http://schemas.microsoft.com/office/powerpoint/2010/main" val="255260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Participant eligibility</a:t>
            </a:r>
          </a:p>
        </p:txBody>
      </p:sp>
      <p:sp>
        <p:nvSpPr>
          <p:cNvPr id="3" name="Content Placeholder 2"/>
          <p:cNvSpPr>
            <a:spLocks noGrp="1"/>
          </p:cNvSpPr>
          <p:nvPr>
            <p:ph idx="1"/>
          </p:nvPr>
        </p:nvSpPr>
        <p:spPr>
          <a:xfrm>
            <a:off x="762000" y="1676400"/>
            <a:ext cx="7810500" cy="5029200"/>
          </a:xfrm>
        </p:spPr>
        <p:txBody>
          <a:bodyPr vert="horz" lIns="91440" tIns="45720" rIns="91440" bIns="45720" rtlCol="0" anchor="t">
            <a:noAutofit/>
          </a:bodyPr>
          <a:lstStyle/>
          <a:p>
            <a:r>
              <a:rPr lang="en-US" sz="1800" dirty="0"/>
              <a:t>Non-discrimination on the basis of gender, sexual identity, race, color, national origin or handicap. Any USU student will be given the opportunity each year to try out for or join a Club Sport.</a:t>
            </a:r>
          </a:p>
          <a:p>
            <a:r>
              <a:rPr lang="en-US" sz="1800" dirty="0"/>
              <a:t>Faculty and/or staff are </a:t>
            </a:r>
            <a:r>
              <a:rPr lang="en-US" sz="1800" b="1" u="sng" dirty="0"/>
              <a:t>not eligible</a:t>
            </a:r>
            <a:r>
              <a:rPr lang="en-US" sz="1800" dirty="0"/>
              <a:t> to participate in USU Club Sports </a:t>
            </a:r>
          </a:p>
          <a:p>
            <a:r>
              <a:rPr lang="en-US" sz="1800" dirty="0"/>
              <a:t>All USU students participating in Club Sports must be </a:t>
            </a:r>
            <a:r>
              <a:rPr lang="en-US" sz="1800" b="1" dirty="0"/>
              <a:t>registered for a minimum of 12 academic credits and maintain a cumulative 2.0 GPA or higher.</a:t>
            </a:r>
            <a:r>
              <a:rPr lang="en-US" sz="1800" dirty="0"/>
              <a:t> </a:t>
            </a:r>
          </a:p>
          <a:p>
            <a:r>
              <a:rPr lang="en-US" sz="1800" dirty="0"/>
              <a:t>Graduate students must be registered for at least 6 credits and a 3.0 GPA. </a:t>
            </a:r>
          </a:p>
          <a:p>
            <a:pPr lvl="0"/>
            <a:r>
              <a:rPr lang="en-US" sz="1800" dirty="0"/>
              <a:t>Ineligible players are not allowed to travel or participate in any practices, games, or competitions.  </a:t>
            </a:r>
          </a:p>
          <a:p>
            <a:r>
              <a:rPr lang="en-US" sz="1800" b="1" dirty="0"/>
              <a:t>In some cases, students </a:t>
            </a:r>
            <a:r>
              <a:rPr lang="en-US" sz="1800" b="1" u="sng" dirty="0"/>
              <a:t>may be required to carry more credits and/or maintain higher GPA standards</a:t>
            </a:r>
            <a:r>
              <a:rPr lang="en-US" sz="1800" b="1" dirty="0"/>
              <a:t> to be in compliance with national governing body guidelines </a:t>
            </a:r>
          </a:p>
        </p:txBody>
      </p:sp>
    </p:spTree>
    <p:extLst>
      <p:ext uri="{BB962C8B-B14F-4D97-AF65-F5344CB8AC3E}">
        <p14:creationId xmlns:p14="http://schemas.microsoft.com/office/powerpoint/2010/main" val="130261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Online registration</a:t>
            </a:r>
            <a:br>
              <a:rPr lang="en-US" dirty="0"/>
            </a:br>
            <a:endParaRPr lang="en-US" sz="1200" dirty="0">
              <a:solidFill>
                <a:srgbClr val="FF0000"/>
              </a:solidFill>
            </a:endParaRPr>
          </a:p>
        </p:txBody>
      </p:sp>
      <p:sp>
        <p:nvSpPr>
          <p:cNvPr id="3" name="Content Placeholder 2"/>
          <p:cNvSpPr>
            <a:spLocks noGrp="1"/>
          </p:cNvSpPr>
          <p:nvPr>
            <p:ph idx="1"/>
          </p:nvPr>
        </p:nvSpPr>
        <p:spPr>
          <a:xfrm>
            <a:off x="938758" y="1752600"/>
            <a:ext cx="7633742" cy="4800600"/>
          </a:xfrm>
        </p:spPr>
        <p:txBody>
          <a:bodyPr>
            <a:normAutofit/>
          </a:bodyPr>
          <a:lstStyle/>
          <a:p>
            <a:pPr marL="0" indent="0">
              <a:buNone/>
            </a:pPr>
            <a:r>
              <a:rPr lang="en-US" dirty="0"/>
              <a:t>Each member of a Club Sport team must complete the registration process via </a:t>
            </a:r>
            <a:r>
              <a:rPr lang="en-US" dirty="0" err="1"/>
              <a:t>DoSportsEasy</a:t>
            </a:r>
            <a:r>
              <a:rPr lang="en-US" dirty="0"/>
              <a:t> and pay dues through Fusion through their member portal. This includes electronically signing documents. You may also visit the Team Resource Page to find the links for both these websites</a:t>
            </a:r>
          </a:p>
          <a:p>
            <a:pPr marL="0" indent="0">
              <a:buNone/>
            </a:pPr>
            <a:endParaRPr lang="en-US" sz="600" dirty="0"/>
          </a:p>
          <a:p>
            <a:pPr marL="0" indent="0">
              <a:buNone/>
            </a:pPr>
            <a:r>
              <a:rPr lang="en-US" dirty="0"/>
              <a:t>- Go to our </a:t>
            </a:r>
            <a:r>
              <a:rPr lang="en-US" dirty="0">
                <a:hlinkClick r:id="rId3"/>
              </a:rPr>
              <a:t>https://usufusionweb.aggies.usu.edu/</a:t>
            </a:r>
            <a:r>
              <a:rPr lang="en-US" dirty="0"/>
              <a:t> to pay for your dues</a:t>
            </a:r>
          </a:p>
          <a:p>
            <a:pPr marL="0" indent="0">
              <a:buNone/>
            </a:pPr>
            <a:r>
              <a:rPr lang="en-US" dirty="0"/>
              <a:t>- Go to </a:t>
            </a:r>
            <a:r>
              <a:rPr lang="en-US" dirty="0">
                <a:hlinkClick r:id="rId4"/>
              </a:rPr>
              <a:t>https://www.usu.edu/campusrec/club_sports/dserec</a:t>
            </a:r>
            <a:r>
              <a:rPr lang="en-US" dirty="0"/>
              <a:t> to complete your registration process to become a member on your select club</a:t>
            </a:r>
          </a:p>
        </p:txBody>
      </p:sp>
    </p:spTree>
    <p:extLst>
      <p:ext uri="{BB962C8B-B14F-4D97-AF65-F5344CB8AC3E}">
        <p14:creationId xmlns:p14="http://schemas.microsoft.com/office/powerpoint/2010/main" val="915602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coaches</a:t>
            </a:r>
          </a:p>
        </p:txBody>
      </p:sp>
      <p:sp>
        <p:nvSpPr>
          <p:cNvPr id="3" name="Content Placeholder 2"/>
          <p:cNvSpPr>
            <a:spLocks noGrp="1"/>
          </p:cNvSpPr>
          <p:nvPr>
            <p:ph idx="1"/>
          </p:nvPr>
        </p:nvSpPr>
        <p:spPr>
          <a:xfrm>
            <a:off x="938758" y="1207664"/>
            <a:ext cx="7843216" cy="5536794"/>
          </a:xfrm>
        </p:spPr>
        <p:txBody>
          <a:bodyPr vert="horz" lIns="91440" tIns="45720" rIns="91440" bIns="45720" rtlCol="0" anchor="t">
            <a:normAutofit/>
          </a:bodyPr>
          <a:lstStyle/>
          <a:p>
            <a:pPr marL="0" indent="0">
              <a:buNone/>
            </a:pPr>
            <a:r>
              <a:rPr lang="en-US" b="1" u="sng" dirty="0"/>
              <a:t>Coaches have the responsibility for the following:</a:t>
            </a:r>
            <a:endParaRPr lang="en-US" sz="1400" b="1" dirty="0"/>
          </a:p>
          <a:p>
            <a:r>
              <a:rPr lang="en-US" dirty="0"/>
              <a:t>Signing the Coach Agreement, and become familiar with Club Sport Manual.</a:t>
            </a:r>
            <a:endParaRPr lang="en-US" sz="1400" dirty="0"/>
          </a:p>
          <a:p>
            <a:r>
              <a:rPr lang="en-US" dirty="0"/>
              <a:t>Assist with recruiting, developing, and improving skills of players.</a:t>
            </a:r>
            <a:endParaRPr lang="en-US" sz="1400" dirty="0"/>
          </a:p>
          <a:p>
            <a:r>
              <a:rPr lang="en-US" dirty="0"/>
              <a:t>Help enforce all Risk Management Policies, and develop/employ safety procedures. </a:t>
            </a:r>
            <a:endParaRPr lang="en-US" sz="1400" dirty="0"/>
          </a:p>
          <a:p>
            <a:r>
              <a:rPr lang="en-US" dirty="0"/>
              <a:t>Enforce rules and regulations and </a:t>
            </a:r>
            <a:r>
              <a:rPr lang="en-US" b="1" dirty="0"/>
              <a:t>promote good sportsmanship and overall conduct on and off the field.</a:t>
            </a:r>
            <a:endParaRPr lang="en-US" sz="1400" b="1" dirty="0"/>
          </a:p>
          <a:p>
            <a:pPr marL="0" indent="0">
              <a:buNone/>
            </a:pPr>
            <a:endParaRPr lang="en-US" dirty="0"/>
          </a:p>
        </p:txBody>
      </p:sp>
    </p:spTree>
    <p:extLst>
      <p:ext uri="{BB962C8B-B14F-4D97-AF65-F5344CB8AC3E}">
        <p14:creationId xmlns:p14="http://schemas.microsoft.com/office/powerpoint/2010/main" val="1768964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E0DB-7DC3-E047-AADD-6E63AFFA5969}"/>
              </a:ext>
            </a:extLst>
          </p:cNvPr>
          <p:cNvSpPr>
            <a:spLocks noGrp="1"/>
          </p:cNvSpPr>
          <p:nvPr>
            <p:ph type="title"/>
          </p:nvPr>
        </p:nvSpPr>
        <p:spPr/>
        <p:txBody>
          <a:bodyPr/>
          <a:lstStyle/>
          <a:p>
            <a:r>
              <a:rPr lang="en-US" dirty="0"/>
              <a:t>Paying coaches</a:t>
            </a:r>
          </a:p>
        </p:txBody>
      </p:sp>
      <p:sp>
        <p:nvSpPr>
          <p:cNvPr id="3" name="Content Placeholder 2">
            <a:extLst>
              <a:ext uri="{FF2B5EF4-FFF2-40B4-BE49-F238E27FC236}">
                <a16:creationId xmlns:a16="http://schemas.microsoft.com/office/drawing/2014/main" id="{560DE60D-5028-CC43-ACC9-E07553BC350C}"/>
              </a:ext>
            </a:extLst>
          </p:cNvPr>
          <p:cNvSpPr>
            <a:spLocks noGrp="1"/>
          </p:cNvSpPr>
          <p:nvPr>
            <p:ph idx="1"/>
          </p:nvPr>
        </p:nvSpPr>
        <p:spPr>
          <a:xfrm>
            <a:off x="938758" y="1517468"/>
            <a:ext cx="7633742" cy="5340532"/>
          </a:xfrm>
        </p:spPr>
        <p:txBody>
          <a:bodyPr>
            <a:normAutofit lnSpcReduction="10000"/>
          </a:bodyPr>
          <a:lstStyle/>
          <a:p>
            <a:r>
              <a:rPr lang="en-US" dirty="0"/>
              <a:t>Individual clubs decide on coach’s set salary for the season Once decided, coach must apply to Club Coach position on Aggie Handshake and then meet with our HR Representative to complete paperwork.</a:t>
            </a:r>
          </a:p>
          <a:p>
            <a:pPr lvl="1"/>
            <a:r>
              <a:rPr lang="en-US" dirty="0"/>
              <a:t>Have them complete coach agreement on resource page and bring back to  your direct report</a:t>
            </a:r>
          </a:p>
          <a:p>
            <a:r>
              <a:rPr lang="en-US" dirty="0"/>
              <a:t>Coach will need to log into Aggie Time for on field/court/ice time to make sure they are completing duties as coach (not how pay is determined, salary will be divided in biweekly pay for set season)</a:t>
            </a:r>
          </a:p>
          <a:p>
            <a:pPr lvl="1"/>
            <a:r>
              <a:rPr lang="en-US" dirty="0"/>
              <a:t>Must be salary based, can’t be paid with apparel or gifts</a:t>
            </a:r>
          </a:p>
          <a:p>
            <a:r>
              <a:rPr lang="en-US" dirty="0"/>
              <a:t>Club must email or meet with their direct report to discuss how the coach salary will be funded</a:t>
            </a:r>
          </a:p>
          <a:p>
            <a:pPr lvl="1"/>
            <a:r>
              <a:rPr lang="en-US" dirty="0"/>
              <a:t>Cannot use student allocations for this; fundraising only</a:t>
            </a:r>
          </a:p>
          <a:p>
            <a:r>
              <a:rPr lang="en-US" dirty="0"/>
              <a:t>Same sport clubs must talk with each other about set pay for coaches so that Title IX standards are met</a:t>
            </a:r>
          </a:p>
        </p:txBody>
      </p:sp>
    </p:spTree>
    <p:extLst>
      <p:ext uri="{BB962C8B-B14F-4D97-AF65-F5344CB8AC3E}">
        <p14:creationId xmlns:p14="http://schemas.microsoft.com/office/powerpoint/2010/main" val="3465716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382385"/>
            <a:ext cx="7633742" cy="913015"/>
          </a:xfrm>
        </p:spPr>
        <p:txBody>
          <a:bodyPr>
            <a:noAutofit/>
          </a:bodyPr>
          <a:lstStyle/>
          <a:p>
            <a:pPr algn="ctr"/>
            <a:r>
              <a:rPr lang="en-US" sz="4000" dirty="0"/>
              <a:t>Team member responsibilities</a:t>
            </a:r>
          </a:p>
        </p:txBody>
      </p:sp>
      <p:sp>
        <p:nvSpPr>
          <p:cNvPr id="3" name="Content Placeholder 2"/>
          <p:cNvSpPr>
            <a:spLocks noGrp="1"/>
          </p:cNvSpPr>
          <p:nvPr>
            <p:ph idx="1"/>
          </p:nvPr>
        </p:nvSpPr>
        <p:spPr>
          <a:xfrm>
            <a:off x="722811" y="1295399"/>
            <a:ext cx="8077200" cy="5096691"/>
          </a:xfrm>
        </p:spPr>
        <p:txBody>
          <a:bodyPr vert="horz" lIns="91440" tIns="45720" rIns="91440" bIns="45720" rtlCol="0" anchor="t">
            <a:noAutofit/>
          </a:bodyPr>
          <a:lstStyle/>
          <a:p>
            <a:pPr lvl="0"/>
            <a:r>
              <a:rPr lang="en-US" sz="1800" dirty="0"/>
              <a:t>Be responsible for any equipment/uniform issued to you. </a:t>
            </a:r>
          </a:p>
          <a:p>
            <a:pPr marL="0" indent="0">
              <a:buNone/>
            </a:pPr>
            <a:endParaRPr lang="en-US" sz="800" dirty="0"/>
          </a:p>
          <a:p>
            <a:r>
              <a:rPr lang="en-US" sz="1800" dirty="0"/>
              <a:t>It is your responsibility to know the condition of your health , and it is </a:t>
            </a:r>
            <a:r>
              <a:rPr lang="en-US" sz="1800" u="sng" dirty="0"/>
              <a:t>strongly recommended</a:t>
            </a:r>
            <a:r>
              <a:rPr lang="en-US" sz="1800" dirty="0"/>
              <a:t> that you have a physician’s exam before participation in your chosen sport.</a:t>
            </a:r>
          </a:p>
          <a:p>
            <a:pPr marL="0" indent="0">
              <a:buNone/>
            </a:pPr>
            <a:endParaRPr lang="en-US" sz="800" dirty="0"/>
          </a:p>
          <a:p>
            <a:pPr lvl="0"/>
            <a:r>
              <a:rPr lang="en-US" sz="1800" dirty="0"/>
              <a:t>It is your responsibility to know that violence, in any form, and directed against any opposing team member, officials, coaches, teammates, spectators or others on the scene is </a:t>
            </a:r>
            <a:r>
              <a:rPr lang="en-US" sz="1800" b="1" dirty="0"/>
              <a:t>never</a:t>
            </a:r>
            <a:r>
              <a:rPr lang="en-US" sz="1800" dirty="0"/>
              <a:t> permissible, no matter what the provocation. </a:t>
            </a:r>
          </a:p>
          <a:p>
            <a:pPr marL="0" indent="0">
              <a:buNone/>
            </a:pPr>
            <a:endParaRPr lang="en-US" sz="1000" dirty="0"/>
          </a:p>
          <a:p>
            <a:r>
              <a:rPr lang="en-US" sz="1800" dirty="0"/>
              <a:t>It is your responsibility to know that you represent the University at any team event. An event begins when you leave campus and ends when you return.</a:t>
            </a:r>
          </a:p>
          <a:p>
            <a:pPr marL="0" indent="0">
              <a:buNone/>
            </a:pPr>
            <a:endParaRPr lang="en-US" sz="1000" dirty="0"/>
          </a:p>
          <a:p>
            <a:r>
              <a:rPr lang="en-US" sz="1800" dirty="0"/>
              <a:t>It is your responsibility to cooperate with the Assistant Director of Healthy Lifestyle Programs and Coordinator of Competitive Sports in compliance with the regulations, policies and procedures as specified in the Club Sports Program Manual. </a:t>
            </a:r>
          </a:p>
        </p:txBody>
      </p:sp>
    </p:spTree>
    <p:extLst>
      <p:ext uri="{BB962C8B-B14F-4D97-AF65-F5344CB8AC3E}">
        <p14:creationId xmlns:p14="http://schemas.microsoft.com/office/powerpoint/2010/main" val="111421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198" y="304800"/>
            <a:ext cx="6140303" cy="1981200"/>
          </a:xfrm>
        </p:spPr>
        <p:txBody>
          <a:bodyPr>
            <a:normAutofit/>
          </a:bodyPr>
          <a:lstStyle/>
          <a:p>
            <a:pPr algn="ctr"/>
            <a:r>
              <a:rPr lang="en-US" sz="7200" dirty="0"/>
              <a:t>Finances</a:t>
            </a:r>
            <a:endParaRPr lang="en-US" sz="4000" dirty="0"/>
          </a:p>
        </p:txBody>
      </p:sp>
      <p:sp>
        <p:nvSpPr>
          <p:cNvPr id="3" name="Text Placeholder 2"/>
          <p:cNvSpPr>
            <a:spLocks noGrp="1"/>
          </p:cNvSpPr>
          <p:nvPr>
            <p:ph type="body" idx="1"/>
          </p:nvPr>
        </p:nvSpPr>
        <p:spPr>
          <a:xfrm>
            <a:off x="2432198" y="2438400"/>
            <a:ext cx="5645002" cy="4038600"/>
          </a:xfrm>
        </p:spPr>
        <p:txBody>
          <a:bodyPr>
            <a:normAutofit fontScale="85000" lnSpcReduction="10000"/>
          </a:bodyPr>
          <a:lstStyle/>
          <a:p>
            <a:pPr marL="342900" indent="-342900">
              <a:buFont typeface="+mj-lt"/>
              <a:buAutoNum type="arabicPeriod"/>
            </a:pPr>
            <a:r>
              <a:rPr lang="en-US" sz="1800" dirty="0"/>
              <a:t>General</a:t>
            </a:r>
          </a:p>
          <a:p>
            <a:pPr marL="342900" indent="-342900">
              <a:buFont typeface="+mj-lt"/>
              <a:buAutoNum type="arabicPeriod"/>
            </a:pPr>
            <a:r>
              <a:rPr lang="en-US" sz="1800" dirty="0"/>
              <a:t>Revenue</a:t>
            </a:r>
          </a:p>
          <a:p>
            <a:pPr marL="685800" lvl="1" indent="-342900">
              <a:buFont typeface="+mj-lt"/>
              <a:buAutoNum type="arabicPeriod"/>
            </a:pPr>
            <a:r>
              <a:rPr lang="en-US" sz="1800" dirty="0"/>
              <a:t>Fundraising</a:t>
            </a:r>
          </a:p>
          <a:p>
            <a:pPr marL="685800" lvl="1" indent="-342900">
              <a:buFont typeface="+mj-lt"/>
              <a:buAutoNum type="arabicPeriod"/>
            </a:pPr>
            <a:r>
              <a:rPr lang="en-US" sz="1800" dirty="0"/>
              <a:t>Donations</a:t>
            </a:r>
          </a:p>
          <a:p>
            <a:pPr marL="685800" lvl="1" indent="-342900">
              <a:buFont typeface="+mj-lt"/>
              <a:buAutoNum type="arabicPeriod"/>
            </a:pPr>
            <a:r>
              <a:rPr lang="en-US" sz="1800" dirty="0"/>
              <a:t>Sponsorships</a:t>
            </a:r>
          </a:p>
          <a:p>
            <a:pPr marL="685800" lvl="1" indent="-342900">
              <a:buFont typeface="+mj-lt"/>
              <a:buAutoNum type="arabicPeriod"/>
            </a:pPr>
            <a:r>
              <a:rPr lang="en-US" sz="1800" dirty="0"/>
              <a:t>Dues</a:t>
            </a:r>
          </a:p>
          <a:p>
            <a:pPr marL="685800" lvl="1" indent="-342900">
              <a:buFont typeface="+mj-lt"/>
              <a:buAutoNum type="arabicPeriod"/>
            </a:pPr>
            <a:r>
              <a:rPr lang="en-US" sz="1800" dirty="0"/>
              <a:t>Allocation Money</a:t>
            </a:r>
          </a:p>
          <a:p>
            <a:pPr marL="342900" indent="-342900">
              <a:buFont typeface="+mj-lt"/>
              <a:buAutoNum type="arabicPeriod"/>
            </a:pPr>
            <a:r>
              <a:rPr lang="en-US" sz="1800" dirty="0"/>
              <a:t>Team Evaluation</a:t>
            </a:r>
          </a:p>
          <a:p>
            <a:pPr marL="342900" indent="-342900">
              <a:buFont typeface="+mj-lt"/>
              <a:buAutoNum type="arabicPeriod"/>
            </a:pPr>
            <a:r>
              <a:rPr lang="en-US" sz="1800" dirty="0"/>
              <a:t>Expenses</a:t>
            </a:r>
          </a:p>
          <a:p>
            <a:pPr marL="685800" lvl="1" indent="-342900">
              <a:buFont typeface="+mj-lt"/>
              <a:buAutoNum type="arabicPeriod"/>
            </a:pPr>
            <a:r>
              <a:rPr lang="en-US" sz="1800" dirty="0"/>
              <a:t>Equipment/Uniforms</a:t>
            </a:r>
          </a:p>
          <a:p>
            <a:pPr marL="685800" lvl="1" indent="-342900">
              <a:buFont typeface="+mj-lt"/>
              <a:buAutoNum type="arabicPeriod"/>
            </a:pPr>
            <a:r>
              <a:rPr lang="en-US" sz="1800" dirty="0"/>
              <a:t>Cash Reimbursements</a:t>
            </a:r>
          </a:p>
          <a:p>
            <a:pPr marL="685800" lvl="1" indent="-342900">
              <a:buFont typeface="+mj-lt"/>
              <a:buAutoNum type="arabicPeriod"/>
            </a:pPr>
            <a:r>
              <a:rPr lang="en-US" sz="1800" dirty="0"/>
              <a:t>Team Meals</a:t>
            </a:r>
          </a:p>
          <a:p>
            <a:pPr marL="685800" lvl="1" indent="-342900">
              <a:buFont typeface="+mj-lt"/>
              <a:buAutoNum type="arabicPeriod"/>
            </a:pPr>
            <a:r>
              <a:rPr lang="en-US" sz="1800" dirty="0"/>
              <a:t>Payment for Officials</a:t>
            </a:r>
          </a:p>
        </p:txBody>
      </p:sp>
    </p:spTree>
    <p:extLst>
      <p:ext uri="{BB962C8B-B14F-4D97-AF65-F5344CB8AC3E}">
        <p14:creationId xmlns:p14="http://schemas.microsoft.com/office/powerpoint/2010/main" val="98004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382385"/>
            <a:ext cx="7633742" cy="913015"/>
          </a:xfrm>
        </p:spPr>
        <p:txBody>
          <a:bodyPr>
            <a:normAutofit/>
          </a:bodyPr>
          <a:lstStyle/>
          <a:p>
            <a:pPr algn="ctr"/>
            <a:r>
              <a:rPr lang="en-US" dirty="0"/>
              <a:t>general</a:t>
            </a:r>
          </a:p>
        </p:txBody>
      </p:sp>
      <p:sp>
        <p:nvSpPr>
          <p:cNvPr id="3" name="Content Placeholder 2"/>
          <p:cNvSpPr>
            <a:spLocks noGrp="1"/>
          </p:cNvSpPr>
          <p:nvPr>
            <p:ph idx="1"/>
          </p:nvPr>
        </p:nvSpPr>
        <p:spPr>
          <a:xfrm>
            <a:off x="938758" y="1524000"/>
            <a:ext cx="7633742" cy="5029200"/>
          </a:xfrm>
        </p:spPr>
        <p:txBody>
          <a:bodyPr>
            <a:normAutofit/>
          </a:bodyPr>
          <a:lstStyle/>
          <a:p>
            <a:r>
              <a:rPr lang="en-US" dirty="0"/>
              <a:t>In compliance with University policies, the use of off-campus accounts for student/university-funded programs is </a:t>
            </a:r>
            <a:r>
              <a:rPr lang="en-US" b="1" dirty="0"/>
              <a:t>prohibited</a:t>
            </a:r>
            <a:r>
              <a:rPr lang="en-US" dirty="0"/>
              <a:t>. Therefore, no Campus Recreation program may maintain a commercial checking or savings account.  </a:t>
            </a:r>
          </a:p>
          <a:p>
            <a:pPr marL="0" indent="0">
              <a:buNone/>
            </a:pPr>
            <a:endParaRPr lang="en-US" dirty="0"/>
          </a:p>
          <a:p>
            <a:r>
              <a:rPr lang="en-US" dirty="0"/>
              <a:t>All funds must be handled through the Campus Recreation Office. The most important reason for this requirement is to ensure that the Campus Recreation office has a full understanding of each of its programs financial activities. These guidelines also protect officers from being charged and possibly prosecuted for embezzlement under state statutes.</a:t>
            </a:r>
          </a:p>
        </p:txBody>
      </p:sp>
    </p:spTree>
    <p:extLst>
      <p:ext uri="{BB962C8B-B14F-4D97-AF65-F5344CB8AC3E}">
        <p14:creationId xmlns:p14="http://schemas.microsoft.com/office/powerpoint/2010/main" val="3471781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fundraising</a:t>
            </a:r>
          </a:p>
        </p:txBody>
      </p:sp>
      <p:sp>
        <p:nvSpPr>
          <p:cNvPr id="3" name="Content Placeholder 2"/>
          <p:cNvSpPr>
            <a:spLocks noGrp="1"/>
          </p:cNvSpPr>
          <p:nvPr>
            <p:ph idx="1"/>
          </p:nvPr>
        </p:nvSpPr>
        <p:spPr>
          <a:xfrm>
            <a:off x="1066800" y="1751215"/>
            <a:ext cx="7633742" cy="4724400"/>
          </a:xfrm>
        </p:spPr>
        <p:txBody>
          <a:bodyPr>
            <a:normAutofit/>
          </a:bodyPr>
          <a:lstStyle/>
          <a:p>
            <a:pPr lvl="0"/>
            <a:r>
              <a:rPr lang="en-US" dirty="0"/>
              <a:t>All clubs must complete the Fundraising Application located on the Team Resources page before conducting fundraising event. List of fundraising options and policies for all student groups on campus can be found on the </a:t>
            </a:r>
            <a:r>
              <a:rPr lang="en-US" u="sng" dirty="0">
                <a:hlinkClick r:id="rId3"/>
              </a:rPr>
              <a:t>Team Resource Page</a:t>
            </a:r>
            <a:r>
              <a:rPr lang="en-US" dirty="0"/>
              <a:t>. </a:t>
            </a:r>
          </a:p>
          <a:p>
            <a:pPr marL="0" lvl="0" indent="0">
              <a:buNone/>
            </a:pPr>
            <a:endParaRPr lang="en-US" dirty="0"/>
          </a:p>
          <a:p>
            <a:pPr lvl="0"/>
            <a:r>
              <a:rPr lang="en-US" dirty="0"/>
              <a:t> </a:t>
            </a:r>
            <a:r>
              <a:rPr lang="en-US" dirty="0" err="1"/>
              <a:t>AggieFunded</a:t>
            </a:r>
            <a:r>
              <a:rPr lang="en-US" dirty="0"/>
              <a:t> – USU’s very own Crowdfunding platform. This is the only online option for teams to raise funds online.  Please plan ahead and fill out an application online at </a:t>
            </a:r>
            <a:r>
              <a:rPr lang="en-US" u="sng" dirty="0">
                <a:hlinkClick r:id="rId4"/>
              </a:rPr>
              <a:t>www.aggiefunded.com</a:t>
            </a:r>
            <a:endParaRPr lang="en-US" u="sng" dirty="0"/>
          </a:p>
          <a:p>
            <a:pPr marL="0" lvl="0" indent="0">
              <a:buNone/>
            </a:pPr>
            <a:endParaRPr lang="en-US" dirty="0"/>
          </a:p>
          <a:p>
            <a:r>
              <a:rPr lang="en-US" dirty="0"/>
              <a:t>Teams </a:t>
            </a:r>
            <a:r>
              <a:rPr lang="en-US" b="1" u="sng" dirty="0"/>
              <a:t>may not </a:t>
            </a:r>
            <a:r>
              <a:rPr lang="en-US" dirty="0"/>
              <a:t>go through GoFundMe or any type of other online funding, as teams will get 100% of the funds raised through </a:t>
            </a:r>
            <a:r>
              <a:rPr lang="en-US" dirty="0" err="1"/>
              <a:t>AggieFunded</a:t>
            </a:r>
            <a:r>
              <a:rPr lang="en-US" dirty="0"/>
              <a:t>.</a:t>
            </a:r>
          </a:p>
        </p:txBody>
      </p:sp>
    </p:spTree>
    <p:extLst>
      <p:ext uri="{BB962C8B-B14F-4D97-AF65-F5344CB8AC3E}">
        <p14:creationId xmlns:p14="http://schemas.microsoft.com/office/powerpoint/2010/main" val="3203513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donations</a:t>
            </a:r>
          </a:p>
        </p:txBody>
      </p:sp>
      <p:sp>
        <p:nvSpPr>
          <p:cNvPr id="3" name="Content Placeholder 2"/>
          <p:cNvSpPr>
            <a:spLocks noGrp="1"/>
          </p:cNvSpPr>
          <p:nvPr>
            <p:ph idx="1"/>
          </p:nvPr>
        </p:nvSpPr>
        <p:spPr>
          <a:xfrm>
            <a:off x="965547" y="1238845"/>
            <a:ext cx="7633742" cy="4648200"/>
          </a:xfrm>
        </p:spPr>
        <p:txBody>
          <a:bodyPr>
            <a:normAutofit/>
          </a:bodyPr>
          <a:lstStyle/>
          <a:p>
            <a:r>
              <a:rPr lang="en-US" dirty="0"/>
              <a:t>All donations for Club Sports teams can be done online through the Campus Recreation website on the Club Sport home page.  </a:t>
            </a:r>
          </a:p>
          <a:p>
            <a:r>
              <a:rPr lang="en-US" dirty="0"/>
              <a:t>All donation checks must be mailed into the Campus Recreation office or delivered in person to the Aggie Recreation Center. The proper mailing address that should be used is:</a:t>
            </a:r>
          </a:p>
          <a:p>
            <a:endParaRPr lang="en-US" dirty="0"/>
          </a:p>
          <a:p>
            <a:pPr marL="0" indent="0">
              <a:buNone/>
            </a:pPr>
            <a:r>
              <a:rPr lang="en-US" dirty="0"/>
              <a:t>USU Campus Recreation- c/o “your club sport”</a:t>
            </a:r>
          </a:p>
          <a:p>
            <a:pPr marL="0" indent="0">
              <a:buNone/>
            </a:pPr>
            <a:r>
              <a:rPr lang="en-US" dirty="0"/>
              <a:t>Amanda Bray</a:t>
            </a:r>
          </a:p>
          <a:p>
            <a:pPr marL="0" indent="0">
              <a:buNone/>
            </a:pPr>
            <a:r>
              <a:rPr lang="en-US" dirty="0"/>
              <a:t>7005 Old Main Hill</a:t>
            </a:r>
          </a:p>
          <a:p>
            <a:pPr marL="0" indent="0">
              <a:buNone/>
            </a:pPr>
            <a:r>
              <a:rPr lang="en-US" dirty="0"/>
              <a:t>Logan, Utah 84322-7005</a:t>
            </a:r>
          </a:p>
          <a:p>
            <a:endParaRPr lang="en-US" dirty="0"/>
          </a:p>
        </p:txBody>
      </p:sp>
    </p:spTree>
    <p:extLst>
      <p:ext uri="{BB962C8B-B14F-4D97-AF65-F5344CB8AC3E}">
        <p14:creationId xmlns:p14="http://schemas.microsoft.com/office/powerpoint/2010/main" val="3297779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198" y="381000"/>
            <a:ext cx="6140303" cy="3124200"/>
          </a:xfrm>
        </p:spPr>
        <p:txBody>
          <a:bodyPr>
            <a:normAutofit/>
          </a:bodyPr>
          <a:lstStyle/>
          <a:p>
            <a:pPr algn="ctr"/>
            <a:r>
              <a:rPr lang="en-US" dirty="0"/>
              <a:t>Introduction and organization</a:t>
            </a:r>
            <a:endParaRPr lang="en-US" sz="4000" dirty="0"/>
          </a:p>
        </p:txBody>
      </p:sp>
      <p:sp>
        <p:nvSpPr>
          <p:cNvPr id="3" name="Content Placeholder 2"/>
          <p:cNvSpPr>
            <a:spLocks noGrp="1"/>
          </p:cNvSpPr>
          <p:nvPr>
            <p:ph type="body" idx="1"/>
          </p:nvPr>
        </p:nvSpPr>
        <p:spPr>
          <a:xfrm>
            <a:off x="2432197" y="3810000"/>
            <a:ext cx="6140303" cy="2667000"/>
          </a:xfrm>
        </p:spPr>
        <p:txBody>
          <a:bodyPr vert="horz" lIns="91440" tIns="45720" rIns="91440" bIns="45720" rtlCol="0" anchor="t">
            <a:normAutofit/>
          </a:bodyPr>
          <a:lstStyle/>
          <a:p>
            <a:pPr marL="342900" indent="-342900">
              <a:buFont typeface="+mj-lt"/>
              <a:buAutoNum type="arabicPeriod"/>
            </a:pPr>
            <a:r>
              <a:rPr lang="en-US" sz="1800" dirty="0"/>
              <a:t>List of current clubs</a:t>
            </a:r>
          </a:p>
          <a:p>
            <a:pPr marL="342900" indent="-342900">
              <a:buFont typeface="+mj-lt"/>
              <a:buAutoNum type="arabicPeriod"/>
            </a:pPr>
            <a:r>
              <a:rPr lang="en-US" sz="1800" dirty="0"/>
              <a:t>Personnel/their roles</a:t>
            </a:r>
          </a:p>
          <a:p>
            <a:pPr marL="342900" indent="-342900">
              <a:buFont typeface="+mj-lt"/>
              <a:buAutoNum type="arabicPeriod"/>
            </a:pPr>
            <a:r>
              <a:rPr lang="en-US" sz="1800" dirty="0"/>
              <a:t>Officers</a:t>
            </a:r>
          </a:p>
        </p:txBody>
      </p:sp>
    </p:spTree>
    <p:extLst>
      <p:ext uri="{BB962C8B-B14F-4D97-AF65-F5344CB8AC3E}">
        <p14:creationId xmlns:p14="http://schemas.microsoft.com/office/powerpoint/2010/main" val="192890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sponsorships</a:t>
            </a:r>
          </a:p>
        </p:txBody>
      </p:sp>
      <p:sp>
        <p:nvSpPr>
          <p:cNvPr id="3" name="Content Placeholder 2"/>
          <p:cNvSpPr>
            <a:spLocks noGrp="1"/>
          </p:cNvSpPr>
          <p:nvPr>
            <p:ph idx="1"/>
          </p:nvPr>
        </p:nvSpPr>
        <p:spPr>
          <a:xfrm>
            <a:off x="938758" y="1752600"/>
            <a:ext cx="7633742" cy="3657600"/>
          </a:xfrm>
        </p:spPr>
        <p:txBody>
          <a:bodyPr>
            <a:normAutofit/>
          </a:bodyPr>
          <a:lstStyle/>
          <a:p>
            <a:r>
              <a:rPr lang="en-US" dirty="0"/>
              <a:t>All solicitation to either individual people, business or companies must be approved </a:t>
            </a:r>
            <a:r>
              <a:rPr lang="en-US" b="1" u="sng" dirty="0"/>
              <a:t>prior</a:t>
            </a:r>
            <a:r>
              <a:rPr lang="en-US" dirty="0"/>
              <a:t> to any communication done by a Club Sports coach, advisor, or athlete. </a:t>
            </a:r>
          </a:p>
          <a:p>
            <a:pPr marL="0" indent="0">
              <a:buNone/>
            </a:pPr>
            <a:endParaRPr lang="en-US" dirty="0"/>
          </a:p>
          <a:p>
            <a:r>
              <a:rPr lang="en-US" dirty="0"/>
              <a:t>Similar to fundraising, clubs must complete the Sponsorship Application form located on the Team Resource Page prior to reaching out to any sponsors.  Advancement will respond within 3 days with the approved list.</a:t>
            </a:r>
          </a:p>
        </p:txBody>
      </p:sp>
    </p:spTree>
    <p:extLst>
      <p:ext uri="{BB962C8B-B14F-4D97-AF65-F5344CB8AC3E}">
        <p14:creationId xmlns:p14="http://schemas.microsoft.com/office/powerpoint/2010/main" val="4224413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revenue</a:t>
            </a:r>
          </a:p>
        </p:txBody>
      </p:sp>
      <p:sp>
        <p:nvSpPr>
          <p:cNvPr id="3" name="Content Placeholder 2"/>
          <p:cNvSpPr>
            <a:spLocks noGrp="1"/>
          </p:cNvSpPr>
          <p:nvPr>
            <p:ph idx="1"/>
          </p:nvPr>
        </p:nvSpPr>
        <p:spPr>
          <a:xfrm>
            <a:off x="938758" y="2057400"/>
            <a:ext cx="7633742" cy="4193977"/>
          </a:xfrm>
        </p:spPr>
        <p:txBody>
          <a:bodyPr>
            <a:normAutofit/>
          </a:bodyPr>
          <a:lstStyle/>
          <a:p>
            <a:r>
              <a:rPr lang="en-US" dirty="0"/>
              <a:t>Every team has their own on campus bank account, that is monitored by Business Services. Your budget will be updated on </a:t>
            </a:r>
            <a:r>
              <a:rPr lang="en-US" dirty="0" err="1"/>
              <a:t>DoSportsEasy</a:t>
            </a:r>
            <a:endParaRPr lang="en-US" dirty="0"/>
          </a:p>
          <a:p>
            <a:pPr marL="0" indent="0">
              <a:buNone/>
            </a:pPr>
            <a:endParaRPr lang="en-US" dirty="0"/>
          </a:p>
          <a:p>
            <a:r>
              <a:rPr lang="en-US" b="1" dirty="0"/>
              <a:t>All athletes are required to pay dues.</a:t>
            </a:r>
            <a:r>
              <a:rPr lang="en-US" dirty="0"/>
              <a:t> Dues should be paid using the online Fusion portal that can be accessed on the Club Sports website </a:t>
            </a:r>
            <a:r>
              <a:rPr lang="en-US" u="sng" dirty="0">
                <a:hlinkClick r:id="rId3"/>
              </a:rPr>
              <a:t>www.clubsports.usu.edu</a:t>
            </a:r>
            <a:r>
              <a:rPr lang="en-US" dirty="0"/>
              <a:t>. Login is possible with the student’s USU A# and banner password. Team presidents must make arrangements with their direct report for any special exceptions to this rule such as a payment plan contract. </a:t>
            </a:r>
          </a:p>
        </p:txBody>
      </p:sp>
    </p:spTree>
    <p:extLst>
      <p:ext uri="{BB962C8B-B14F-4D97-AF65-F5344CB8AC3E}">
        <p14:creationId xmlns:p14="http://schemas.microsoft.com/office/powerpoint/2010/main" val="804684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Allocation money</a:t>
            </a:r>
          </a:p>
        </p:txBody>
      </p:sp>
      <p:sp>
        <p:nvSpPr>
          <p:cNvPr id="3" name="Content Placeholder 2"/>
          <p:cNvSpPr>
            <a:spLocks noGrp="1"/>
          </p:cNvSpPr>
          <p:nvPr>
            <p:ph idx="1"/>
          </p:nvPr>
        </p:nvSpPr>
        <p:spPr>
          <a:xfrm>
            <a:off x="938758" y="1676400"/>
            <a:ext cx="7633742" cy="4876800"/>
          </a:xfrm>
        </p:spPr>
        <p:txBody>
          <a:bodyPr>
            <a:normAutofit/>
          </a:bodyPr>
          <a:lstStyle/>
          <a:p>
            <a:r>
              <a:rPr lang="en-US" sz="2200" dirty="0"/>
              <a:t>Club Sports is allowed a small amount of student fee money to be divided amongst all possible teams minus first year teams. </a:t>
            </a:r>
          </a:p>
          <a:p>
            <a:pPr marL="0" indent="0">
              <a:buNone/>
            </a:pPr>
            <a:endParaRPr lang="en-US" sz="2200" dirty="0"/>
          </a:p>
          <a:p>
            <a:r>
              <a:rPr lang="en-US" sz="2200" dirty="0"/>
              <a:t>An evaluation will be decided upon and each team will be fully aware of what the expectations are for the entire school year. This evaluation will reflect how much money they will receive from the allocation amount available. </a:t>
            </a:r>
          </a:p>
          <a:p>
            <a:pPr marL="0" indent="0">
              <a:buNone/>
            </a:pPr>
            <a:endParaRPr lang="en-US" dirty="0"/>
          </a:p>
          <a:p>
            <a:r>
              <a:rPr lang="en-US" sz="2200" dirty="0"/>
              <a:t>Your teams’ amount for this year is on your budget on </a:t>
            </a:r>
            <a:r>
              <a:rPr lang="en-US" sz="2200" dirty="0" err="1"/>
              <a:t>DoSportsEasy</a:t>
            </a:r>
            <a:endParaRPr lang="en-US" sz="2200" dirty="0"/>
          </a:p>
        </p:txBody>
      </p:sp>
    </p:spTree>
    <p:extLst>
      <p:ext uri="{BB962C8B-B14F-4D97-AF65-F5344CB8AC3E}">
        <p14:creationId xmlns:p14="http://schemas.microsoft.com/office/powerpoint/2010/main" val="3864684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392B-FB1A-C54B-9FB9-0F49EC64BA24}"/>
              </a:ext>
            </a:extLst>
          </p:cNvPr>
          <p:cNvSpPr>
            <a:spLocks noGrp="1"/>
          </p:cNvSpPr>
          <p:nvPr>
            <p:ph type="title"/>
          </p:nvPr>
        </p:nvSpPr>
        <p:spPr>
          <a:xfrm>
            <a:off x="914400" y="168334"/>
            <a:ext cx="7633742" cy="1492132"/>
          </a:xfrm>
        </p:spPr>
        <p:txBody>
          <a:bodyPr>
            <a:normAutofit/>
          </a:bodyPr>
          <a:lstStyle/>
          <a:p>
            <a:r>
              <a:rPr lang="en-US" sz="3600" dirty="0"/>
              <a:t>Team evaluation -Required points</a:t>
            </a:r>
          </a:p>
        </p:txBody>
      </p:sp>
      <p:pic>
        <p:nvPicPr>
          <p:cNvPr id="6" name="Content Placeholder 5" descr="Table&#10;&#10;Description automatically generated">
            <a:extLst>
              <a:ext uri="{FF2B5EF4-FFF2-40B4-BE49-F238E27FC236}">
                <a16:creationId xmlns:a16="http://schemas.microsoft.com/office/drawing/2014/main" id="{243F5EED-26DA-4540-98FC-66FE14A8E4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876369"/>
            <a:ext cx="4876800" cy="5796366"/>
          </a:xfrm>
        </p:spPr>
      </p:pic>
    </p:spTree>
    <p:extLst>
      <p:ext uri="{BB962C8B-B14F-4D97-AF65-F5344CB8AC3E}">
        <p14:creationId xmlns:p14="http://schemas.microsoft.com/office/powerpoint/2010/main" val="1360199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2C3-2A92-8846-B134-7247E800F206}"/>
              </a:ext>
            </a:extLst>
          </p:cNvPr>
          <p:cNvSpPr>
            <a:spLocks noGrp="1"/>
          </p:cNvSpPr>
          <p:nvPr>
            <p:ph type="title"/>
          </p:nvPr>
        </p:nvSpPr>
        <p:spPr>
          <a:xfrm>
            <a:off x="938758" y="382385"/>
            <a:ext cx="7633742" cy="836815"/>
          </a:xfrm>
        </p:spPr>
        <p:txBody>
          <a:bodyPr>
            <a:normAutofit/>
          </a:bodyPr>
          <a:lstStyle/>
          <a:p>
            <a:r>
              <a:rPr lang="en-US" sz="4000" dirty="0"/>
              <a:t>Team evaluation- incentive pts</a:t>
            </a:r>
          </a:p>
        </p:txBody>
      </p:sp>
      <p:pic>
        <p:nvPicPr>
          <p:cNvPr id="9" name="Picture 9" descr="Table&#10;&#10;Description automatically generated">
            <a:extLst>
              <a:ext uri="{FF2B5EF4-FFF2-40B4-BE49-F238E27FC236}">
                <a16:creationId xmlns:a16="http://schemas.microsoft.com/office/drawing/2014/main" id="{88A1B5B9-426E-4C7E-BFE9-8E0B3FA4766B}"/>
              </a:ext>
            </a:extLst>
          </p:cNvPr>
          <p:cNvPicPr>
            <a:picLocks noGrp="1" noChangeAspect="1"/>
          </p:cNvPicPr>
          <p:nvPr>
            <p:ph idx="1"/>
          </p:nvPr>
        </p:nvPicPr>
        <p:blipFill>
          <a:blip r:embed="rId2"/>
          <a:stretch>
            <a:fillRect/>
          </a:stretch>
        </p:blipFill>
        <p:spPr>
          <a:xfrm>
            <a:off x="2835323" y="1219202"/>
            <a:ext cx="3477754" cy="5531248"/>
          </a:xfrm>
        </p:spPr>
      </p:pic>
    </p:spTree>
    <p:extLst>
      <p:ext uri="{BB962C8B-B14F-4D97-AF65-F5344CB8AC3E}">
        <p14:creationId xmlns:p14="http://schemas.microsoft.com/office/powerpoint/2010/main" val="3433663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381000"/>
            <a:ext cx="7633742" cy="1492132"/>
          </a:xfrm>
        </p:spPr>
        <p:txBody>
          <a:bodyPr/>
          <a:lstStyle/>
          <a:p>
            <a:pPr algn="ctr"/>
            <a:r>
              <a:rPr lang="en-US" dirty="0"/>
              <a:t>Equipment/uniforms</a:t>
            </a:r>
          </a:p>
        </p:txBody>
      </p:sp>
      <p:sp>
        <p:nvSpPr>
          <p:cNvPr id="3" name="Content Placeholder 2"/>
          <p:cNvSpPr>
            <a:spLocks noGrp="1"/>
          </p:cNvSpPr>
          <p:nvPr>
            <p:ph idx="1"/>
          </p:nvPr>
        </p:nvSpPr>
        <p:spPr>
          <a:xfrm>
            <a:off x="938758" y="1752600"/>
            <a:ext cx="7633742" cy="4800600"/>
          </a:xfrm>
        </p:spPr>
        <p:txBody>
          <a:bodyPr>
            <a:normAutofit/>
          </a:bodyPr>
          <a:lstStyle/>
          <a:p>
            <a:r>
              <a:rPr lang="en-US" dirty="0"/>
              <a:t>All equipment/uniforms must be approved before purchase. By your direct report to make sure you are sticking within your budget parameter. </a:t>
            </a:r>
          </a:p>
          <a:p>
            <a:pPr marL="0" indent="0">
              <a:buNone/>
            </a:pPr>
            <a:endParaRPr lang="en-US" dirty="0"/>
          </a:p>
          <a:p>
            <a:r>
              <a:rPr lang="en-US" dirty="0"/>
              <a:t>A bid process for equipment/uniform/charter bus/flights over $5000 will take an additional two weeks processing time. When the requisition has been approved, the Purchasing Department will forward the purchase order to the vendor. The vendor will then ship the merchandise to the Campus Recreation Office.</a:t>
            </a:r>
          </a:p>
        </p:txBody>
      </p:sp>
    </p:spTree>
    <p:extLst>
      <p:ext uri="{BB962C8B-B14F-4D97-AF65-F5344CB8AC3E}">
        <p14:creationId xmlns:p14="http://schemas.microsoft.com/office/powerpoint/2010/main" val="2483731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Cash Reimbursements</a:t>
            </a:r>
          </a:p>
        </p:txBody>
      </p:sp>
      <p:sp>
        <p:nvSpPr>
          <p:cNvPr id="3" name="Content Placeholder 2"/>
          <p:cNvSpPr>
            <a:spLocks noGrp="1"/>
          </p:cNvSpPr>
          <p:nvPr>
            <p:ph idx="1"/>
          </p:nvPr>
        </p:nvSpPr>
        <p:spPr>
          <a:xfrm>
            <a:off x="938758" y="1752600"/>
            <a:ext cx="7633742" cy="4267200"/>
          </a:xfrm>
        </p:spPr>
        <p:txBody>
          <a:bodyPr/>
          <a:lstStyle/>
          <a:p>
            <a:r>
              <a:rPr lang="en-US" dirty="0"/>
              <a:t>Generally, all transactions involving acquisitions of commodities and services must be validated by the issuance of a purchase order by the Purchasing Department or use of the P- card. </a:t>
            </a:r>
          </a:p>
          <a:p>
            <a:pPr marL="0" indent="0">
              <a:buNone/>
            </a:pPr>
            <a:endParaRPr lang="en-US" dirty="0"/>
          </a:p>
          <a:p>
            <a:r>
              <a:rPr lang="en-US" dirty="0"/>
              <a:t>The Campus Recreation Office must approve any expected reimbursement </a:t>
            </a:r>
            <a:r>
              <a:rPr lang="en-US" b="1" dirty="0"/>
              <a:t>before</a:t>
            </a:r>
            <a:r>
              <a:rPr lang="en-US" dirty="0"/>
              <a:t> purchase is finalized. </a:t>
            </a:r>
          </a:p>
          <a:p>
            <a:pPr marL="0" indent="0">
              <a:buNone/>
            </a:pPr>
            <a:endParaRPr lang="en-US" dirty="0"/>
          </a:p>
          <a:p>
            <a:r>
              <a:rPr lang="en-US" dirty="0"/>
              <a:t>Do not make purchases with personal finances unless in an emergency. For all other purchases, they must be made using the P-card.</a:t>
            </a:r>
          </a:p>
          <a:p>
            <a:endParaRPr lang="en-US" dirty="0"/>
          </a:p>
        </p:txBody>
      </p:sp>
    </p:spTree>
    <p:extLst>
      <p:ext uri="{BB962C8B-B14F-4D97-AF65-F5344CB8AC3E}">
        <p14:creationId xmlns:p14="http://schemas.microsoft.com/office/powerpoint/2010/main" val="3331878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Team meals</a:t>
            </a:r>
          </a:p>
        </p:txBody>
      </p:sp>
      <p:sp>
        <p:nvSpPr>
          <p:cNvPr id="3" name="Content Placeholder 2"/>
          <p:cNvSpPr>
            <a:spLocks noGrp="1"/>
          </p:cNvSpPr>
          <p:nvPr>
            <p:ph idx="1"/>
          </p:nvPr>
        </p:nvSpPr>
        <p:spPr>
          <a:xfrm>
            <a:off x="1143000" y="1524000"/>
            <a:ext cx="7315200" cy="5029200"/>
          </a:xfrm>
        </p:spPr>
        <p:txBody>
          <a:bodyPr>
            <a:normAutofit lnSpcReduction="10000"/>
          </a:bodyPr>
          <a:lstStyle/>
          <a:p>
            <a:r>
              <a:rPr lang="en-US" sz="2400" dirty="0"/>
              <a:t>Upon permission from your direct report, teams will be allowed to use their on-campus funds for team dinners. Permission will need to be given prior to travel or purchase if the team is eating within Cache Valley. </a:t>
            </a:r>
          </a:p>
          <a:p>
            <a:pPr marL="0" indent="0">
              <a:buNone/>
            </a:pPr>
            <a:endParaRPr lang="en-US" sz="2400" dirty="0"/>
          </a:p>
          <a:p>
            <a:r>
              <a:rPr lang="en-US" sz="2400" dirty="0"/>
              <a:t>Student Affairs policy states that only 18% tip is allowed for any type of purchase. </a:t>
            </a:r>
          </a:p>
          <a:p>
            <a:pPr marL="0" indent="0">
              <a:buNone/>
            </a:pPr>
            <a:endParaRPr lang="en-US" sz="2400" dirty="0"/>
          </a:p>
          <a:p>
            <a:r>
              <a:rPr lang="en-US" sz="2400" dirty="0"/>
              <a:t>It is University policy that a full roster of who attended that meal is documented and completed via the Meals and Entertainment Form. The Travel Officer will be required to turn that list into their direct report</a:t>
            </a:r>
          </a:p>
        </p:txBody>
      </p:sp>
    </p:spTree>
    <p:extLst>
      <p:ext uri="{BB962C8B-B14F-4D97-AF65-F5344CB8AC3E}">
        <p14:creationId xmlns:p14="http://schemas.microsoft.com/office/powerpoint/2010/main" val="1112580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533399"/>
            <a:ext cx="7633742" cy="1341117"/>
          </a:xfrm>
        </p:spPr>
        <p:txBody>
          <a:bodyPr/>
          <a:lstStyle/>
          <a:p>
            <a:pPr algn="ctr"/>
            <a:r>
              <a:rPr lang="en-US" dirty="0"/>
              <a:t>Payment for officials</a:t>
            </a:r>
          </a:p>
        </p:txBody>
      </p:sp>
      <p:sp>
        <p:nvSpPr>
          <p:cNvPr id="3" name="Content Placeholder 2"/>
          <p:cNvSpPr>
            <a:spLocks noGrp="1"/>
          </p:cNvSpPr>
          <p:nvPr>
            <p:ph idx="1"/>
          </p:nvPr>
        </p:nvSpPr>
        <p:spPr>
          <a:xfrm>
            <a:off x="1219200" y="1676400"/>
            <a:ext cx="7086600" cy="4648200"/>
          </a:xfrm>
        </p:spPr>
        <p:txBody>
          <a:bodyPr>
            <a:normAutofit/>
          </a:bodyPr>
          <a:lstStyle/>
          <a:p>
            <a:r>
              <a:rPr lang="en-US" sz="2400" dirty="0"/>
              <a:t>If your club pays officials through their governing body, then they will need to submit the invoice to their direct report to remit payment.</a:t>
            </a:r>
          </a:p>
          <a:p>
            <a:pPr marL="0" indent="0">
              <a:buNone/>
            </a:pPr>
            <a:endParaRPr lang="en-US" sz="2400" dirty="0"/>
          </a:p>
          <a:p>
            <a:r>
              <a:rPr lang="en-US" sz="2400" dirty="0"/>
              <a:t>If your club pays officials directly, you will need to work with your direct report to complete the proper paperwork 2-3 weeks in advance of event they are working to see if they need to be hired on or paid by check.</a:t>
            </a:r>
          </a:p>
        </p:txBody>
      </p:sp>
    </p:spTree>
    <p:extLst>
      <p:ext uri="{BB962C8B-B14F-4D97-AF65-F5344CB8AC3E}">
        <p14:creationId xmlns:p14="http://schemas.microsoft.com/office/powerpoint/2010/main" val="4137061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197" y="228601"/>
            <a:ext cx="6140303" cy="2895600"/>
          </a:xfrm>
        </p:spPr>
        <p:txBody>
          <a:bodyPr>
            <a:normAutofit/>
          </a:bodyPr>
          <a:lstStyle/>
          <a:p>
            <a:pPr algn="ctr"/>
            <a:r>
              <a:rPr lang="en-US" dirty="0"/>
              <a:t>Facilities &amp; events</a:t>
            </a:r>
            <a:endParaRPr lang="en-US" sz="4400" dirty="0"/>
          </a:p>
        </p:txBody>
      </p:sp>
      <p:sp>
        <p:nvSpPr>
          <p:cNvPr id="3" name="Text Placeholder 2"/>
          <p:cNvSpPr>
            <a:spLocks noGrp="1"/>
          </p:cNvSpPr>
          <p:nvPr>
            <p:ph type="body" idx="1"/>
          </p:nvPr>
        </p:nvSpPr>
        <p:spPr>
          <a:xfrm>
            <a:off x="2432198" y="3810000"/>
            <a:ext cx="5263116" cy="2438400"/>
          </a:xfrm>
        </p:spPr>
        <p:txBody>
          <a:bodyPr>
            <a:normAutofit/>
          </a:bodyPr>
          <a:lstStyle/>
          <a:p>
            <a:pPr marL="342900" indent="-342900">
              <a:buAutoNum type="arabicPeriod"/>
            </a:pPr>
            <a:r>
              <a:rPr lang="en-US" sz="1600" dirty="0"/>
              <a:t>Scheduling/Facility policies</a:t>
            </a:r>
          </a:p>
          <a:p>
            <a:pPr marL="342900" indent="-342900">
              <a:buAutoNum type="arabicPeriod"/>
            </a:pPr>
            <a:r>
              <a:rPr lang="en-US" sz="1600" dirty="0"/>
              <a:t>Hosting an event</a:t>
            </a:r>
          </a:p>
          <a:p>
            <a:pPr marL="342900" indent="-342900">
              <a:buAutoNum type="arabicPeriod"/>
            </a:pPr>
            <a:r>
              <a:rPr lang="en-US" sz="1600" dirty="0"/>
              <a:t>Student employees</a:t>
            </a:r>
          </a:p>
          <a:p>
            <a:pPr marL="342900" indent="-342900">
              <a:buAutoNum type="arabicPeriod"/>
            </a:pPr>
            <a:r>
              <a:rPr lang="en-US" sz="1600" dirty="0"/>
              <a:t>Camps and clinics</a:t>
            </a:r>
          </a:p>
        </p:txBody>
      </p:sp>
    </p:spTree>
    <p:extLst>
      <p:ext uri="{BB962C8B-B14F-4D97-AF65-F5344CB8AC3E}">
        <p14:creationId xmlns:p14="http://schemas.microsoft.com/office/powerpoint/2010/main" val="392759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404" y="381000"/>
            <a:ext cx="7633742" cy="967360"/>
          </a:xfrm>
        </p:spPr>
        <p:txBody>
          <a:bodyPr>
            <a:normAutofit/>
          </a:bodyPr>
          <a:lstStyle/>
          <a:p>
            <a:pPr algn="ctr"/>
            <a:r>
              <a:rPr lang="en-US" dirty="0"/>
              <a:t>List of current clubs</a:t>
            </a:r>
          </a:p>
        </p:txBody>
      </p:sp>
      <p:sp>
        <p:nvSpPr>
          <p:cNvPr id="3" name="Content Placeholder 2"/>
          <p:cNvSpPr>
            <a:spLocks noGrp="1"/>
          </p:cNvSpPr>
          <p:nvPr>
            <p:ph idx="1"/>
          </p:nvPr>
        </p:nvSpPr>
        <p:spPr>
          <a:xfrm>
            <a:off x="1675177" y="1600200"/>
            <a:ext cx="6683287" cy="4876800"/>
          </a:xfrm>
        </p:spPr>
        <p:txBody>
          <a:bodyPr vert="horz" lIns="91440" tIns="45720" rIns="91440" bIns="45720" numCol="2" rtlCol="0" anchor="t">
            <a:normAutofit fontScale="92500" lnSpcReduction="20000"/>
          </a:bodyPr>
          <a:lstStyle/>
          <a:p>
            <a:pPr marL="457200" lvl="1" indent="0">
              <a:buNone/>
            </a:pPr>
            <a:r>
              <a:rPr lang="en-US" dirty="0" err="1"/>
              <a:t>Aggiethon</a:t>
            </a:r>
            <a:endParaRPr lang="en-US" dirty="0"/>
          </a:p>
          <a:p>
            <a:pPr marL="457200" lvl="1" indent="0">
              <a:buNone/>
            </a:pPr>
            <a:r>
              <a:rPr lang="en-US" dirty="0"/>
              <a:t>Baseball Club</a:t>
            </a:r>
            <a:endParaRPr lang="en-US"/>
          </a:p>
          <a:p>
            <a:pPr marL="457200" lvl="1" indent="0">
              <a:buNone/>
            </a:pPr>
            <a:r>
              <a:rPr lang="en-US" dirty="0"/>
              <a:t>Cycling Club</a:t>
            </a:r>
          </a:p>
          <a:p>
            <a:pPr marL="457200" lvl="1" indent="0">
              <a:buNone/>
            </a:pPr>
            <a:r>
              <a:rPr lang="en-US" dirty="0"/>
              <a:t>Esports Club</a:t>
            </a:r>
          </a:p>
          <a:p>
            <a:pPr marL="457200" lvl="1" indent="0">
              <a:buNone/>
            </a:pPr>
            <a:r>
              <a:rPr lang="en-US" dirty="0"/>
              <a:t>Figure Skating Club</a:t>
            </a:r>
          </a:p>
          <a:p>
            <a:pPr marL="457200" lvl="1" indent="0">
              <a:buNone/>
            </a:pPr>
            <a:r>
              <a:rPr lang="en-US" dirty="0"/>
              <a:t>Golf Club</a:t>
            </a:r>
          </a:p>
          <a:p>
            <a:pPr marL="457200" lvl="1" indent="0">
              <a:buNone/>
            </a:pPr>
            <a:r>
              <a:rPr lang="en-US" dirty="0"/>
              <a:t>Men's Hockey Club</a:t>
            </a:r>
          </a:p>
          <a:p>
            <a:pPr marL="457200" lvl="1" indent="0">
              <a:buNone/>
            </a:pPr>
            <a:r>
              <a:rPr lang="en-US" dirty="0"/>
              <a:t>Women's Hockey Club</a:t>
            </a:r>
          </a:p>
          <a:p>
            <a:pPr marL="457200" lvl="1" indent="0">
              <a:buNone/>
            </a:pPr>
            <a:r>
              <a:rPr lang="en-US" dirty="0"/>
              <a:t>Jump Rope Club</a:t>
            </a:r>
          </a:p>
          <a:p>
            <a:pPr marL="457200" lvl="1" indent="0">
              <a:buNone/>
            </a:pPr>
            <a:r>
              <a:rPr lang="en-US" dirty="0"/>
              <a:t>Men's Lacrosse Club</a:t>
            </a:r>
          </a:p>
          <a:p>
            <a:pPr marL="457200" lvl="1" indent="0">
              <a:buNone/>
            </a:pPr>
            <a:r>
              <a:rPr lang="en-US" dirty="0"/>
              <a:t>Women's Lacrosse Club</a:t>
            </a:r>
          </a:p>
          <a:p>
            <a:pPr marL="457200" lvl="1" indent="0">
              <a:buNone/>
            </a:pPr>
            <a:r>
              <a:rPr lang="en-US" dirty="0"/>
              <a:t>Pickleball Club</a:t>
            </a:r>
          </a:p>
          <a:p>
            <a:pPr marL="457200" lvl="1" indent="0">
              <a:buNone/>
            </a:pPr>
            <a:r>
              <a:rPr lang="en-US" dirty="0"/>
              <a:t>Powerlifting Club </a:t>
            </a:r>
          </a:p>
          <a:p>
            <a:pPr marL="457200" lvl="1" indent="0">
              <a:buNone/>
            </a:pPr>
            <a:r>
              <a:rPr lang="en-US" dirty="0"/>
              <a:t>Racquetball Club</a:t>
            </a:r>
          </a:p>
          <a:p>
            <a:pPr marL="457200" lvl="1" indent="0">
              <a:buNone/>
            </a:pPr>
            <a:r>
              <a:rPr lang="en-US" dirty="0"/>
              <a:t>Rodeo Club</a:t>
            </a:r>
          </a:p>
          <a:p>
            <a:pPr marL="457200" lvl="1" indent="0">
              <a:buNone/>
            </a:pPr>
            <a:r>
              <a:rPr lang="en-US" dirty="0"/>
              <a:t>Men's Rugby Club</a:t>
            </a:r>
          </a:p>
          <a:p>
            <a:pPr marL="457200" lvl="1" indent="0">
              <a:buNone/>
            </a:pPr>
            <a:r>
              <a:rPr lang="en-US" dirty="0"/>
              <a:t>Women's Rugby Club</a:t>
            </a:r>
          </a:p>
          <a:p>
            <a:pPr marL="457200" lvl="1" indent="0">
              <a:buNone/>
            </a:pPr>
            <a:r>
              <a:rPr lang="en-US" dirty="0"/>
              <a:t>Swim and Dive Club</a:t>
            </a:r>
          </a:p>
          <a:p>
            <a:pPr marL="457200" lvl="1" indent="0">
              <a:buNone/>
            </a:pPr>
            <a:r>
              <a:rPr lang="en-US" dirty="0"/>
              <a:t>Men's Soccer Club</a:t>
            </a:r>
          </a:p>
          <a:p>
            <a:pPr marL="457200" lvl="1" indent="0">
              <a:buNone/>
            </a:pPr>
            <a:r>
              <a:rPr lang="en-US" dirty="0"/>
              <a:t>Women's Soccer Club</a:t>
            </a:r>
          </a:p>
          <a:p>
            <a:pPr marL="457200" lvl="1" indent="0">
              <a:buNone/>
            </a:pPr>
            <a:r>
              <a:rPr lang="en-US" dirty="0"/>
              <a:t>Tennis Club</a:t>
            </a:r>
          </a:p>
          <a:p>
            <a:pPr marL="457200" lvl="1" indent="0">
              <a:buNone/>
            </a:pPr>
            <a:r>
              <a:rPr lang="en-US" dirty="0"/>
              <a:t>Men's Ultimate Club</a:t>
            </a:r>
          </a:p>
          <a:p>
            <a:pPr marL="457200" lvl="1" indent="0">
              <a:buNone/>
            </a:pPr>
            <a:r>
              <a:rPr lang="en-US" dirty="0"/>
              <a:t>Women's Ultimate Club</a:t>
            </a:r>
          </a:p>
          <a:p>
            <a:pPr marL="457200" lvl="1" indent="0">
              <a:buNone/>
            </a:pPr>
            <a:r>
              <a:rPr lang="en-US" dirty="0"/>
              <a:t>Men's Volleyball Club</a:t>
            </a:r>
          </a:p>
          <a:p>
            <a:pPr marL="457200" lvl="1" indent="0">
              <a:buNone/>
            </a:pPr>
            <a:r>
              <a:rPr lang="en-US" dirty="0"/>
              <a:t>Women's Volleyball Club</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84127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Scheduling/Facility Policies</a:t>
            </a:r>
          </a:p>
        </p:txBody>
      </p:sp>
      <p:sp>
        <p:nvSpPr>
          <p:cNvPr id="3" name="Content Placeholder 2"/>
          <p:cNvSpPr>
            <a:spLocks noGrp="1"/>
          </p:cNvSpPr>
          <p:nvPr>
            <p:ph idx="1"/>
          </p:nvPr>
        </p:nvSpPr>
        <p:spPr>
          <a:xfrm>
            <a:off x="938758" y="2057400"/>
            <a:ext cx="7633742" cy="4114800"/>
          </a:xfrm>
        </p:spPr>
        <p:txBody>
          <a:bodyPr vert="horz" lIns="91440" tIns="45720" rIns="91440" bIns="45720" rtlCol="0" anchor="t">
            <a:normAutofit/>
          </a:bodyPr>
          <a:lstStyle/>
          <a:p>
            <a:r>
              <a:rPr lang="en-US" dirty="0"/>
              <a:t>Each team is responsible for scheduling all of its practices and games. All requests for on-campus facilities such as fields or gyms must be submitted through the </a:t>
            </a:r>
            <a:r>
              <a:rPr lang="en-US" dirty="0" err="1"/>
              <a:t>DoSportsEasy</a:t>
            </a:r>
            <a:r>
              <a:rPr lang="en-US" dirty="0"/>
              <a:t> events submission</a:t>
            </a:r>
          </a:p>
          <a:p>
            <a:pPr marL="0" indent="0">
              <a:buNone/>
            </a:pPr>
            <a:endParaRPr lang="en-US" dirty="0"/>
          </a:p>
          <a:p>
            <a:r>
              <a:rPr lang="en-US" dirty="0"/>
              <a:t>If teams damage any part of Campus Recreation/University property/facility, they will be held financially accountable. </a:t>
            </a:r>
          </a:p>
          <a:p>
            <a:pPr marL="0" indent="0">
              <a:buNone/>
            </a:pPr>
            <a:endParaRPr lang="en-US" dirty="0"/>
          </a:p>
          <a:p>
            <a:r>
              <a:rPr lang="en-US" dirty="0"/>
              <a:t>When using the facilities, </a:t>
            </a:r>
            <a:r>
              <a:rPr lang="en-US" b="1" dirty="0"/>
              <a:t>all team affiliates must treat the Campus Recreation staff with absolute respect. </a:t>
            </a:r>
          </a:p>
        </p:txBody>
      </p:sp>
    </p:spTree>
    <p:extLst>
      <p:ext uri="{BB962C8B-B14F-4D97-AF65-F5344CB8AC3E}">
        <p14:creationId xmlns:p14="http://schemas.microsoft.com/office/powerpoint/2010/main" val="1102892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University holidays</a:t>
            </a:r>
          </a:p>
        </p:txBody>
      </p:sp>
      <p:sp>
        <p:nvSpPr>
          <p:cNvPr id="3" name="Content Placeholder 2"/>
          <p:cNvSpPr>
            <a:spLocks noGrp="1"/>
          </p:cNvSpPr>
          <p:nvPr>
            <p:ph idx="1"/>
          </p:nvPr>
        </p:nvSpPr>
        <p:spPr>
          <a:xfrm>
            <a:off x="938758" y="1874518"/>
            <a:ext cx="7633742" cy="4005076"/>
          </a:xfrm>
        </p:spPr>
        <p:txBody>
          <a:bodyPr vert="horz" lIns="91440" tIns="45720" rIns="91440" bIns="45720" rtlCol="0" anchor="t">
            <a:normAutofit/>
          </a:bodyPr>
          <a:lstStyle/>
          <a:p>
            <a:r>
              <a:rPr lang="en-US" dirty="0"/>
              <a:t>There are certain days throughout the school year and summer that Campus Recreation facilities will be closed. This being said, it should be noted that at times teams </a:t>
            </a:r>
            <a:r>
              <a:rPr lang="en-US" b="1" dirty="0"/>
              <a:t>will not</a:t>
            </a:r>
            <a:r>
              <a:rPr lang="en-US" dirty="0"/>
              <a:t> be able to have access to their equipment located in the buildings. All closings/schedules can be found at </a:t>
            </a:r>
            <a:r>
              <a:rPr lang="en-US" u="sng" dirty="0">
                <a:hlinkClick r:id="rId3"/>
              </a:rPr>
              <a:t>https://www.usu.edu/campusrec/rec_facilites/closures</a:t>
            </a:r>
            <a:r>
              <a:rPr lang="en-US" dirty="0"/>
              <a:t> </a:t>
            </a:r>
          </a:p>
          <a:p>
            <a:pPr lvl="1"/>
            <a:r>
              <a:rPr lang="en-US" dirty="0"/>
              <a:t>Labor Day</a:t>
            </a:r>
          </a:p>
          <a:p>
            <a:pPr lvl="1"/>
            <a:r>
              <a:rPr lang="en-US" dirty="0"/>
              <a:t>Fall Break</a:t>
            </a:r>
          </a:p>
          <a:p>
            <a:pPr lvl="1"/>
            <a:r>
              <a:rPr lang="en-US" dirty="0"/>
              <a:t>Thanksgiving Break</a:t>
            </a:r>
          </a:p>
          <a:p>
            <a:pPr lvl="1"/>
            <a:r>
              <a:rPr lang="en-US" dirty="0"/>
              <a:t>Christmas Break </a:t>
            </a:r>
          </a:p>
        </p:txBody>
      </p:sp>
    </p:spTree>
    <p:extLst>
      <p:ext uri="{BB962C8B-B14F-4D97-AF65-F5344CB8AC3E}">
        <p14:creationId xmlns:p14="http://schemas.microsoft.com/office/powerpoint/2010/main" val="2941628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Nelson Fieldhouse</a:t>
            </a:r>
          </a:p>
        </p:txBody>
      </p:sp>
      <p:sp>
        <p:nvSpPr>
          <p:cNvPr id="3" name="Content Placeholder 2"/>
          <p:cNvSpPr>
            <a:spLocks noGrp="1"/>
          </p:cNvSpPr>
          <p:nvPr>
            <p:ph idx="1"/>
          </p:nvPr>
        </p:nvSpPr>
        <p:spPr>
          <a:xfrm>
            <a:off x="938758" y="1685111"/>
            <a:ext cx="7633742" cy="3593591"/>
          </a:xfrm>
        </p:spPr>
        <p:txBody>
          <a:bodyPr vert="horz" lIns="91440" tIns="45720" rIns="91440" bIns="45720" rtlCol="0" anchor="t">
            <a:normAutofit/>
          </a:bodyPr>
          <a:lstStyle/>
          <a:p>
            <a:r>
              <a:rPr lang="en-US" dirty="0"/>
              <a:t>The Fieldhouse is available during the winter months (January-March) to Club Sport teams for practices. Times are scheduled to allow for fair usage. </a:t>
            </a:r>
          </a:p>
          <a:p>
            <a:pPr marL="0" indent="0">
              <a:buNone/>
            </a:pPr>
            <a:endParaRPr lang="en-US" dirty="0"/>
          </a:p>
          <a:p>
            <a:r>
              <a:rPr lang="en-US" dirty="0"/>
              <a:t>At times, it may become necessary to adjust schedules to accommodate special events or activities. </a:t>
            </a:r>
          </a:p>
        </p:txBody>
      </p:sp>
    </p:spTree>
    <p:extLst>
      <p:ext uri="{BB962C8B-B14F-4D97-AF65-F5344CB8AC3E}">
        <p14:creationId xmlns:p14="http://schemas.microsoft.com/office/powerpoint/2010/main" val="1710635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Hper</a:t>
            </a:r>
            <a:r>
              <a:rPr lang="en-US" dirty="0"/>
              <a:t> gym/rooms</a:t>
            </a:r>
          </a:p>
        </p:txBody>
      </p:sp>
      <p:sp>
        <p:nvSpPr>
          <p:cNvPr id="3" name="Content Placeholder 2"/>
          <p:cNvSpPr>
            <a:spLocks noGrp="1"/>
          </p:cNvSpPr>
          <p:nvPr>
            <p:ph idx="1"/>
          </p:nvPr>
        </p:nvSpPr>
        <p:spPr>
          <a:xfrm>
            <a:off x="899569" y="1789613"/>
            <a:ext cx="7633742" cy="3593591"/>
          </a:xfrm>
        </p:spPr>
        <p:txBody>
          <a:bodyPr/>
          <a:lstStyle/>
          <a:p>
            <a:r>
              <a:rPr lang="en-US" dirty="0"/>
              <a:t>The HPER gyms/rooms may be available upon request. </a:t>
            </a:r>
          </a:p>
          <a:p>
            <a:pPr marL="0" indent="0">
              <a:buNone/>
            </a:pPr>
            <a:endParaRPr lang="en-US" dirty="0"/>
          </a:p>
          <a:p>
            <a:r>
              <a:rPr lang="en-US" dirty="0"/>
              <a:t>The Intramural Sports Program has priority during their sessions, so work closely with your direct report to request practice space. </a:t>
            </a:r>
          </a:p>
          <a:p>
            <a:pPr marL="0" indent="0">
              <a:buNone/>
            </a:pPr>
            <a:endParaRPr lang="en-US" dirty="0"/>
          </a:p>
          <a:p>
            <a:r>
              <a:rPr lang="en-US" dirty="0"/>
              <a:t>At times, it may become necessary to adjust schedules to accommodate special events or activities. </a:t>
            </a:r>
          </a:p>
        </p:txBody>
      </p:sp>
    </p:spTree>
    <p:extLst>
      <p:ext uri="{BB962C8B-B14F-4D97-AF65-F5344CB8AC3E}">
        <p14:creationId xmlns:p14="http://schemas.microsoft.com/office/powerpoint/2010/main" val="2755434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F9AA-8AB2-FF44-A4B5-B41E51A61D7D}"/>
              </a:ext>
            </a:extLst>
          </p:cNvPr>
          <p:cNvSpPr>
            <a:spLocks noGrp="1"/>
          </p:cNvSpPr>
          <p:nvPr>
            <p:ph type="title"/>
          </p:nvPr>
        </p:nvSpPr>
        <p:spPr/>
        <p:txBody>
          <a:bodyPr>
            <a:normAutofit/>
          </a:bodyPr>
          <a:lstStyle/>
          <a:p>
            <a:r>
              <a:rPr lang="en-US" sz="4400" dirty="0"/>
              <a:t>Northeast Recreation Field</a:t>
            </a:r>
          </a:p>
        </p:txBody>
      </p:sp>
      <p:sp>
        <p:nvSpPr>
          <p:cNvPr id="3" name="Content Placeholder 2">
            <a:extLst>
              <a:ext uri="{FF2B5EF4-FFF2-40B4-BE49-F238E27FC236}">
                <a16:creationId xmlns:a16="http://schemas.microsoft.com/office/drawing/2014/main" id="{E4907127-8BB8-AF4C-8CCA-DCC75AA8F627}"/>
              </a:ext>
            </a:extLst>
          </p:cNvPr>
          <p:cNvSpPr>
            <a:spLocks noGrp="1"/>
          </p:cNvSpPr>
          <p:nvPr>
            <p:ph idx="1"/>
          </p:nvPr>
        </p:nvSpPr>
        <p:spPr>
          <a:xfrm>
            <a:off x="938758" y="1871204"/>
            <a:ext cx="7633742" cy="3593591"/>
          </a:xfrm>
        </p:spPr>
        <p:txBody>
          <a:bodyPr/>
          <a:lstStyle/>
          <a:p>
            <a:r>
              <a:rPr lang="en-US" dirty="0"/>
              <a:t>This is a new natural grass field that can be used for games and special events that is located at the corner of 1200 E 1100 N.</a:t>
            </a:r>
          </a:p>
          <a:p>
            <a:pPr marL="0" indent="0">
              <a:buNone/>
            </a:pPr>
            <a:endParaRPr lang="en-US" dirty="0">
              <a:highlight>
                <a:srgbClr val="FFFF00"/>
              </a:highlight>
            </a:endParaRPr>
          </a:p>
          <a:p>
            <a:r>
              <a:rPr lang="en-US" dirty="0"/>
              <a:t>This space will be reserved just like all other fields, through event requests on DSE</a:t>
            </a:r>
          </a:p>
          <a:p>
            <a:pPr marL="0" indent="0">
              <a:buNone/>
            </a:pPr>
            <a:endParaRPr lang="en-US" dirty="0"/>
          </a:p>
          <a:p>
            <a:r>
              <a:rPr lang="en-US" dirty="0"/>
              <a:t>This field can host lacrosse, rugby, soccer,  and ultimate games. There is a restroom, storage space, and gravel lot.</a:t>
            </a:r>
          </a:p>
        </p:txBody>
      </p:sp>
    </p:spTree>
    <p:extLst>
      <p:ext uri="{BB962C8B-B14F-4D97-AF65-F5344CB8AC3E}">
        <p14:creationId xmlns:p14="http://schemas.microsoft.com/office/powerpoint/2010/main" val="1847166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Aggie legacy fields</a:t>
            </a:r>
          </a:p>
        </p:txBody>
      </p:sp>
      <p:sp>
        <p:nvSpPr>
          <p:cNvPr id="3" name="Content Placeholder 2"/>
          <p:cNvSpPr>
            <a:spLocks noGrp="1"/>
          </p:cNvSpPr>
          <p:nvPr>
            <p:ph idx="1"/>
          </p:nvPr>
        </p:nvSpPr>
        <p:spPr>
          <a:xfrm>
            <a:off x="938758" y="1554482"/>
            <a:ext cx="7633742" cy="4190998"/>
          </a:xfrm>
        </p:spPr>
        <p:txBody>
          <a:bodyPr/>
          <a:lstStyle/>
          <a:p>
            <a:r>
              <a:rPr lang="en-US" dirty="0"/>
              <a:t>It is highly recommended that all teams competing during the spring semester, schedule home events during the latter part of spring. </a:t>
            </a:r>
          </a:p>
          <a:p>
            <a:pPr marL="0" indent="0">
              <a:buNone/>
            </a:pPr>
            <a:endParaRPr lang="en-US" dirty="0"/>
          </a:p>
          <a:p>
            <a:r>
              <a:rPr lang="en-US" dirty="0"/>
              <a:t>Snow accumulated on the turf field will </a:t>
            </a:r>
            <a:r>
              <a:rPr lang="en-US" b="1" dirty="0"/>
              <a:t>not be removed. The removal damages the turf and we must rely on the sun to melt the snow. </a:t>
            </a:r>
          </a:p>
          <a:p>
            <a:pPr marL="0" indent="0">
              <a:buNone/>
            </a:pPr>
            <a:endParaRPr lang="en-US" b="1" dirty="0"/>
          </a:p>
          <a:p>
            <a:r>
              <a:rPr lang="en-US" dirty="0"/>
              <a:t>Remember, Cache Valley has unpredictable heavy snowstorms in the spring that will not be cleaned off. If you do choose to schedule early spring events be prepared to a) have a back-up indoor facility scheduled or b) play with the snow on the turf. </a:t>
            </a:r>
          </a:p>
        </p:txBody>
      </p:sp>
    </p:spTree>
    <p:extLst>
      <p:ext uri="{BB962C8B-B14F-4D97-AF65-F5344CB8AC3E}">
        <p14:creationId xmlns:p14="http://schemas.microsoft.com/office/powerpoint/2010/main" val="939972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Stan laub center</a:t>
            </a:r>
          </a:p>
        </p:txBody>
      </p:sp>
      <p:sp>
        <p:nvSpPr>
          <p:cNvPr id="3" name="Content Placeholder 2"/>
          <p:cNvSpPr>
            <a:spLocks noGrp="1"/>
          </p:cNvSpPr>
          <p:nvPr>
            <p:ph idx="1"/>
          </p:nvPr>
        </p:nvSpPr>
        <p:spPr>
          <a:xfrm>
            <a:off x="938758" y="1593671"/>
            <a:ext cx="7633742" cy="5264329"/>
          </a:xfrm>
        </p:spPr>
        <p:txBody>
          <a:bodyPr vert="horz" lIns="91440" tIns="45720" rIns="91440" bIns="45720" rtlCol="0" anchor="t">
            <a:normAutofit fontScale="92500" lnSpcReduction="10000"/>
          </a:bodyPr>
          <a:lstStyle/>
          <a:p>
            <a:r>
              <a:rPr lang="en-US" sz="2400" dirty="0"/>
              <a:t>This facility is only available at the permission and request of the professional staff within the Athletics Department.  Your direct report will assist in this process and will be the only ones to contact Athletics. </a:t>
            </a:r>
          </a:p>
          <a:p>
            <a:r>
              <a:rPr lang="en-US" sz="2400" b="1" dirty="0"/>
              <a:t>Campus Rec, Athletics, and Event Services have a space trade agreement to allow up to 125hrs of free rental of the LAUB</a:t>
            </a:r>
          </a:p>
          <a:p>
            <a:pPr lvl="1"/>
            <a:r>
              <a:rPr lang="en-US" sz="2200" dirty="0"/>
              <a:t>The trade is that we have to provide at least 15 club members to volunteer at all home football games. Can be from any club, but highly encourage clubs that are going to utilize this space to step up on this.</a:t>
            </a:r>
          </a:p>
          <a:p>
            <a:pPr lvl="1"/>
            <a:r>
              <a:rPr lang="en-US" sz="2200" dirty="0"/>
              <a:t>This will also be included as an option for required volunteer service opportunities</a:t>
            </a:r>
          </a:p>
          <a:p>
            <a:r>
              <a:rPr lang="en-US" sz="2400" dirty="0"/>
              <a:t>Teams may split the space to help preserve hours being used</a:t>
            </a:r>
            <a:endParaRPr lang="en-US" sz="2200" dirty="0"/>
          </a:p>
          <a:p>
            <a:endParaRPr lang="en-US" dirty="0"/>
          </a:p>
        </p:txBody>
      </p:sp>
    </p:spTree>
    <p:extLst>
      <p:ext uri="{BB962C8B-B14F-4D97-AF65-F5344CB8AC3E}">
        <p14:creationId xmlns:p14="http://schemas.microsoft.com/office/powerpoint/2010/main" val="1752830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Field marking</a:t>
            </a:r>
          </a:p>
        </p:txBody>
      </p:sp>
      <p:sp>
        <p:nvSpPr>
          <p:cNvPr id="3" name="Content Placeholder 2"/>
          <p:cNvSpPr>
            <a:spLocks noGrp="1"/>
          </p:cNvSpPr>
          <p:nvPr>
            <p:ph idx="1"/>
          </p:nvPr>
        </p:nvSpPr>
        <p:spPr>
          <a:xfrm>
            <a:off x="938758" y="2057400"/>
            <a:ext cx="7633742" cy="3535680"/>
          </a:xfrm>
        </p:spPr>
        <p:txBody>
          <a:bodyPr vert="horz" lIns="91440" tIns="45720" rIns="91440" bIns="45720" rtlCol="0" anchor="t">
            <a:normAutofit/>
          </a:bodyPr>
          <a:lstStyle/>
          <a:p>
            <a:r>
              <a:rPr lang="en-US" dirty="0"/>
              <a:t>Campus Recreation has a paint machine, which is available to those teams needing field markings. It is the responsibility of the team to communicate any dimension or line changes per the teams’ national governing body to your direct report to schedule a time to paint the fields.</a:t>
            </a:r>
          </a:p>
          <a:p>
            <a:pPr marL="0" indent="0">
              <a:buNone/>
            </a:pPr>
            <a:endParaRPr lang="en-US" dirty="0"/>
          </a:p>
          <a:p>
            <a:r>
              <a:rPr lang="en-US" dirty="0"/>
              <a:t>This cost is planned to come out of the overall Campus Recreation budget, therefore teams should not need to budget for these costs. </a:t>
            </a:r>
          </a:p>
          <a:p>
            <a:endParaRPr lang="en-US" dirty="0"/>
          </a:p>
        </p:txBody>
      </p:sp>
    </p:spTree>
    <p:extLst>
      <p:ext uri="{BB962C8B-B14F-4D97-AF65-F5344CB8AC3E}">
        <p14:creationId xmlns:p14="http://schemas.microsoft.com/office/powerpoint/2010/main" val="1674779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879" y="120768"/>
            <a:ext cx="8191500" cy="1492132"/>
          </a:xfrm>
        </p:spPr>
        <p:txBody>
          <a:bodyPr/>
          <a:lstStyle/>
          <a:p>
            <a:pPr algn="ctr"/>
            <a:r>
              <a:rPr lang="en-US" dirty="0"/>
              <a:t>Hosting </a:t>
            </a:r>
            <a:r>
              <a:rPr lang="en-US"/>
              <a:t>an event/clean up</a:t>
            </a:r>
            <a:endParaRPr lang="en-US" dirty="0"/>
          </a:p>
        </p:txBody>
      </p:sp>
      <p:sp>
        <p:nvSpPr>
          <p:cNvPr id="3" name="Content Placeholder 2"/>
          <p:cNvSpPr>
            <a:spLocks noGrp="1"/>
          </p:cNvSpPr>
          <p:nvPr>
            <p:ph idx="1"/>
          </p:nvPr>
        </p:nvSpPr>
        <p:spPr>
          <a:xfrm>
            <a:off x="938758" y="1295400"/>
            <a:ext cx="7633742" cy="5181600"/>
          </a:xfrm>
        </p:spPr>
        <p:txBody>
          <a:bodyPr vert="horz" lIns="91440" tIns="45720" rIns="91440" bIns="45720" rtlCol="0" anchor="t">
            <a:normAutofit/>
          </a:bodyPr>
          <a:lstStyle/>
          <a:p>
            <a:r>
              <a:rPr lang="en-US" dirty="0"/>
              <a:t>When hosting an event such as a tryout, game, tournament, please reserve by posting event on DSE.</a:t>
            </a:r>
          </a:p>
          <a:p>
            <a:pPr lvl="0"/>
            <a:r>
              <a:rPr lang="en-US" dirty="0"/>
              <a:t>Registration fee for hosting events should be handled through the Campus Recreation Office. </a:t>
            </a:r>
          </a:p>
          <a:p>
            <a:pPr lvl="0"/>
            <a:r>
              <a:rPr lang="en-US" dirty="0"/>
              <a:t>Any mailings may be sent through the office as well. All registration fees collected will be deposited directly into each teams’ account.</a:t>
            </a:r>
          </a:p>
          <a:p>
            <a:r>
              <a:rPr lang="en-US" dirty="0"/>
              <a:t>Coaches and/or officers must be present at all times. </a:t>
            </a:r>
          </a:p>
          <a:p>
            <a:r>
              <a:rPr lang="en-US" b="1" dirty="0"/>
              <a:t>Teams are responsible for fields/gyms set-up and clean-up after any practice, game or tournament. </a:t>
            </a:r>
          </a:p>
          <a:p>
            <a:r>
              <a:rPr lang="en-US" dirty="0"/>
              <a:t>Teams that leave fields/gyms or other facilities in disarray will be charged with a</a:t>
            </a:r>
            <a:r>
              <a:rPr lang="en-US" b="1" dirty="0"/>
              <a:t> </a:t>
            </a:r>
            <a:r>
              <a:rPr lang="en-US" b="1" u="sng" dirty="0"/>
              <a:t>minor infraction</a:t>
            </a:r>
            <a:r>
              <a:rPr lang="en-US" b="1" dirty="0"/>
              <a:t>.</a:t>
            </a:r>
          </a:p>
        </p:txBody>
      </p:sp>
    </p:spTree>
    <p:extLst>
      <p:ext uri="{BB962C8B-B14F-4D97-AF65-F5344CB8AC3E}">
        <p14:creationId xmlns:p14="http://schemas.microsoft.com/office/powerpoint/2010/main" val="2215289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Student employees</a:t>
            </a:r>
          </a:p>
        </p:txBody>
      </p:sp>
      <p:sp>
        <p:nvSpPr>
          <p:cNvPr id="3" name="Content Placeholder 2"/>
          <p:cNvSpPr>
            <a:spLocks noGrp="1"/>
          </p:cNvSpPr>
          <p:nvPr>
            <p:ph idx="1"/>
          </p:nvPr>
        </p:nvSpPr>
        <p:spPr>
          <a:xfrm>
            <a:off x="938758" y="1524000"/>
            <a:ext cx="7633742" cy="4953000"/>
          </a:xfrm>
        </p:spPr>
        <p:txBody>
          <a:bodyPr vert="horz" lIns="91440" tIns="45720" rIns="91440" bIns="45720" rtlCol="0" anchor="t">
            <a:normAutofit/>
          </a:bodyPr>
          <a:lstStyle/>
          <a:p>
            <a:r>
              <a:rPr lang="en-US" dirty="0"/>
              <a:t>During all home games/tournaments, a Competitive Sports Supervisor will be assigned. </a:t>
            </a:r>
            <a:r>
              <a:rPr lang="en-US" b="1" dirty="0"/>
              <a:t>All teams are to treat them with absolute respect, and communicate with them before, during, and after the games as needed. </a:t>
            </a:r>
          </a:p>
          <a:p>
            <a:pPr marL="0" indent="0">
              <a:buNone/>
            </a:pPr>
            <a:endParaRPr lang="en-US" b="1" dirty="0"/>
          </a:p>
          <a:p>
            <a:r>
              <a:rPr lang="en-US" dirty="0"/>
              <a:t>Their role is to be available to assist during injuries, manage crowd control, set up field, turn on the lights, tear down field, and provide assistance to officials, coaches, or the Athletic Trainer when necessary. </a:t>
            </a:r>
          </a:p>
          <a:p>
            <a:pPr marL="0" indent="0">
              <a:buNone/>
            </a:pPr>
            <a:endParaRPr lang="en-US" dirty="0"/>
          </a:p>
          <a:p>
            <a:r>
              <a:rPr lang="en-US" dirty="0"/>
              <a:t>Club Sports athletes who attend other team’s games should check in with the Competitive Sports Supervisor to sign in for the Incentive Program. </a:t>
            </a:r>
          </a:p>
          <a:p>
            <a:endParaRPr lang="en-US" dirty="0"/>
          </a:p>
        </p:txBody>
      </p:sp>
    </p:spTree>
    <p:extLst>
      <p:ext uri="{BB962C8B-B14F-4D97-AF65-F5344CB8AC3E}">
        <p14:creationId xmlns:p14="http://schemas.microsoft.com/office/powerpoint/2010/main" val="2200970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Personnel/their role</a:t>
            </a:r>
          </a:p>
        </p:txBody>
      </p:sp>
      <p:sp>
        <p:nvSpPr>
          <p:cNvPr id="3" name="Content Placeholder 2"/>
          <p:cNvSpPr>
            <a:spLocks noGrp="1"/>
          </p:cNvSpPr>
          <p:nvPr>
            <p:ph idx="1"/>
          </p:nvPr>
        </p:nvSpPr>
        <p:spPr>
          <a:xfrm>
            <a:off x="938758" y="1600200"/>
            <a:ext cx="7633742" cy="4876800"/>
          </a:xfrm>
        </p:spPr>
        <p:txBody>
          <a:bodyPr vert="horz" lIns="91440" tIns="45720" rIns="91440" bIns="45720" rtlCol="0" anchor="t">
            <a:normAutofit fontScale="92500" lnSpcReduction="20000"/>
          </a:bodyPr>
          <a:lstStyle/>
          <a:p>
            <a:r>
              <a:rPr lang="en-US" b="1" dirty="0"/>
              <a:t>Amanda:</a:t>
            </a:r>
            <a:r>
              <a:rPr lang="en-US" dirty="0"/>
              <a:t> </a:t>
            </a:r>
            <a:endParaRPr lang="en-US"/>
          </a:p>
          <a:p>
            <a:pPr lvl="1"/>
            <a:r>
              <a:rPr lang="en-US" dirty="0"/>
              <a:t>Assist assigned teams with day-to-day operations, finances, student development</a:t>
            </a:r>
          </a:p>
          <a:p>
            <a:r>
              <a:rPr lang="en-US" b="1" dirty="0">
                <a:ea typeface="+mn-lt"/>
                <a:cs typeface="+mn-lt"/>
              </a:rPr>
              <a:t>Bailey:</a:t>
            </a:r>
            <a:r>
              <a:rPr lang="en-US" dirty="0">
                <a:ea typeface="+mn-lt"/>
                <a:cs typeface="+mn-lt"/>
              </a:rPr>
              <a:t> </a:t>
            </a:r>
          </a:p>
          <a:p>
            <a:pPr lvl="1">
              <a:buFont typeface="Gill Sans MT" panose="020B0604020202020204" pitchFamily="34" charset="0"/>
              <a:buChar char="–"/>
            </a:pPr>
            <a:r>
              <a:rPr lang="en-US" sz="2000" dirty="0">
                <a:ea typeface="+mn-lt"/>
                <a:cs typeface="+mn-lt"/>
              </a:rPr>
              <a:t>Assist assigned teams with day-to-day operations, finances, student development</a:t>
            </a:r>
          </a:p>
          <a:p>
            <a:r>
              <a:rPr lang="en-US" b="1" dirty="0"/>
              <a:t>Kendra:</a:t>
            </a:r>
            <a:r>
              <a:rPr lang="en-US" dirty="0"/>
              <a:t> </a:t>
            </a:r>
          </a:p>
          <a:p>
            <a:pPr lvl="1"/>
            <a:r>
              <a:rPr lang="en-US" dirty="0"/>
              <a:t>Injury prevention and care, rehabilitation, emergency response and first aid</a:t>
            </a:r>
          </a:p>
          <a:p>
            <a:r>
              <a:rPr lang="en-US" b="1" dirty="0"/>
              <a:t>Executive Council:</a:t>
            </a:r>
          </a:p>
          <a:p>
            <a:pPr lvl="1"/>
            <a:r>
              <a:rPr lang="en-US" dirty="0"/>
              <a:t> Club Sport Community Service, Club Sports </a:t>
            </a:r>
            <a:r>
              <a:rPr lang="en-US" dirty="0" err="1"/>
              <a:t>Funtivities</a:t>
            </a:r>
            <a:r>
              <a:rPr lang="en-US" dirty="0"/>
              <a:t>, Team Disciplinary Actions, and Budget Presentations/Allocations </a:t>
            </a:r>
          </a:p>
          <a:p>
            <a:r>
              <a:rPr lang="en-US" b="1" dirty="0"/>
              <a:t>Other professional staff assist with the following:</a:t>
            </a:r>
          </a:p>
          <a:p>
            <a:pPr lvl="1"/>
            <a:r>
              <a:rPr lang="en-US" dirty="0"/>
              <a:t>Scheduling, Travel, Trademark/Licensing, etc.</a:t>
            </a:r>
          </a:p>
          <a:p>
            <a:r>
              <a:rPr lang="en-US" b="1" dirty="0"/>
              <a:t>Officers/Coaches:</a:t>
            </a:r>
          </a:p>
          <a:p>
            <a:pPr lvl="1"/>
            <a:r>
              <a:rPr lang="en-US" dirty="0"/>
              <a:t> Informing comp sports staff of team schedules, attending activities, etc. </a:t>
            </a:r>
            <a:endParaRPr lang="en-US"/>
          </a:p>
        </p:txBody>
      </p:sp>
    </p:spTree>
    <p:extLst>
      <p:ext uri="{BB962C8B-B14F-4D97-AF65-F5344CB8AC3E}">
        <p14:creationId xmlns:p14="http://schemas.microsoft.com/office/powerpoint/2010/main" val="2029516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Youth camps and clinics</a:t>
            </a:r>
          </a:p>
        </p:txBody>
      </p:sp>
      <p:sp>
        <p:nvSpPr>
          <p:cNvPr id="3" name="Content Placeholder 2"/>
          <p:cNvSpPr>
            <a:spLocks noGrp="1"/>
          </p:cNvSpPr>
          <p:nvPr>
            <p:ph idx="1"/>
          </p:nvPr>
        </p:nvSpPr>
        <p:spPr>
          <a:xfrm>
            <a:off x="938758" y="1874517"/>
            <a:ext cx="7633742" cy="4754882"/>
          </a:xfrm>
        </p:spPr>
        <p:txBody>
          <a:bodyPr vert="horz" lIns="91440" tIns="45720" rIns="91440" bIns="45720" rtlCol="0" anchor="t">
            <a:normAutofit lnSpcReduction="10000"/>
          </a:bodyPr>
          <a:lstStyle/>
          <a:p>
            <a:r>
              <a:rPr lang="en-US" sz="2400" dirty="0"/>
              <a:t>In order to run a youth camp or clinic, your direct report must be notified a </a:t>
            </a:r>
            <a:r>
              <a:rPr lang="en-US" sz="2400" u="sng" dirty="0"/>
              <a:t>minimum of one month prior</a:t>
            </a:r>
            <a:r>
              <a:rPr lang="en-US" sz="2400" dirty="0"/>
              <a:t> to the event.  </a:t>
            </a:r>
          </a:p>
          <a:p>
            <a:pPr marL="0" indent="0">
              <a:buNone/>
            </a:pPr>
            <a:endParaRPr lang="en-US" sz="2400" dirty="0"/>
          </a:p>
          <a:p>
            <a:pPr lvl="0"/>
            <a:r>
              <a:rPr lang="en-US" sz="2400" dirty="0"/>
              <a:t>All participants under the age of 18 must have a parent or legal guardian sign an informed consent and participation waiver.  </a:t>
            </a:r>
          </a:p>
          <a:p>
            <a:pPr marL="0" lvl="0" indent="0">
              <a:buNone/>
            </a:pPr>
            <a:endParaRPr lang="en-US" sz="2400" dirty="0"/>
          </a:p>
          <a:p>
            <a:pPr lvl="0"/>
            <a:r>
              <a:rPr lang="en-US" sz="2400" dirty="0"/>
              <a:t>Each participating adult acting as a volunteer coach or an adult assisting in any capacity with the camp/clinic, must complete the Protection of Minors training.</a:t>
            </a:r>
          </a:p>
        </p:txBody>
      </p:sp>
    </p:spTree>
    <p:extLst>
      <p:ext uri="{BB962C8B-B14F-4D97-AF65-F5344CB8AC3E}">
        <p14:creationId xmlns:p14="http://schemas.microsoft.com/office/powerpoint/2010/main" val="736411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197" y="228599"/>
            <a:ext cx="6140303" cy="2819401"/>
          </a:xfrm>
        </p:spPr>
        <p:txBody>
          <a:bodyPr>
            <a:normAutofit/>
          </a:bodyPr>
          <a:lstStyle/>
          <a:p>
            <a:pPr algn="ctr"/>
            <a:r>
              <a:rPr lang="en-US" dirty="0" err="1"/>
              <a:t>Dosportseasy</a:t>
            </a:r>
            <a:br>
              <a:rPr lang="en-US" dirty="0">
                <a:highlight>
                  <a:srgbClr val="FFFF00"/>
                </a:highlight>
              </a:rPr>
            </a:br>
            <a:endParaRPr lang="en-US" sz="4400" dirty="0">
              <a:highlight>
                <a:srgbClr val="FFFF00"/>
              </a:highlight>
            </a:endParaRPr>
          </a:p>
        </p:txBody>
      </p:sp>
      <p:sp>
        <p:nvSpPr>
          <p:cNvPr id="3" name="Text Placeholder 2"/>
          <p:cNvSpPr>
            <a:spLocks noGrp="1"/>
          </p:cNvSpPr>
          <p:nvPr>
            <p:ph type="body" idx="1"/>
          </p:nvPr>
        </p:nvSpPr>
        <p:spPr>
          <a:xfrm>
            <a:off x="2432198" y="3505200"/>
            <a:ext cx="5263116" cy="2605717"/>
          </a:xfrm>
        </p:spPr>
        <p:txBody>
          <a:bodyPr/>
          <a:lstStyle/>
          <a:p>
            <a:pPr marL="342900" indent="-342900">
              <a:buAutoNum type="arabicPeriod"/>
            </a:pPr>
            <a:r>
              <a:rPr lang="en-US" dirty="0"/>
              <a:t>registration</a:t>
            </a:r>
          </a:p>
          <a:p>
            <a:pPr marL="342900" indent="-342900">
              <a:buFont typeface="Arial" panose="020B0604020202020204" pitchFamily="34" charset="0"/>
              <a:buAutoNum type="arabicPeriod"/>
            </a:pPr>
            <a:r>
              <a:rPr lang="en-US" dirty="0"/>
              <a:t>Event management</a:t>
            </a:r>
          </a:p>
          <a:p>
            <a:pPr marL="342900" indent="-342900">
              <a:buAutoNum type="arabicPeriod"/>
            </a:pPr>
            <a:r>
              <a:rPr lang="en-US" dirty="0"/>
              <a:t>budget</a:t>
            </a:r>
          </a:p>
        </p:txBody>
      </p:sp>
    </p:spTree>
    <p:extLst>
      <p:ext uri="{BB962C8B-B14F-4D97-AF65-F5344CB8AC3E}">
        <p14:creationId xmlns:p14="http://schemas.microsoft.com/office/powerpoint/2010/main" val="336463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778A-07E1-2B45-810F-F22D6BC4C3DC}"/>
              </a:ext>
            </a:extLst>
          </p:cNvPr>
          <p:cNvSpPr>
            <a:spLocks noGrp="1"/>
          </p:cNvSpPr>
          <p:nvPr>
            <p:ph type="title"/>
          </p:nvPr>
        </p:nvSpPr>
        <p:spPr/>
        <p:txBody>
          <a:bodyPr/>
          <a:lstStyle/>
          <a:p>
            <a:r>
              <a:rPr lang="en-US" dirty="0"/>
              <a:t>registration</a:t>
            </a:r>
          </a:p>
        </p:txBody>
      </p:sp>
      <p:sp>
        <p:nvSpPr>
          <p:cNvPr id="6" name="TextBox 5">
            <a:extLst>
              <a:ext uri="{FF2B5EF4-FFF2-40B4-BE49-F238E27FC236}">
                <a16:creationId xmlns:a16="http://schemas.microsoft.com/office/drawing/2014/main" id="{5F7D482A-5A4F-6B49-ABA1-674AB48D548E}"/>
              </a:ext>
            </a:extLst>
          </p:cNvPr>
          <p:cNvSpPr txBox="1"/>
          <p:nvPr/>
        </p:nvSpPr>
        <p:spPr>
          <a:xfrm>
            <a:off x="909729" y="4586931"/>
            <a:ext cx="8063458" cy="2585323"/>
          </a:xfrm>
          <a:prstGeom prst="rect">
            <a:avLst/>
          </a:prstGeom>
          <a:noFill/>
        </p:spPr>
        <p:txBody>
          <a:bodyPr wrap="square" rtlCol="0">
            <a:spAutoFit/>
          </a:bodyPr>
          <a:lstStyle/>
          <a:p>
            <a:pPr marL="285750" indent="-285750">
              <a:buFont typeface="Arial" panose="020B0604020202020204" pitchFamily="34" charset="0"/>
              <a:buChar char="•"/>
            </a:pPr>
            <a:r>
              <a:rPr lang="en-US" dirty="0"/>
              <a:t>Go to the below link to register: </a:t>
            </a:r>
            <a:r>
              <a:rPr lang="en-US" dirty="0">
                <a:hlinkClick r:id="rId2"/>
              </a:rPr>
              <a:t>https://www.usu.edu/campusrec/club_sports/dserec</a:t>
            </a:r>
            <a:endParaRPr lang="en-US" dirty="0"/>
          </a:p>
          <a:p>
            <a:endParaRPr lang="en-US" dirty="0"/>
          </a:p>
          <a:p>
            <a:pPr marL="285750" indent="-285750">
              <a:buFont typeface="Arial" panose="020B0604020202020204" pitchFamily="34" charset="0"/>
              <a:buChar char="•"/>
            </a:pPr>
            <a:r>
              <a:rPr lang="en-US" dirty="0"/>
              <a:t>Log-in at top right corner where it says Hi, Guest (use A# and banner password)</a:t>
            </a:r>
          </a:p>
          <a:p>
            <a:endParaRPr lang="en-US" dirty="0"/>
          </a:p>
          <a:p>
            <a:pPr marL="285750" indent="-285750">
              <a:buFont typeface="Arial" panose="020B0604020202020204" pitchFamily="34" charset="0"/>
              <a:buChar char="•"/>
            </a:pPr>
            <a:r>
              <a:rPr lang="en-US" dirty="0"/>
              <a:t>Select registration on chosen club sport to start membership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Content Placeholder 7" descr="Graphical user interface&#10;&#10;Description automatically generated">
            <a:extLst>
              <a:ext uri="{FF2B5EF4-FFF2-40B4-BE49-F238E27FC236}">
                <a16:creationId xmlns:a16="http://schemas.microsoft.com/office/drawing/2014/main" id="{49EF4D3A-BF00-F549-99DB-0DBBCE7736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7072" y="1676400"/>
            <a:ext cx="7634287" cy="2614125"/>
          </a:xfrm>
        </p:spPr>
      </p:pic>
    </p:spTree>
    <p:extLst>
      <p:ext uri="{BB962C8B-B14F-4D97-AF65-F5344CB8AC3E}">
        <p14:creationId xmlns:p14="http://schemas.microsoft.com/office/powerpoint/2010/main" val="1463250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E73C-607C-1C4E-ADC8-FCD68152D46C}"/>
              </a:ext>
            </a:extLst>
          </p:cNvPr>
          <p:cNvSpPr>
            <a:spLocks noGrp="1"/>
          </p:cNvSpPr>
          <p:nvPr>
            <p:ph type="title"/>
          </p:nvPr>
        </p:nvSpPr>
        <p:spPr>
          <a:xfrm>
            <a:off x="871237" y="211252"/>
            <a:ext cx="7633742" cy="1446415"/>
          </a:xfrm>
        </p:spPr>
        <p:txBody>
          <a:bodyPr>
            <a:normAutofit/>
          </a:bodyPr>
          <a:lstStyle/>
          <a:p>
            <a:r>
              <a:rPr lang="en-US" sz="4400" dirty="0"/>
              <a:t>Registration- Personal and Officer information</a:t>
            </a:r>
          </a:p>
        </p:txBody>
      </p:sp>
      <p:sp>
        <p:nvSpPr>
          <p:cNvPr id="21" name="TextBox 20">
            <a:extLst>
              <a:ext uri="{FF2B5EF4-FFF2-40B4-BE49-F238E27FC236}">
                <a16:creationId xmlns:a16="http://schemas.microsoft.com/office/drawing/2014/main" id="{6F89B47F-A2E7-7041-9A5B-2F19843CF9F3}"/>
              </a:ext>
            </a:extLst>
          </p:cNvPr>
          <p:cNvSpPr txBox="1"/>
          <p:nvPr/>
        </p:nvSpPr>
        <p:spPr>
          <a:xfrm>
            <a:off x="871237" y="3072348"/>
            <a:ext cx="7633742" cy="3470181"/>
          </a:xfrm>
          <a:prstGeom prst="rect">
            <a:avLst/>
          </a:prstGeom>
          <a:noFill/>
        </p:spPr>
        <p:txBody>
          <a:bodyPr wrap="square" rtlCol="0">
            <a:spAutoFit/>
          </a:bodyPr>
          <a:lstStyle/>
          <a:p>
            <a:pPr marL="285750" indent="-285750">
              <a:buFont typeface="Arial" panose="020B0604020202020204" pitchFamily="34" charset="0"/>
              <a:buChar char="•"/>
            </a:pPr>
            <a:r>
              <a:rPr lang="en-US" sz="1600" dirty="0"/>
              <a:t>Personal Info: contact information, address, and emergency contact</a:t>
            </a:r>
          </a:p>
          <a:p>
            <a:endParaRPr lang="en-US" sz="1200" dirty="0"/>
          </a:p>
          <a:p>
            <a:pPr marL="285750" indent="-285750">
              <a:buFont typeface="Arial" panose="020B0604020202020204" pitchFamily="34" charset="0"/>
              <a:buChar char="•"/>
            </a:pPr>
            <a:r>
              <a:rPr lang="en-US" sz="1600" dirty="0"/>
              <a:t>Additional Information: you position with the club, age, and if you are a safety officer</a:t>
            </a:r>
          </a:p>
          <a:p>
            <a:endParaRPr lang="en-US" sz="1200" dirty="0"/>
          </a:p>
          <a:p>
            <a:pPr marL="285750" indent="-285750">
              <a:buFont typeface="Arial" panose="020B0604020202020204" pitchFamily="34" charset="0"/>
              <a:buChar char="•"/>
            </a:pPr>
            <a:r>
              <a:rPr lang="en-US" sz="1600" dirty="0"/>
              <a:t>Medical Info: need to know medical info, ATS profile, and if you need to complete baseline testing</a:t>
            </a:r>
          </a:p>
          <a:p>
            <a:endParaRPr lang="en-US" sz="1200" dirty="0"/>
          </a:p>
          <a:p>
            <a:pPr marL="285750" indent="-285750">
              <a:buFont typeface="Arial" panose="020B0604020202020204" pitchFamily="34" charset="0"/>
              <a:buChar char="•"/>
            </a:pPr>
            <a:r>
              <a:rPr lang="en-US" sz="1600" dirty="0"/>
              <a:t>Driver Info: if you are going to be a designated driver. If so, you will need to complete driver training and upload a screen shot of completion</a:t>
            </a:r>
          </a:p>
          <a:p>
            <a:endParaRPr lang="en-US" sz="1100" dirty="0"/>
          </a:p>
          <a:p>
            <a:pPr marL="285750" indent="-285750">
              <a:buFont typeface="Arial" panose="020B0604020202020204" pitchFamily="34" charset="0"/>
              <a:buChar char="•"/>
            </a:pPr>
            <a:r>
              <a:rPr lang="en-US" sz="1600" dirty="0"/>
              <a:t>Risk &amp; Conduct: This is our Club Sport Waiver and Code of Conduct for you to agree to (must follow link to resource page to view manual to allow you to check the box)</a:t>
            </a:r>
          </a:p>
          <a:p>
            <a:endParaRPr lang="en-US" sz="1050" dirty="0"/>
          </a:p>
          <a:p>
            <a:pPr marL="285750" indent="-285750">
              <a:buFont typeface="Arial" panose="020B0604020202020204" pitchFamily="34" charset="0"/>
              <a:buChar char="•"/>
            </a:pPr>
            <a:r>
              <a:rPr lang="en-US" sz="1600" dirty="0"/>
              <a:t>Documents- where you upload driver test, American Red Cross Cert, and the Protection of Minors training completion (located on Team Resource Page)</a:t>
            </a:r>
          </a:p>
        </p:txBody>
      </p:sp>
      <p:pic>
        <p:nvPicPr>
          <p:cNvPr id="8" name="Content Placeholder 7" descr="Graphical user interface&#10;&#10;Description automatically generated">
            <a:extLst>
              <a:ext uri="{FF2B5EF4-FFF2-40B4-BE49-F238E27FC236}">
                <a16:creationId xmlns:a16="http://schemas.microsoft.com/office/drawing/2014/main" id="{F615EE44-EE17-9740-A113-641CD310B9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1237" y="1846020"/>
            <a:ext cx="7760837" cy="1049580"/>
          </a:xfrm>
        </p:spPr>
      </p:pic>
    </p:spTree>
    <p:extLst>
      <p:ext uri="{BB962C8B-B14F-4D97-AF65-F5344CB8AC3E}">
        <p14:creationId xmlns:p14="http://schemas.microsoft.com/office/powerpoint/2010/main" val="1175245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13C9-204A-4D48-962B-43E1BD9C32BA}"/>
              </a:ext>
            </a:extLst>
          </p:cNvPr>
          <p:cNvSpPr>
            <a:spLocks noGrp="1"/>
          </p:cNvSpPr>
          <p:nvPr>
            <p:ph type="title"/>
          </p:nvPr>
        </p:nvSpPr>
        <p:spPr/>
        <p:txBody>
          <a:bodyPr/>
          <a:lstStyle/>
          <a:p>
            <a:r>
              <a:rPr lang="en-US" dirty="0"/>
              <a:t>Registration- summary</a:t>
            </a:r>
          </a:p>
        </p:txBody>
      </p:sp>
      <p:pic>
        <p:nvPicPr>
          <p:cNvPr id="4" name="Content Placeholder 3">
            <a:extLst>
              <a:ext uri="{FF2B5EF4-FFF2-40B4-BE49-F238E27FC236}">
                <a16:creationId xmlns:a16="http://schemas.microsoft.com/office/drawing/2014/main" id="{9A59F57F-3DCB-D844-8C0F-617507A105C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3352800"/>
            <a:ext cx="5867400" cy="3169692"/>
          </a:xfrm>
          <a:prstGeom prst="rect">
            <a:avLst/>
          </a:prstGeom>
        </p:spPr>
      </p:pic>
      <p:sp>
        <p:nvSpPr>
          <p:cNvPr id="5" name="TextBox 4">
            <a:extLst>
              <a:ext uri="{FF2B5EF4-FFF2-40B4-BE49-F238E27FC236}">
                <a16:creationId xmlns:a16="http://schemas.microsoft.com/office/drawing/2014/main" id="{36952E6F-D274-4B41-87A5-7082153F67EC}"/>
              </a:ext>
            </a:extLst>
          </p:cNvPr>
          <p:cNvSpPr txBox="1"/>
          <p:nvPr/>
        </p:nvSpPr>
        <p:spPr>
          <a:xfrm>
            <a:off x="1143000" y="1671657"/>
            <a:ext cx="6858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Before anyone becomes an approved member on the club, all items must be approved and the summary should look like below image</a:t>
            </a:r>
          </a:p>
          <a:p>
            <a:endParaRPr lang="en-US" dirty="0"/>
          </a:p>
          <a:p>
            <a:pPr marL="285750" indent="-285750">
              <a:buFont typeface="Arial" panose="020B0604020202020204" pitchFamily="34" charset="0"/>
              <a:buChar char="•"/>
            </a:pPr>
            <a:r>
              <a:rPr lang="en-US" dirty="0"/>
              <a:t>After tryout period, only approved members are able to participate with the club (this includes practice, games, and travel)</a:t>
            </a:r>
          </a:p>
        </p:txBody>
      </p:sp>
    </p:spTree>
    <p:extLst>
      <p:ext uri="{BB962C8B-B14F-4D97-AF65-F5344CB8AC3E}">
        <p14:creationId xmlns:p14="http://schemas.microsoft.com/office/powerpoint/2010/main" val="1571200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2537-FE10-4922-A4C0-6D9E39421218}"/>
              </a:ext>
            </a:extLst>
          </p:cNvPr>
          <p:cNvSpPr>
            <a:spLocks noGrp="1"/>
          </p:cNvSpPr>
          <p:nvPr>
            <p:ph type="title"/>
          </p:nvPr>
        </p:nvSpPr>
        <p:spPr/>
        <p:txBody>
          <a:bodyPr>
            <a:normAutofit/>
          </a:bodyPr>
          <a:lstStyle/>
          <a:p>
            <a:r>
              <a:rPr lang="en-US" sz="4000" dirty="0">
                <a:ea typeface="+mj-lt"/>
                <a:cs typeface="+mj-lt"/>
              </a:rPr>
              <a:t>REGISTRATION- SUMMARY Continued</a:t>
            </a:r>
            <a:endParaRPr lang="en-US" sz="4000" dirty="0"/>
          </a:p>
        </p:txBody>
      </p:sp>
      <p:sp>
        <p:nvSpPr>
          <p:cNvPr id="3" name="Content Placeholder 2">
            <a:extLst>
              <a:ext uri="{FF2B5EF4-FFF2-40B4-BE49-F238E27FC236}">
                <a16:creationId xmlns:a16="http://schemas.microsoft.com/office/drawing/2014/main" id="{F712ED33-666A-4B69-841F-4A2B39FFD256}"/>
              </a:ext>
            </a:extLst>
          </p:cNvPr>
          <p:cNvSpPr>
            <a:spLocks noGrp="1"/>
          </p:cNvSpPr>
          <p:nvPr>
            <p:ph idx="1"/>
          </p:nvPr>
        </p:nvSpPr>
        <p:spPr>
          <a:xfrm>
            <a:off x="938758" y="2179238"/>
            <a:ext cx="7633742" cy="3593591"/>
          </a:xfrm>
        </p:spPr>
        <p:txBody>
          <a:bodyPr vert="horz" lIns="91440" tIns="45720" rIns="91440" bIns="45720" rtlCol="0" anchor="t">
            <a:normAutofit fontScale="77500" lnSpcReduction="20000"/>
          </a:bodyPr>
          <a:lstStyle/>
          <a:p>
            <a:r>
              <a:rPr lang="en-US" dirty="0"/>
              <a:t>You can find the Cash and Credit Card Training, Driver Video and Test, Pcard Training (if club receives one), and Youth Protection trainings  on Club Resource Page here: </a:t>
            </a:r>
            <a:r>
              <a:rPr lang="en-US" dirty="0">
                <a:ea typeface="+mn-lt"/>
                <a:cs typeface="+mn-lt"/>
                <a:hlinkClick r:id="rId2"/>
              </a:rPr>
              <a:t>https://www.usu.edu/campusrec/competitive-sports/club-sports/team-resource</a:t>
            </a:r>
            <a:r>
              <a:rPr lang="en-US" dirty="0">
                <a:ea typeface="+mn-lt"/>
                <a:cs typeface="+mn-lt"/>
              </a:rPr>
              <a:t> </a:t>
            </a:r>
            <a:endParaRPr lang="en-US" dirty="0"/>
          </a:p>
          <a:p>
            <a:pPr lvl="1"/>
            <a:r>
              <a:rPr lang="en-US" dirty="0"/>
              <a:t>All Club Members/Coaches Required to completed Youth Protection Training</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a:buFont typeface="Arial" panose="020B0502020104020203" pitchFamily="34" charset="0"/>
              <a:buChar char="•"/>
            </a:pPr>
            <a:r>
              <a:rPr lang="en-US" dirty="0"/>
              <a:t>You can upload a screen shot of completions on </a:t>
            </a:r>
            <a:r>
              <a:rPr lang="en-US" dirty="0" err="1"/>
              <a:t>DoSportsEasy</a:t>
            </a:r>
          </a:p>
          <a:p>
            <a:pPr marL="0" indent="0">
              <a:buNone/>
            </a:pPr>
            <a:endParaRPr lang="en-US" dirty="0"/>
          </a:p>
          <a:p>
            <a:pPr>
              <a:buFont typeface="Arial" panose="020B0502020104020203" pitchFamily="34" charset="0"/>
            </a:pPr>
            <a:r>
              <a:rPr lang="en-US" dirty="0"/>
              <a:t>If you need the complete American Red Cross CPR/AED/First Aid, please work with direct report to get registered through Campus Recreation Courses at $40</a:t>
            </a:r>
          </a:p>
          <a:p>
            <a:endParaRPr lang="en-US" dirty="0"/>
          </a:p>
        </p:txBody>
      </p:sp>
      <p:pic>
        <p:nvPicPr>
          <p:cNvPr id="4" name="Picture 4" descr="Graphical user interface, text, application&#10;&#10;Description automatically generated">
            <a:extLst>
              <a:ext uri="{FF2B5EF4-FFF2-40B4-BE49-F238E27FC236}">
                <a16:creationId xmlns:a16="http://schemas.microsoft.com/office/drawing/2014/main" id="{C55B0EB2-D7B2-417B-B15D-8F41E800273F}"/>
              </a:ext>
            </a:extLst>
          </p:cNvPr>
          <p:cNvPicPr>
            <a:picLocks noChangeAspect="1"/>
          </p:cNvPicPr>
          <p:nvPr/>
        </p:nvPicPr>
        <p:blipFill>
          <a:blip r:embed="rId3"/>
          <a:stretch>
            <a:fillRect/>
          </a:stretch>
        </p:blipFill>
        <p:spPr>
          <a:xfrm>
            <a:off x="1410537" y="3306004"/>
            <a:ext cx="1757206" cy="855171"/>
          </a:xfrm>
          <a:prstGeom prst="rect">
            <a:avLst/>
          </a:prstGeom>
        </p:spPr>
      </p:pic>
    </p:spTree>
    <p:extLst>
      <p:ext uri="{BB962C8B-B14F-4D97-AF65-F5344CB8AC3E}">
        <p14:creationId xmlns:p14="http://schemas.microsoft.com/office/powerpoint/2010/main" val="4062924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6CAD-0E56-1345-8A3B-0BFF564EC03A}"/>
              </a:ext>
            </a:extLst>
          </p:cNvPr>
          <p:cNvSpPr>
            <a:spLocks noGrp="1"/>
          </p:cNvSpPr>
          <p:nvPr>
            <p:ph type="title"/>
          </p:nvPr>
        </p:nvSpPr>
        <p:spPr/>
        <p:txBody>
          <a:bodyPr/>
          <a:lstStyle/>
          <a:p>
            <a:r>
              <a:rPr lang="en-US" dirty="0"/>
              <a:t>Event submission</a:t>
            </a:r>
          </a:p>
        </p:txBody>
      </p:sp>
      <p:sp>
        <p:nvSpPr>
          <p:cNvPr id="8" name="TextBox 7">
            <a:extLst>
              <a:ext uri="{FF2B5EF4-FFF2-40B4-BE49-F238E27FC236}">
                <a16:creationId xmlns:a16="http://schemas.microsoft.com/office/drawing/2014/main" id="{05CB10F8-A4DF-4646-ABB0-A005B1EE5922}"/>
              </a:ext>
            </a:extLst>
          </p:cNvPr>
          <p:cNvSpPr txBox="1"/>
          <p:nvPr/>
        </p:nvSpPr>
        <p:spPr>
          <a:xfrm>
            <a:off x="767863" y="4343400"/>
            <a:ext cx="7608273" cy="2631490"/>
          </a:xfrm>
          <a:prstGeom prst="rect">
            <a:avLst/>
          </a:prstGeom>
          <a:noFill/>
        </p:spPr>
        <p:txBody>
          <a:bodyPr wrap="square" rtlCol="0">
            <a:spAutoFit/>
          </a:bodyPr>
          <a:lstStyle/>
          <a:p>
            <a:endParaRPr lang="en-US" sz="1400" dirty="0"/>
          </a:p>
          <a:p>
            <a:pPr marL="285750" indent="-285750">
              <a:buFont typeface="Arial" panose="020B0604020202020204" pitchFamily="34" charset="0"/>
              <a:buChar char="•"/>
            </a:pPr>
            <a:r>
              <a:rPr lang="en-US" sz="1400" dirty="0"/>
              <a:t>You must submit all events including: tryouts, first official practice, home events, away events, fundraising, and volunteer</a:t>
            </a:r>
          </a:p>
          <a:p>
            <a:endParaRPr lang="en-US" sz="1000" dirty="0"/>
          </a:p>
          <a:p>
            <a:pPr marL="285750" indent="-285750">
              <a:buFont typeface="Arial" panose="020B0604020202020204" pitchFamily="34" charset="0"/>
              <a:buChar char="•"/>
            </a:pPr>
            <a:r>
              <a:rPr lang="en-US" sz="1400" dirty="0"/>
              <a:t>Put fundraising and volunteer events under the event tab selection in Basic Information</a:t>
            </a:r>
          </a:p>
          <a:p>
            <a:endParaRPr lang="en-US" sz="1000" dirty="0"/>
          </a:p>
          <a:p>
            <a:pPr marL="285750" indent="-285750">
              <a:buFont typeface="Arial" panose="020B0604020202020204" pitchFamily="34" charset="0"/>
              <a:buChar char="•"/>
            </a:pPr>
            <a:r>
              <a:rPr lang="en-US" sz="1400" dirty="0"/>
              <a:t>Put cash advance request in Notes and specify what amount of the advance is used for select items (gas, food, </a:t>
            </a:r>
            <a:r>
              <a:rPr lang="en-US" sz="1400" dirty="0" err="1"/>
              <a:t>etc</a:t>
            </a:r>
            <a:r>
              <a:rPr lang="en-US" sz="1400" dirty="0"/>
              <a:t>)</a:t>
            </a:r>
          </a:p>
          <a:p>
            <a:endParaRPr lang="en-US" sz="1000" dirty="0"/>
          </a:p>
          <a:p>
            <a:pPr marL="285750" indent="-285750">
              <a:buFont typeface="Arial" panose="020B0604020202020204" pitchFamily="34" charset="0"/>
              <a:buChar char="•"/>
            </a:pPr>
            <a:r>
              <a:rPr lang="en-US" sz="1400" dirty="0"/>
              <a:t>Information can be edited until a week out from event if travel</a:t>
            </a:r>
          </a:p>
          <a:p>
            <a:endParaRPr lang="en-US" sz="700" dirty="0"/>
          </a:p>
          <a:p>
            <a:pPr marL="285750" indent="-285750">
              <a:buFont typeface="Arial" panose="020B0604020202020204" pitchFamily="34" charset="0"/>
              <a:buChar char="•"/>
            </a:pPr>
            <a:r>
              <a:rPr lang="en-US" sz="1400" dirty="0"/>
              <a:t>For home games: put what supplies needed for set-up in notes box on Basic Info page</a:t>
            </a:r>
          </a:p>
          <a:p>
            <a:pPr marL="285750" indent="-285750">
              <a:buFont typeface="Arial" panose="020B0604020202020204" pitchFamily="34" charset="0"/>
              <a:buChar char="•"/>
            </a:pPr>
            <a:endParaRPr lang="en-US" sz="1400" dirty="0"/>
          </a:p>
        </p:txBody>
      </p:sp>
      <p:pic>
        <p:nvPicPr>
          <p:cNvPr id="4" name="Picture 3" descr="Graphical user interface, text, application, email&#10;&#10;Description automatically generated">
            <a:extLst>
              <a:ext uri="{FF2B5EF4-FFF2-40B4-BE49-F238E27FC236}">
                <a16:creationId xmlns:a16="http://schemas.microsoft.com/office/drawing/2014/main" id="{167B891D-25A8-5945-A8C1-4D1228B9D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163955"/>
            <a:ext cx="5867400" cy="3193732"/>
          </a:xfrm>
          <a:prstGeom prst="rect">
            <a:avLst/>
          </a:prstGeom>
        </p:spPr>
      </p:pic>
    </p:spTree>
    <p:extLst>
      <p:ext uri="{BB962C8B-B14F-4D97-AF65-F5344CB8AC3E}">
        <p14:creationId xmlns:p14="http://schemas.microsoft.com/office/powerpoint/2010/main" val="4127304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BF17-0DDB-4F4D-89B1-F204A6951EE8}"/>
              </a:ext>
            </a:extLst>
          </p:cNvPr>
          <p:cNvSpPr>
            <a:spLocks noGrp="1"/>
          </p:cNvSpPr>
          <p:nvPr>
            <p:ph type="title"/>
          </p:nvPr>
        </p:nvSpPr>
        <p:spPr/>
        <p:txBody>
          <a:bodyPr/>
          <a:lstStyle/>
          <a:p>
            <a:r>
              <a:rPr lang="en-US" dirty="0"/>
              <a:t>Event- travel</a:t>
            </a:r>
          </a:p>
        </p:txBody>
      </p:sp>
      <p:sp>
        <p:nvSpPr>
          <p:cNvPr id="14" name="TextBox 13">
            <a:extLst>
              <a:ext uri="{FF2B5EF4-FFF2-40B4-BE49-F238E27FC236}">
                <a16:creationId xmlns:a16="http://schemas.microsoft.com/office/drawing/2014/main" id="{FD0D63F9-A9DD-B04A-BC6A-B856C16636F1}"/>
              </a:ext>
            </a:extLst>
          </p:cNvPr>
          <p:cNvSpPr txBox="1"/>
          <p:nvPr/>
        </p:nvSpPr>
        <p:spPr>
          <a:xfrm>
            <a:off x="723900" y="3936458"/>
            <a:ext cx="7848600" cy="2754600"/>
          </a:xfrm>
          <a:prstGeom prst="rect">
            <a:avLst/>
          </a:prstGeom>
          <a:noFill/>
        </p:spPr>
        <p:txBody>
          <a:bodyPr wrap="square" rtlCol="0">
            <a:spAutoFit/>
          </a:bodyPr>
          <a:lstStyle/>
          <a:p>
            <a:pPr marL="285750" indent="-285750">
              <a:buFont typeface="Arial" panose="020B0604020202020204" pitchFamily="34" charset="0"/>
              <a:buChar char="•"/>
            </a:pPr>
            <a:r>
              <a:rPr lang="en-US" sz="1600" dirty="0"/>
              <a:t>Event Site- general info about the event and its location/dates for travel. This is where you put any notes needed to know when making reservations/cash advances.</a:t>
            </a:r>
          </a:p>
          <a:p>
            <a:endParaRPr lang="en-US" sz="700" dirty="0"/>
          </a:p>
          <a:p>
            <a:pPr marL="285750" indent="-285750">
              <a:buFont typeface="Arial" panose="020B0604020202020204" pitchFamily="34" charset="0"/>
              <a:buChar char="•"/>
            </a:pPr>
            <a:r>
              <a:rPr lang="en-US" sz="1600" dirty="0"/>
              <a:t>Method of Travel- personal vehicles, rentals, charter, plane, </a:t>
            </a:r>
            <a:r>
              <a:rPr lang="en-US" sz="1600" dirty="0" err="1"/>
              <a:t>etc</a:t>
            </a:r>
            <a:endParaRPr lang="en-US" sz="1600" dirty="0"/>
          </a:p>
          <a:p>
            <a:endParaRPr lang="en-US" sz="700" dirty="0"/>
          </a:p>
          <a:p>
            <a:pPr marL="285750" indent="-285750">
              <a:buFont typeface="Arial" panose="020B0604020202020204" pitchFamily="34" charset="0"/>
              <a:buChar char="•"/>
            </a:pPr>
            <a:r>
              <a:rPr lang="en-US" sz="1600" dirty="0"/>
              <a:t>Lodging- Unless you know the hotel you want to stay at, just post number of nights and rooms until you work it out with Travel Specialist</a:t>
            </a:r>
          </a:p>
          <a:p>
            <a:endParaRPr lang="en-US" sz="800" dirty="0"/>
          </a:p>
          <a:p>
            <a:pPr marL="285750" indent="-285750">
              <a:buFont typeface="Arial" panose="020B0604020202020204" pitchFamily="34" charset="0"/>
              <a:buChar char="•"/>
            </a:pPr>
            <a:r>
              <a:rPr lang="en-US" sz="1600" dirty="0"/>
              <a:t>Arrangement- must select the groups of who is driving and who will be in that car as well as who is staying in which hotel rooms if it is an over night. </a:t>
            </a:r>
          </a:p>
          <a:p>
            <a:endParaRPr lang="en-US" sz="700" dirty="0"/>
          </a:p>
          <a:p>
            <a:pPr marL="285750" indent="-285750">
              <a:buFont typeface="Arial" panose="020B0604020202020204" pitchFamily="34" charset="0"/>
              <a:buChar char="•"/>
            </a:pPr>
            <a:r>
              <a:rPr lang="en-US" sz="1600" dirty="0">
                <a:highlight>
                  <a:srgbClr val="FFFF00"/>
                </a:highlight>
              </a:rPr>
              <a:t>**All of this information must be completed before we can submit a travel request**</a:t>
            </a:r>
          </a:p>
          <a:p>
            <a:pPr marL="742950" lvl="1" indent="-285750">
              <a:buFont typeface="Arial" panose="020B0604020202020204" pitchFamily="34" charset="0"/>
              <a:buChar char="•"/>
            </a:pPr>
            <a:r>
              <a:rPr lang="en-US" sz="1600" dirty="0">
                <a:highlight>
                  <a:srgbClr val="FFFF00"/>
                </a:highlight>
              </a:rPr>
              <a:t>Reservation: 15 business days; Non-Reservations: 10 business days</a:t>
            </a:r>
          </a:p>
        </p:txBody>
      </p:sp>
      <p:pic>
        <p:nvPicPr>
          <p:cNvPr id="8" name="Content Placeholder 7" descr="Graphical user interface, text, application, email&#10;&#10;Description automatically generated">
            <a:extLst>
              <a:ext uri="{FF2B5EF4-FFF2-40B4-BE49-F238E27FC236}">
                <a16:creationId xmlns:a16="http://schemas.microsoft.com/office/drawing/2014/main" id="{F5B6D0C1-D44B-524D-989B-9F3E483E58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8758" y="1295400"/>
            <a:ext cx="6528842" cy="2609352"/>
          </a:xfrm>
        </p:spPr>
      </p:pic>
    </p:spTree>
    <p:extLst>
      <p:ext uri="{BB962C8B-B14F-4D97-AF65-F5344CB8AC3E}">
        <p14:creationId xmlns:p14="http://schemas.microsoft.com/office/powerpoint/2010/main" val="826869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525B-99C9-F042-897A-CB1F4A445D59}"/>
              </a:ext>
            </a:extLst>
          </p:cNvPr>
          <p:cNvSpPr>
            <a:spLocks noGrp="1"/>
          </p:cNvSpPr>
          <p:nvPr>
            <p:ph type="title"/>
          </p:nvPr>
        </p:nvSpPr>
        <p:spPr/>
        <p:txBody>
          <a:bodyPr/>
          <a:lstStyle/>
          <a:p>
            <a:r>
              <a:rPr lang="en-US" dirty="0"/>
              <a:t>Event- report/Summary</a:t>
            </a:r>
          </a:p>
        </p:txBody>
      </p:sp>
      <p:pic>
        <p:nvPicPr>
          <p:cNvPr id="5" name="Content Placeholder 4">
            <a:extLst>
              <a:ext uri="{FF2B5EF4-FFF2-40B4-BE49-F238E27FC236}">
                <a16:creationId xmlns:a16="http://schemas.microsoft.com/office/drawing/2014/main" id="{6675A4FF-82C4-3642-B837-D7CD3F7821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76400"/>
            <a:ext cx="6553200" cy="2829790"/>
          </a:xfrm>
        </p:spPr>
      </p:pic>
      <p:sp>
        <p:nvSpPr>
          <p:cNvPr id="8" name="TextBox 7">
            <a:extLst>
              <a:ext uri="{FF2B5EF4-FFF2-40B4-BE49-F238E27FC236}">
                <a16:creationId xmlns:a16="http://schemas.microsoft.com/office/drawing/2014/main" id="{0F27D44E-1B5D-B945-A0F7-B98A13B18DB8}"/>
              </a:ext>
            </a:extLst>
          </p:cNvPr>
          <p:cNvSpPr txBox="1"/>
          <p:nvPr/>
        </p:nvSpPr>
        <p:spPr>
          <a:xfrm>
            <a:off x="1600200" y="4923042"/>
            <a:ext cx="5257800" cy="1754326"/>
          </a:xfrm>
          <a:prstGeom prst="rect">
            <a:avLst/>
          </a:prstGeom>
          <a:noFill/>
        </p:spPr>
        <p:txBody>
          <a:bodyPr wrap="square" rtlCol="0">
            <a:spAutoFit/>
          </a:bodyPr>
          <a:lstStyle/>
          <a:p>
            <a:r>
              <a:rPr lang="en-US" dirty="0"/>
              <a:t>-Must complete event report 72hrs after event ends as we are going to be submitting successful stories to be posted in USU Newsletters </a:t>
            </a:r>
          </a:p>
          <a:p>
            <a:endParaRPr lang="en-US" dirty="0"/>
          </a:p>
          <a:p>
            <a:r>
              <a:rPr lang="en-US" dirty="0"/>
              <a:t>-Place any injuries, awards, or updates in notes box</a:t>
            </a:r>
          </a:p>
          <a:p>
            <a:endParaRPr lang="en-US" dirty="0"/>
          </a:p>
        </p:txBody>
      </p:sp>
    </p:spTree>
    <p:extLst>
      <p:ext uri="{BB962C8B-B14F-4D97-AF65-F5344CB8AC3E}">
        <p14:creationId xmlns:p14="http://schemas.microsoft.com/office/powerpoint/2010/main" val="3101150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978A-0716-6E44-8906-086373EAD2B3}"/>
              </a:ext>
            </a:extLst>
          </p:cNvPr>
          <p:cNvSpPr>
            <a:spLocks noGrp="1"/>
          </p:cNvSpPr>
          <p:nvPr>
            <p:ph type="title"/>
          </p:nvPr>
        </p:nvSpPr>
        <p:spPr/>
        <p:txBody>
          <a:bodyPr/>
          <a:lstStyle/>
          <a:p>
            <a:r>
              <a:rPr lang="en-US" dirty="0"/>
              <a:t>Budget view</a:t>
            </a:r>
          </a:p>
        </p:txBody>
      </p:sp>
      <p:pic>
        <p:nvPicPr>
          <p:cNvPr id="5" name="Content Placeholder 4">
            <a:extLst>
              <a:ext uri="{FF2B5EF4-FFF2-40B4-BE49-F238E27FC236}">
                <a16:creationId xmlns:a16="http://schemas.microsoft.com/office/drawing/2014/main" id="{B9902D3C-F37F-2B44-9B6C-98E479443AD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686047"/>
            <a:ext cx="4194048" cy="2743200"/>
          </a:xfrm>
        </p:spPr>
      </p:pic>
      <p:pic>
        <p:nvPicPr>
          <p:cNvPr id="7" name="Picture 6">
            <a:extLst>
              <a:ext uri="{FF2B5EF4-FFF2-40B4-BE49-F238E27FC236}">
                <a16:creationId xmlns:a16="http://schemas.microsoft.com/office/drawing/2014/main" id="{115314D4-AEE2-494F-B2DF-476573150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690869"/>
            <a:ext cx="4214842" cy="2728732"/>
          </a:xfrm>
          <a:prstGeom prst="rect">
            <a:avLst/>
          </a:prstGeom>
        </p:spPr>
      </p:pic>
      <p:sp>
        <p:nvSpPr>
          <p:cNvPr id="8" name="TextBox 7">
            <a:extLst>
              <a:ext uri="{FF2B5EF4-FFF2-40B4-BE49-F238E27FC236}">
                <a16:creationId xmlns:a16="http://schemas.microsoft.com/office/drawing/2014/main" id="{46D3B0EA-1DD3-D344-BF33-7559B55338F2}"/>
              </a:ext>
            </a:extLst>
          </p:cNvPr>
          <p:cNvSpPr txBox="1"/>
          <p:nvPr/>
        </p:nvSpPr>
        <p:spPr>
          <a:xfrm>
            <a:off x="793229" y="4724400"/>
            <a:ext cx="79248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All officers will have access to club budget page and balances broken down into specific account codes</a:t>
            </a:r>
          </a:p>
          <a:p>
            <a:endParaRPr lang="en-US" dirty="0"/>
          </a:p>
          <a:p>
            <a:pPr marL="285750" indent="-285750">
              <a:buFont typeface="Arial" panose="020B0604020202020204" pitchFamily="34" charset="0"/>
              <a:buChar char="•"/>
            </a:pPr>
            <a:r>
              <a:rPr lang="en-US" dirty="0"/>
              <a:t>You will also be able to see the list of items being purchased and income with notes that describe each transaction</a:t>
            </a:r>
          </a:p>
        </p:txBody>
      </p:sp>
    </p:spTree>
    <p:extLst>
      <p:ext uri="{BB962C8B-B14F-4D97-AF65-F5344CB8AC3E}">
        <p14:creationId xmlns:p14="http://schemas.microsoft.com/office/powerpoint/2010/main" val="1257252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Team officers</a:t>
            </a:r>
          </a:p>
        </p:txBody>
      </p:sp>
      <p:sp>
        <p:nvSpPr>
          <p:cNvPr id="3" name="Content Placeholder 2"/>
          <p:cNvSpPr>
            <a:spLocks noGrp="1"/>
          </p:cNvSpPr>
          <p:nvPr>
            <p:ph idx="1"/>
          </p:nvPr>
        </p:nvSpPr>
        <p:spPr>
          <a:xfrm>
            <a:off x="2291308" y="1343350"/>
            <a:ext cx="4928642" cy="4450082"/>
          </a:xfrm>
        </p:spPr>
        <p:txBody>
          <a:bodyPr vert="horz" lIns="91440" tIns="45720" rIns="91440" bIns="45720" rtlCol="0" anchor="t">
            <a:noAutofit/>
          </a:bodyPr>
          <a:lstStyle/>
          <a:p>
            <a:pPr marL="0" indent="0">
              <a:buNone/>
            </a:pPr>
            <a:r>
              <a:rPr lang="en-US" sz="2400" b="1" dirty="0"/>
              <a:t>President</a:t>
            </a:r>
          </a:p>
          <a:p>
            <a:pPr marL="0" indent="0">
              <a:buNone/>
            </a:pPr>
            <a:r>
              <a:rPr lang="en-US" sz="2400" b="1" dirty="0"/>
              <a:t>Vice President</a:t>
            </a:r>
          </a:p>
          <a:p>
            <a:pPr marL="0" indent="0">
              <a:buNone/>
            </a:pPr>
            <a:r>
              <a:rPr lang="en-US" sz="2400" b="1" dirty="0"/>
              <a:t>Travel/Safety </a:t>
            </a:r>
            <a:r>
              <a:rPr lang="en-US" dirty="0"/>
              <a:t>(must have CPR/AED/First Aid Certification)</a:t>
            </a:r>
          </a:p>
          <a:p>
            <a:pPr marL="0" indent="0">
              <a:buNone/>
            </a:pPr>
            <a:r>
              <a:rPr lang="en-US" sz="2400" b="1" dirty="0"/>
              <a:t>Treasurer</a:t>
            </a:r>
          </a:p>
          <a:p>
            <a:pPr marL="0" indent="0">
              <a:buNone/>
            </a:pPr>
            <a:r>
              <a:rPr lang="en-US" sz="2400" b="1" dirty="0"/>
              <a:t>Secretary</a:t>
            </a:r>
          </a:p>
          <a:p>
            <a:pPr marL="0" indent="0">
              <a:buNone/>
            </a:pPr>
            <a:r>
              <a:rPr lang="en-US" sz="2400" b="1" dirty="0"/>
              <a:t>Other</a:t>
            </a:r>
            <a:r>
              <a:rPr lang="en-US" dirty="0"/>
              <a:t> (social media, events manager, etc.)</a:t>
            </a:r>
          </a:p>
          <a:p>
            <a:pPr marL="0" indent="0">
              <a:buNone/>
            </a:pPr>
            <a:endParaRPr lang="en-US" sz="2400" dirty="0"/>
          </a:p>
          <a:p>
            <a:pPr marL="0" indent="0">
              <a:buNone/>
            </a:pPr>
            <a:r>
              <a:rPr lang="en-US" dirty="0"/>
              <a:t>*All roles are not required, but within your club you decide what you feel you need to run the program</a:t>
            </a:r>
          </a:p>
        </p:txBody>
      </p:sp>
      <p:sp>
        <p:nvSpPr>
          <p:cNvPr id="6" name="TextBox 5">
            <a:extLst>
              <a:ext uri="{FF2B5EF4-FFF2-40B4-BE49-F238E27FC236}">
                <a16:creationId xmlns:a16="http://schemas.microsoft.com/office/drawing/2014/main" id="{C794E8BB-CF2B-C848-AF18-41FD121CD2A0}"/>
              </a:ext>
            </a:extLst>
          </p:cNvPr>
          <p:cNvSpPr txBox="1"/>
          <p:nvPr/>
        </p:nvSpPr>
        <p:spPr>
          <a:xfrm>
            <a:off x="5410200" y="5791200"/>
            <a:ext cx="2743200" cy="461665"/>
          </a:xfrm>
          <a:prstGeom prst="rect">
            <a:avLst/>
          </a:prstGeom>
          <a:noFill/>
        </p:spPr>
        <p:txBody>
          <a:bodyPr wrap="square" rtlCol="0" anchor="t">
            <a:spAutoFit/>
          </a:bodyPr>
          <a:lstStyle/>
          <a:p>
            <a:endParaRPr lang="en-US" sz="2400" b="1" dirty="0">
              <a:solidFill>
                <a:schemeClr val="tx1">
                  <a:lumMod val="65000"/>
                  <a:lumOff val="35000"/>
                </a:schemeClr>
              </a:solidFill>
            </a:endParaRPr>
          </a:p>
        </p:txBody>
      </p:sp>
    </p:spTree>
    <p:extLst>
      <p:ext uri="{BB962C8B-B14F-4D97-AF65-F5344CB8AC3E}">
        <p14:creationId xmlns:p14="http://schemas.microsoft.com/office/powerpoint/2010/main" val="263750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197" y="228599"/>
            <a:ext cx="6140303" cy="2819401"/>
          </a:xfrm>
        </p:spPr>
        <p:txBody>
          <a:bodyPr>
            <a:normAutofit/>
          </a:bodyPr>
          <a:lstStyle/>
          <a:p>
            <a:pPr algn="ctr"/>
            <a:r>
              <a:rPr lang="en-US" dirty="0"/>
              <a:t>Risk Management</a:t>
            </a:r>
            <a:br>
              <a:rPr lang="en-US" dirty="0"/>
            </a:br>
            <a:endParaRPr lang="en-US" sz="4400" dirty="0"/>
          </a:p>
        </p:txBody>
      </p:sp>
      <p:sp>
        <p:nvSpPr>
          <p:cNvPr id="3" name="Text Placeholder 2"/>
          <p:cNvSpPr>
            <a:spLocks noGrp="1"/>
          </p:cNvSpPr>
          <p:nvPr>
            <p:ph type="body" idx="1"/>
          </p:nvPr>
        </p:nvSpPr>
        <p:spPr>
          <a:xfrm>
            <a:off x="2432198" y="3505200"/>
            <a:ext cx="5263116" cy="2605717"/>
          </a:xfrm>
        </p:spPr>
        <p:txBody>
          <a:bodyPr/>
          <a:lstStyle/>
          <a:p>
            <a:pPr marL="342900" indent="-342900">
              <a:buAutoNum type="arabicPeriod"/>
            </a:pPr>
            <a:r>
              <a:rPr lang="en-US" dirty="0"/>
              <a:t>General</a:t>
            </a:r>
          </a:p>
          <a:p>
            <a:pPr marL="342900" indent="-342900">
              <a:buFont typeface="Arial" panose="020B0604020202020204" pitchFamily="34" charset="0"/>
              <a:buAutoNum type="arabicPeriod"/>
            </a:pPr>
            <a:r>
              <a:rPr lang="en-US" dirty="0"/>
              <a:t>Athletic training services</a:t>
            </a:r>
          </a:p>
          <a:p>
            <a:pPr marL="342900" indent="-342900">
              <a:buFont typeface="Arial" panose="020B0604020202020204" pitchFamily="34" charset="0"/>
              <a:buAutoNum type="arabicPeriod"/>
            </a:pPr>
            <a:r>
              <a:rPr lang="en-US" dirty="0"/>
              <a:t>Schedule</a:t>
            </a:r>
          </a:p>
          <a:p>
            <a:pPr marL="342900" indent="-342900">
              <a:buFont typeface="Arial" panose="020B0604020202020204" pitchFamily="34" charset="0"/>
              <a:buAutoNum type="arabicPeriod"/>
            </a:pPr>
            <a:r>
              <a:rPr lang="en-US" dirty="0"/>
              <a:t>Athletic Training System (ATS)</a:t>
            </a:r>
          </a:p>
          <a:p>
            <a:pPr marL="342900" indent="-342900">
              <a:buAutoNum type="arabicPeriod"/>
            </a:pPr>
            <a:r>
              <a:rPr lang="en-US" dirty="0"/>
              <a:t>Injury related policies</a:t>
            </a:r>
          </a:p>
          <a:p>
            <a:pPr marL="342900" indent="-342900">
              <a:buAutoNum type="arabicPeriod"/>
            </a:pPr>
            <a:r>
              <a:rPr lang="en-US" dirty="0"/>
              <a:t>Natural weather Hazards</a:t>
            </a:r>
          </a:p>
          <a:p>
            <a:pPr marL="342900" indent="-342900">
              <a:buAutoNum type="arabicPeriod"/>
            </a:pPr>
            <a:r>
              <a:rPr lang="en-US" dirty="0"/>
              <a:t>COVID Policies</a:t>
            </a:r>
          </a:p>
        </p:txBody>
      </p:sp>
    </p:spTree>
    <p:extLst>
      <p:ext uri="{BB962C8B-B14F-4D97-AF65-F5344CB8AC3E}">
        <p14:creationId xmlns:p14="http://schemas.microsoft.com/office/powerpoint/2010/main" val="1592717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general</a:t>
            </a:r>
          </a:p>
        </p:txBody>
      </p:sp>
      <p:sp>
        <p:nvSpPr>
          <p:cNvPr id="3" name="Content Placeholder 2"/>
          <p:cNvSpPr>
            <a:spLocks noGrp="1"/>
          </p:cNvSpPr>
          <p:nvPr>
            <p:ph idx="1"/>
          </p:nvPr>
        </p:nvSpPr>
        <p:spPr>
          <a:xfrm>
            <a:off x="938758" y="1447800"/>
            <a:ext cx="7633742" cy="4953000"/>
          </a:xfrm>
        </p:spPr>
        <p:txBody>
          <a:bodyPr vert="horz" lIns="91440" tIns="45720" rIns="91440" bIns="45720" rtlCol="0" anchor="t">
            <a:normAutofit/>
          </a:bodyPr>
          <a:lstStyle/>
          <a:p>
            <a:r>
              <a:rPr lang="en-US" dirty="0"/>
              <a:t>To provide a safe and positive recreational experience for all participants, it is necessary to prevent accidents and injuries before they happen </a:t>
            </a:r>
          </a:p>
          <a:p>
            <a:r>
              <a:rPr lang="en-US" dirty="0"/>
              <a:t>•Club Sport officers, members, coaches and advisors should emphasize safety and proper technique during all team related activities.</a:t>
            </a:r>
          </a:p>
          <a:p>
            <a:r>
              <a:rPr lang="en-US" dirty="0">
                <a:ea typeface="+mn-lt"/>
                <a:cs typeface="+mn-lt"/>
              </a:rPr>
              <a:t>Have at least two members certified in CPR/First Aid/AED</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359121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57D9-6349-4509-9315-3EDF5130FD7B}"/>
              </a:ext>
            </a:extLst>
          </p:cNvPr>
          <p:cNvSpPr>
            <a:spLocks noGrp="1"/>
          </p:cNvSpPr>
          <p:nvPr>
            <p:ph type="title"/>
          </p:nvPr>
        </p:nvSpPr>
        <p:spPr>
          <a:xfrm>
            <a:off x="938758" y="382385"/>
            <a:ext cx="7633742" cy="811775"/>
          </a:xfrm>
        </p:spPr>
        <p:txBody>
          <a:bodyPr/>
          <a:lstStyle/>
          <a:p>
            <a:pPr algn="ctr"/>
            <a:r>
              <a:rPr lang="en-US" dirty="0"/>
              <a:t>General</a:t>
            </a:r>
          </a:p>
        </p:txBody>
      </p:sp>
      <p:sp>
        <p:nvSpPr>
          <p:cNvPr id="3" name="Content Placeholder 2">
            <a:extLst>
              <a:ext uri="{FF2B5EF4-FFF2-40B4-BE49-F238E27FC236}">
                <a16:creationId xmlns:a16="http://schemas.microsoft.com/office/drawing/2014/main" id="{1A3E0F85-5291-4F72-9C78-3756BE4CD6BD}"/>
              </a:ext>
            </a:extLst>
          </p:cNvPr>
          <p:cNvSpPr>
            <a:spLocks noGrp="1"/>
          </p:cNvSpPr>
          <p:nvPr>
            <p:ph idx="1"/>
          </p:nvPr>
        </p:nvSpPr>
        <p:spPr>
          <a:xfrm>
            <a:off x="938758" y="1604044"/>
            <a:ext cx="4917437" cy="4275549"/>
          </a:xfrm>
        </p:spPr>
        <p:txBody>
          <a:bodyPr vert="horz" lIns="91440" tIns="45720" rIns="91440" bIns="45720" rtlCol="0" anchor="t">
            <a:normAutofit/>
          </a:bodyPr>
          <a:lstStyle/>
          <a:p>
            <a:r>
              <a:rPr lang="en-US" dirty="0"/>
              <a:t>Travel med bag</a:t>
            </a:r>
          </a:p>
          <a:p>
            <a:pPr lvl="1"/>
            <a:r>
              <a:rPr lang="en-US" dirty="0">
                <a:ea typeface="+mn-lt"/>
                <a:cs typeface="+mn-lt"/>
              </a:rPr>
              <a:t>If it needs to be restocked bring it in.</a:t>
            </a:r>
            <a:endParaRPr lang="en-US" dirty="0"/>
          </a:p>
          <a:p>
            <a:pPr lvl="1"/>
            <a:r>
              <a:rPr lang="en-US" dirty="0"/>
              <a:t>If you lose it you pay to replace it.</a:t>
            </a:r>
          </a:p>
          <a:p>
            <a:pPr lvl="1"/>
            <a:r>
              <a:rPr lang="en-US" dirty="0"/>
              <a:t>If it is not taken care of you lose the privilege.</a:t>
            </a:r>
          </a:p>
          <a:p>
            <a:r>
              <a:rPr lang="en-US" dirty="0"/>
              <a:t>Travel Injury report forms</a:t>
            </a:r>
          </a:p>
          <a:p>
            <a:pPr lvl="1"/>
            <a:r>
              <a:rPr lang="en-US" dirty="0"/>
              <a:t>FILL THEM OUT</a:t>
            </a:r>
          </a:p>
          <a:p>
            <a:r>
              <a:rPr lang="en-US" dirty="0"/>
              <a:t>HIPAA</a:t>
            </a:r>
          </a:p>
        </p:txBody>
      </p:sp>
      <p:pic>
        <p:nvPicPr>
          <p:cNvPr id="4" name="Picture 5" descr="A picture containing person, ground, indoor&#10;&#10;Description generated with high confidence">
            <a:extLst>
              <a:ext uri="{FF2B5EF4-FFF2-40B4-BE49-F238E27FC236}">
                <a16:creationId xmlns:a16="http://schemas.microsoft.com/office/drawing/2014/main" id="{ADD6E88B-C2C3-4433-B842-FEA6D924F508}"/>
              </a:ext>
            </a:extLst>
          </p:cNvPr>
          <p:cNvPicPr>
            <a:picLocks noChangeAspect="1"/>
          </p:cNvPicPr>
          <p:nvPr/>
        </p:nvPicPr>
        <p:blipFill>
          <a:blip r:embed="rId2"/>
          <a:stretch>
            <a:fillRect/>
          </a:stretch>
        </p:blipFill>
        <p:spPr>
          <a:xfrm>
            <a:off x="5661212" y="2218765"/>
            <a:ext cx="2743200" cy="3657600"/>
          </a:xfrm>
          <a:prstGeom prst="rect">
            <a:avLst/>
          </a:prstGeom>
        </p:spPr>
      </p:pic>
    </p:spTree>
    <p:extLst>
      <p:ext uri="{BB962C8B-B14F-4D97-AF65-F5344CB8AC3E}">
        <p14:creationId xmlns:p14="http://schemas.microsoft.com/office/powerpoint/2010/main" val="2022114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001000" cy="1492132"/>
          </a:xfrm>
        </p:spPr>
        <p:txBody>
          <a:bodyPr>
            <a:normAutofit/>
          </a:bodyPr>
          <a:lstStyle/>
          <a:p>
            <a:pPr algn="ctr"/>
            <a:r>
              <a:rPr lang="en-US" sz="4800" dirty="0"/>
              <a:t>Athletic training services</a:t>
            </a:r>
          </a:p>
        </p:txBody>
      </p:sp>
      <p:sp>
        <p:nvSpPr>
          <p:cNvPr id="3" name="Content Placeholder 2"/>
          <p:cNvSpPr>
            <a:spLocks noGrp="1"/>
          </p:cNvSpPr>
          <p:nvPr>
            <p:ph idx="1"/>
          </p:nvPr>
        </p:nvSpPr>
        <p:spPr>
          <a:xfrm>
            <a:off x="938758" y="1219200"/>
            <a:ext cx="7633742" cy="5334000"/>
          </a:xfrm>
        </p:spPr>
        <p:txBody>
          <a:bodyPr vert="horz" lIns="91440" tIns="45720" rIns="91440" bIns="45720" rtlCol="0" anchor="t">
            <a:normAutofit/>
          </a:bodyPr>
          <a:lstStyle/>
          <a:p>
            <a:r>
              <a:rPr lang="en-US" dirty="0"/>
              <a:t>Injury Prevention and Care Center</a:t>
            </a:r>
          </a:p>
          <a:p>
            <a:r>
              <a:rPr lang="en-US" dirty="0"/>
              <a:t>Injury prevention, examination, rehabilitation, management and referrals.</a:t>
            </a:r>
          </a:p>
          <a:p>
            <a:pPr lvl="1"/>
            <a:r>
              <a:rPr lang="en-US" dirty="0"/>
              <a:t>Alpine Orthopedics</a:t>
            </a:r>
          </a:p>
          <a:p>
            <a:r>
              <a:rPr lang="en-US" dirty="0"/>
              <a:t>AT Aides-available for day to day taping and minor first aid. They are not certified.</a:t>
            </a:r>
          </a:p>
          <a:p>
            <a:r>
              <a:rPr lang="en-US" dirty="0"/>
              <a:t>Ice Bath!</a:t>
            </a:r>
          </a:p>
        </p:txBody>
      </p:sp>
      <p:pic>
        <p:nvPicPr>
          <p:cNvPr id="5" name="Picture 4">
            <a:extLst>
              <a:ext uri="{FF2B5EF4-FFF2-40B4-BE49-F238E27FC236}">
                <a16:creationId xmlns:a16="http://schemas.microsoft.com/office/drawing/2014/main" id="{7641B756-473F-4780-A458-08AF81800BA0}"/>
              </a:ext>
            </a:extLst>
          </p:cNvPr>
          <p:cNvPicPr>
            <a:picLocks noChangeAspect="1"/>
          </p:cNvPicPr>
          <p:nvPr/>
        </p:nvPicPr>
        <p:blipFill>
          <a:blip r:embed="rId3"/>
          <a:stretch>
            <a:fillRect/>
          </a:stretch>
        </p:blipFill>
        <p:spPr>
          <a:xfrm>
            <a:off x="4235831" y="3533437"/>
            <a:ext cx="4036263" cy="3027197"/>
          </a:xfrm>
          <a:prstGeom prst="rect">
            <a:avLst/>
          </a:prstGeom>
        </p:spPr>
      </p:pic>
      <p:pic>
        <p:nvPicPr>
          <p:cNvPr id="6" name="Picture 5">
            <a:extLst>
              <a:ext uri="{FF2B5EF4-FFF2-40B4-BE49-F238E27FC236}">
                <a16:creationId xmlns:a16="http://schemas.microsoft.com/office/drawing/2014/main" id="{FEC60A1E-FFA1-40EA-BC16-9A664FAB6DFA}"/>
              </a:ext>
            </a:extLst>
          </p:cNvPr>
          <p:cNvPicPr>
            <a:picLocks noChangeAspect="1"/>
          </p:cNvPicPr>
          <p:nvPr/>
        </p:nvPicPr>
        <p:blipFill rotWithShape="1">
          <a:blip r:embed="rId4"/>
          <a:srcRect l="67471" t="13565" b="45741"/>
          <a:stretch/>
        </p:blipFill>
        <p:spPr>
          <a:xfrm>
            <a:off x="5546330" y="4114800"/>
            <a:ext cx="1415263" cy="1143000"/>
          </a:xfrm>
          <a:prstGeom prst="rect">
            <a:avLst/>
          </a:prstGeom>
        </p:spPr>
      </p:pic>
    </p:spTree>
    <p:extLst>
      <p:ext uri="{BB962C8B-B14F-4D97-AF65-F5344CB8AC3E}">
        <p14:creationId xmlns:p14="http://schemas.microsoft.com/office/powerpoint/2010/main" val="576190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1A82-F91A-456F-AAD2-CE1451876859}"/>
              </a:ext>
            </a:extLst>
          </p:cNvPr>
          <p:cNvSpPr>
            <a:spLocks noGrp="1"/>
          </p:cNvSpPr>
          <p:nvPr>
            <p:ph type="title"/>
          </p:nvPr>
        </p:nvSpPr>
        <p:spPr>
          <a:xfrm>
            <a:off x="575689" y="221020"/>
            <a:ext cx="8359882" cy="1236638"/>
          </a:xfrm>
        </p:spPr>
        <p:txBody>
          <a:bodyPr/>
          <a:lstStyle/>
          <a:p>
            <a:pPr algn="ctr"/>
            <a:r>
              <a:rPr lang="en-US" sz="4800" dirty="0">
                <a:ea typeface="+mj-lt"/>
                <a:cs typeface="+mj-lt"/>
              </a:rPr>
              <a:t>Athletic</a:t>
            </a:r>
            <a:r>
              <a:rPr lang="en-US" dirty="0">
                <a:ea typeface="+mj-lt"/>
                <a:cs typeface="+mj-lt"/>
              </a:rPr>
              <a:t> training schedule</a:t>
            </a:r>
            <a:endParaRPr lang="en-US" dirty="0"/>
          </a:p>
        </p:txBody>
      </p:sp>
      <p:sp>
        <p:nvSpPr>
          <p:cNvPr id="3" name="Content Placeholder 2">
            <a:extLst>
              <a:ext uri="{FF2B5EF4-FFF2-40B4-BE49-F238E27FC236}">
                <a16:creationId xmlns:a16="http://schemas.microsoft.com/office/drawing/2014/main" id="{393E618E-02B0-438A-A544-4881AD60152B}"/>
              </a:ext>
            </a:extLst>
          </p:cNvPr>
          <p:cNvSpPr>
            <a:spLocks noGrp="1"/>
          </p:cNvSpPr>
          <p:nvPr>
            <p:ph idx="1"/>
          </p:nvPr>
        </p:nvSpPr>
        <p:spPr>
          <a:xfrm>
            <a:off x="938759" y="2209800"/>
            <a:ext cx="7633742" cy="3593591"/>
          </a:xfrm>
        </p:spPr>
        <p:txBody>
          <a:bodyPr vert="horz" lIns="91440" tIns="45720" rIns="91440" bIns="45720" rtlCol="0" anchor="t">
            <a:normAutofit/>
          </a:bodyPr>
          <a:lstStyle/>
          <a:p>
            <a:r>
              <a:rPr lang="en-US" dirty="0"/>
              <a:t>AT Aide Schedule</a:t>
            </a:r>
          </a:p>
          <a:p>
            <a:pPr lvl="1"/>
            <a:r>
              <a:rPr lang="en-US" dirty="0"/>
              <a:t>Monday-Thursday 2pm-9pm</a:t>
            </a:r>
          </a:p>
          <a:p>
            <a:r>
              <a:rPr lang="en-US" b="1" u="sng" dirty="0"/>
              <a:t>Schedule is subject to change</a:t>
            </a:r>
          </a:p>
          <a:p>
            <a:pPr marL="0" indent="0">
              <a:buNone/>
            </a:pPr>
            <a:endParaRPr lang="en-US" dirty="0"/>
          </a:p>
          <a:p>
            <a:endParaRPr lang="en-US" dirty="0"/>
          </a:p>
          <a:p>
            <a:pPr marL="0" indent="0">
              <a:buNone/>
            </a:pPr>
            <a:endParaRPr lang="en-US" b="1" u="sng" dirty="0"/>
          </a:p>
          <a:p>
            <a:pPr marL="0" indent="0">
              <a:buNone/>
            </a:pPr>
            <a:endParaRPr lang="en-US" dirty="0"/>
          </a:p>
        </p:txBody>
      </p:sp>
      <p:pic>
        <p:nvPicPr>
          <p:cNvPr id="5" name="Picture 4" descr="A close up of text on a black background&#10;&#10;Description generated with high confidence">
            <a:extLst>
              <a:ext uri="{FF2B5EF4-FFF2-40B4-BE49-F238E27FC236}">
                <a16:creationId xmlns:a16="http://schemas.microsoft.com/office/drawing/2014/main" id="{AA427B3D-16B4-4672-A748-687BEF7139FA}"/>
              </a:ext>
            </a:extLst>
          </p:cNvPr>
          <p:cNvPicPr>
            <a:picLocks noChangeAspect="1"/>
          </p:cNvPicPr>
          <p:nvPr/>
        </p:nvPicPr>
        <p:blipFill>
          <a:blip r:embed="rId2"/>
          <a:stretch>
            <a:fillRect/>
          </a:stretch>
        </p:blipFill>
        <p:spPr>
          <a:xfrm>
            <a:off x="6681281" y="3597613"/>
            <a:ext cx="1889327" cy="2209800"/>
          </a:xfrm>
          <a:prstGeom prst="rect">
            <a:avLst/>
          </a:prstGeom>
        </p:spPr>
      </p:pic>
    </p:spTree>
    <p:extLst>
      <p:ext uri="{BB962C8B-B14F-4D97-AF65-F5344CB8AC3E}">
        <p14:creationId xmlns:p14="http://schemas.microsoft.com/office/powerpoint/2010/main" val="662529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1A82-F91A-456F-AAD2-CE1451876859}"/>
              </a:ext>
            </a:extLst>
          </p:cNvPr>
          <p:cNvSpPr>
            <a:spLocks noGrp="1"/>
          </p:cNvSpPr>
          <p:nvPr>
            <p:ph type="title"/>
          </p:nvPr>
        </p:nvSpPr>
        <p:spPr>
          <a:xfrm>
            <a:off x="575689" y="221020"/>
            <a:ext cx="8359882" cy="1236638"/>
          </a:xfrm>
        </p:spPr>
        <p:txBody>
          <a:bodyPr/>
          <a:lstStyle/>
          <a:p>
            <a:pPr algn="ctr"/>
            <a:r>
              <a:rPr lang="en-US" sz="4800" dirty="0">
                <a:ea typeface="+mj-lt"/>
                <a:cs typeface="+mj-lt"/>
              </a:rPr>
              <a:t>Athletic</a:t>
            </a:r>
            <a:r>
              <a:rPr lang="en-US" dirty="0">
                <a:ea typeface="+mj-lt"/>
                <a:cs typeface="+mj-lt"/>
              </a:rPr>
              <a:t> training schedule</a:t>
            </a:r>
            <a:endParaRPr lang="en-US" dirty="0"/>
          </a:p>
        </p:txBody>
      </p:sp>
      <p:sp>
        <p:nvSpPr>
          <p:cNvPr id="3" name="Content Placeholder 2">
            <a:extLst>
              <a:ext uri="{FF2B5EF4-FFF2-40B4-BE49-F238E27FC236}">
                <a16:creationId xmlns:a16="http://schemas.microsoft.com/office/drawing/2014/main" id="{393E618E-02B0-438A-A544-4881AD60152B}"/>
              </a:ext>
            </a:extLst>
          </p:cNvPr>
          <p:cNvSpPr>
            <a:spLocks noGrp="1"/>
          </p:cNvSpPr>
          <p:nvPr>
            <p:ph idx="1"/>
          </p:nvPr>
        </p:nvSpPr>
        <p:spPr>
          <a:xfrm>
            <a:off x="938758" y="1532967"/>
            <a:ext cx="7633742" cy="3593591"/>
          </a:xfrm>
        </p:spPr>
        <p:txBody>
          <a:bodyPr vert="horz" lIns="91440" tIns="45720" rIns="91440" bIns="45720" rtlCol="0" anchor="t">
            <a:normAutofit/>
          </a:bodyPr>
          <a:lstStyle/>
          <a:p>
            <a:r>
              <a:rPr lang="en-US" dirty="0"/>
              <a:t>There is only one AT for all clubs, intramurals and open recreation.</a:t>
            </a:r>
          </a:p>
          <a:p>
            <a:r>
              <a:rPr lang="en-US" dirty="0"/>
              <a:t>High risk sports have priority- NATA Policy</a:t>
            </a:r>
          </a:p>
          <a:p>
            <a:r>
              <a:rPr lang="en-US" dirty="0"/>
              <a:t>Communication is key</a:t>
            </a:r>
          </a:p>
          <a:p>
            <a:pPr marL="0" indent="0">
              <a:buNone/>
            </a:pPr>
            <a:endParaRPr lang="en-US" b="1" u="sng" dirty="0"/>
          </a:p>
          <a:p>
            <a:pPr marL="0" indent="0">
              <a:buNone/>
            </a:pPr>
            <a:endParaRPr lang="en-US" dirty="0"/>
          </a:p>
        </p:txBody>
      </p:sp>
      <p:pic>
        <p:nvPicPr>
          <p:cNvPr id="5" name="Picture 4">
            <a:extLst>
              <a:ext uri="{FF2B5EF4-FFF2-40B4-BE49-F238E27FC236}">
                <a16:creationId xmlns:a16="http://schemas.microsoft.com/office/drawing/2014/main" id="{E422AF42-6ED4-4A74-8928-2483A6FDE830}"/>
              </a:ext>
            </a:extLst>
          </p:cNvPr>
          <p:cNvPicPr>
            <a:picLocks noChangeAspect="1"/>
          </p:cNvPicPr>
          <p:nvPr/>
        </p:nvPicPr>
        <p:blipFill>
          <a:blip r:embed="rId2"/>
          <a:stretch>
            <a:fillRect/>
          </a:stretch>
        </p:blipFill>
        <p:spPr>
          <a:xfrm>
            <a:off x="3178799" y="3337196"/>
            <a:ext cx="3153659" cy="2362200"/>
          </a:xfrm>
          <a:prstGeom prst="rect">
            <a:avLst/>
          </a:prstGeom>
        </p:spPr>
      </p:pic>
    </p:spTree>
    <p:extLst>
      <p:ext uri="{BB962C8B-B14F-4D97-AF65-F5344CB8AC3E}">
        <p14:creationId xmlns:p14="http://schemas.microsoft.com/office/powerpoint/2010/main" val="3862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F73E1-2AC5-4D6B-99A0-3EB8E4237508}"/>
              </a:ext>
            </a:extLst>
          </p:cNvPr>
          <p:cNvSpPr>
            <a:spLocks noGrp="1"/>
          </p:cNvSpPr>
          <p:nvPr>
            <p:ph type="title"/>
          </p:nvPr>
        </p:nvSpPr>
        <p:spPr/>
        <p:txBody>
          <a:bodyPr/>
          <a:lstStyle/>
          <a:p>
            <a:r>
              <a:rPr lang="en-US" dirty="0"/>
              <a:t>Athletic Training System</a:t>
            </a:r>
          </a:p>
        </p:txBody>
      </p:sp>
      <p:sp>
        <p:nvSpPr>
          <p:cNvPr id="3" name="Content Placeholder 2">
            <a:extLst>
              <a:ext uri="{FF2B5EF4-FFF2-40B4-BE49-F238E27FC236}">
                <a16:creationId xmlns:a16="http://schemas.microsoft.com/office/drawing/2014/main" id="{6FF26FFC-C2B9-409E-B04E-35265AF849A4}"/>
              </a:ext>
            </a:extLst>
          </p:cNvPr>
          <p:cNvSpPr>
            <a:spLocks noGrp="1"/>
          </p:cNvSpPr>
          <p:nvPr>
            <p:ph idx="1"/>
          </p:nvPr>
        </p:nvSpPr>
        <p:spPr>
          <a:xfrm>
            <a:off x="938758" y="1632204"/>
            <a:ext cx="7633742" cy="3593591"/>
          </a:xfrm>
        </p:spPr>
        <p:txBody>
          <a:bodyPr vert="horz" lIns="91440" tIns="45720" rIns="91440" bIns="45720" rtlCol="0" anchor="t">
            <a:normAutofit/>
          </a:bodyPr>
          <a:lstStyle/>
          <a:p>
            <a:r>
              <a:rPr lang="en-US" dirty="0"/>
              <a:t>Athlete Login-</a:t>
            </a:r>
            <a:r>
              <a:rPr lang="en-US" dirty="0">
                <a:hlinkClick r:id="rId2"/>
              </a:rPr>
              <a:t>usucs2.atsusers.com</a:t>
            </a:r>
          </a:p>
          <a:p>
            <a:pPr lvl="1"/>
            <a:r>
              <a:rPr lang="en-US" dirty="0"/>
              <a:t>Medical history form</a:t>
            </a:r>
          </a:p>
          <a:p>
            <a:pPr lvl="1"/>
            <a:r>
              <a:rPr lang="en-US" dirty="0"/>
              <a:t>COVID Forms</a:t>
            </a:r>
          </a:p>
          <a:p>
            <a:pPr lvl="1"/>
            <a:r>
              <a:rPr lang="en-US" dirty="0"/>
              <a:t>Schedule an appointment</a:t>
            </a:r>
          </a:p>
          <a:p>
            <a:pPr lvl="1"/>
            <a:r>
              <a:rPr lang="en-US" dirty="0"/>
              <a:t>View injuries and treatments</a:t>
            </a:r>
          </a:p>
          <a:p>
            <a:pPr lvl="1"/>
            <a:endParaRPr lang="en-US" dirty="0"/>
          </a:p>
          <a:p>
            <a:pPr>
              <a:buFont typeface="Arial" panose="020B0502020104020203" pitchFamily="34" charset="0"/>
              <a:buChar char="•"/>
            </a:pPr>
            <a:r>
              <a:rPr lang="en-US" dirty="0"/>
              <a:t>Treatment Sign in</a:t>
            </a:r>
          </a:p>
          <a:p>
            <a:pPr lvl="1"/>
            <a:r>
              <a:rPr lang="en-US" dirty="0"/>
              <a:t>QR code:</a:t>
            </a:r>
          </a:p>
          <a:p>
            <a:pPr lvl="2"/>
            <a:r>
              <a:rPr lang="en-US" dirty="0"/>
              <a:t>Athletes MUST sign in for all treatments</a:t>
            </a:r>
          </a:p>
        </p:txBody>
      </p:sp>
    </p:spTree>
    <p:extLst>
      <p:ext uri="{BB962C8B-B14F-4D97-AF65-F5344CB8AC3E}">
        <p14:creationId xmlns:p14="http://schemas.microsoft.com/office/powerpoint/2010/main" val="828480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Injury related policies</a:t>
            </a:r>
          </a:p>
        </p:txBody>
      </p:sp>
      <p:sp>
        <p:nvSpPr>
          <p:cNvPr id="3" name="Content Placeholder 2"/>
          <p:cNvSpPr>
            <a:spLocks noGrp="1"/>
          </p:cNvSpPr>
          <p:nvPr>
            <p:ph idx="1"/>
          </p:nvPr>
        </p:nvSpPr>
        <p:spPr>
          <a:xfrm>
            <a:off x="762000" y="1524000"/>
            <a:ext cx="8077200" cy="5105400"/>
          </a:xfrm>
        </p:spPr>
        <p:txBody>
          <a:bodyPr vert="horz" lIns="91440" tIns="45720" rIns="91440" bIns="45720" rtlCol="0" anchor="t">
            <a:normAutofit/>
          </a:bodyPr>
          <a:lstStyle/>
          <a:p>
            <a:pPr marL="0" indent="0">
              <a:buNone/>
            </a:pPr>
            <a:r>
              <a:rPr lang="en-US" u="sng" dirty="0"/>
              <a:t>Bleeding Policy</a:t>
            </a:r>
            <a:endParaRPr lang="en-US" dirty="0"/>
          </a:p>
          <a:p>
            <a:r>
              <a:rPr lang="en-US" dirty="0"/>
              <a:t>If a player is bleeding, has an open wound, or has an excessive amount of blood on their uniform or clothing, they shall be removed from the game to receive medical attention. </a:t>
            </a:r>
          </a:p>
          <a:p>
            <a:r>
              <a:rPr lang="en-US" dirty="0"/>
              <a:t>In order for the participant to return to the game, they must have the bleeding stopped, the wound covered, and/or clothing changed.</a:t>
            </a:r>
            <a:r>
              <a:rPr lang="en-US" b="1" dirty="0"/>
              <a:t> This is for the safety of the participant as well as for the safety of others.</a:t>
            </a:r>
            <a:endParaRPr lang="en-US"/>
          </a:p>
          <a:p>
            <a:r>
              <a:rPr lang="en-US" dirty="0"/>
              <a:t>In the event of an on-campus injury that results in an extreme amount of blood loss, call 911!</a:t>
            </a:r>
          </a:p>
          <a:p>
            <a:endParaRPr lang="en-US" dirty="0"/>
          </a:p>
        </p:txBody>
      </p:sp>
      <p:pic>
        <p:nvPicPr>
          <p:cNvPr id="4" name="Picture 4" descr="A close up of a logo&#10;&#10;Description generated with high confidence">
            <a:extLst>
              <a:ext uri="{FF2B5EF4-FFF2-40B4-BE49-F238E27FC236}">
                <a16:creationId xmlns:a16="http://schemas.microsoft.com/office/drawing/2014/main" id="{742D6BF7-1C50-4676-B9B4-7691340887AA}"/>
              </a:ext>
            </a:extLst>
          </p:cNvPr>
          <p:cNvPicPr>
            <a:picLocks noChangeAspect="1"/>
          </p:cNvPicPr>
          <p:nvPr/>
        </p:nvPicPr>
        <p:blipFill>
          <a:blip r:embed="rId3"/>
          <a:stretch>
            <a:fillRect/>
          </a:stretch>
        </p:blipFill>
        <p:spPr>
          <a:xfrm>
            <a:off x="4572000" y="4724400"/>
            <a:ext cx="2054679" cy="2054679"/>
          </a:xfrm>
          <a:prstGeom prst="rect">
            <a:avLst/>
          </a:prstGeom>
        </p:spPr>
      </p:pic>
    </p:spTree>
    <p:extLst>
      <p:ext uri="{BB962C8B-B14F-4D97-AF65-F5344CB8AC3E}">
        <p14:creationId xmlns:p14="http://schemas.microsoft.com/office/powerpoint/2010/main" val="327253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7357-59B4-4178-8B42-2317C085B404}"/>
              </a:ext>
            </a:extLst>
          </p:cNvPr>
          <p:cNvSpPr>
            <a:spLocks noGrp="1"/>
          </p:cNvSpPr>
          <p:nvPr>
            <p:ph type="title"/>
          </p:nvPr>
        </p:nvSpPr>
        <p:spPr>
          <a:xfrm>
            <a:off x="938758" y="382385"/>
            <a:ext cx="7633742" cy="825382"/>
          </a:xfrm>
        </p:spPr>
        <p:txBody>
          <a:bodyPr/>
          <a:lstStyle/>
          <a:p>
            <a:pPr algn="ctr"/>
            <a:r>
              <a:rPr lang="en-US" dirty="0"/>
              <a:t>Concussions</a:t>
            </a:r>
            <a:endParaRPr lang="en-US"/>
          </a:p>
        </p:txBody>
      </p:sp>
      <p:sp>
        <p:nvSpPr>
          <p:cNvPr id="3" name="Content Placeholder 2">
            <a:extLst>
              <a:ext uri="{FF2B5EF4-FFF2-40B4-BE49-F238E27FC236}">
                <a16:creationId xmlns:a16="http://schemas.microsoft.com/office/drawing/2014/main" id="{4F05B066-78C7-46EA-9BAC-AD823A39474A}"/>
              </a:ext>
            </a:extLst>
          </p:cNvPr>
          <p:cNvSpPr>
            <a:spLocks noGrp="1"/>
          </p:cNvSpPr>
          <p:nvPr>
            <p:ph idx="1"/>
          </p:nvPr>
        </p:nvSpPr>
        <p:spPr>
          <a:xfrm>
            <a:off x="938758" y="1510395"/>
            <a:ext cx="7633742" cy="3593591"/>
          </a:xfrm>
        </p:spPr>
        <p:txBody>
          <a:bodyPr vert="horz" lIns="91440" tIns="45720" rIns="91440" bIns="45720" rtlCol="0" anchor="t">
            <a:normAutofit/>
          </a:bodyPr>
          <a:lstStyle/>
          <a:p>
            <a:r>
              <a:rPr lang="en-US" dirty="0"/>
              <a:t>A concussion is a brain injury that may be caused by a blow to the head, face, neck or elsewhere on the body with an “impulsive” force transmitted to the head.</a:t>
            </a:r>
          </a:p>
          <a:p>
            <a:r>
              <a:rPr lang="en-US" dirty="0"/>
              <a:t>No two brain injuries are alike.</a:t>
            </a:r>
          </a:p>
          <a:p>
            <a:r>
              <a:rPr lang="en-US" dirty="0"/>
              <a:t>Baseline Testing: Hockey, LAX, Rugby. </a:t>
            </a:r>
          </a:p>
        </p:txBody>
      </p:sp>
      <p:pic>
        <p:nvPicPr>
          <p:cNvPr id="4" name="Picture 4">
            <a:extLst>
              <a:ext uri="{FF2B5EF4-FFF2-40B4-BE49-F238E27FC236}">
                <a16:creationId xmlns:a16="http://schemas.microsoft.com/office/drawing/2014/main" id="{9D7CCEC7-66F7-4D39-93F5-9ED8CECCE3B8}"/>
              </a:ext>
            </a:extLst>
          </p:cNvPr>
          <p:cNvPicPr>
            <a:picLocks noChangeAspect="1"/>
          </p:cNvPicPr>
          <p:nvPr/>
        </p:nvPicPr>
        <p:blipFill>
          <a:blip r:embed="rId2"/>
          <a:stretch>
            <a:fillRect/>
          </a:stretch>
        </p:blipFill>
        <p:spPr>
          <a:xfrm>
            <a:off x="1295400" y="3828502"/>
            <a:ext cx="3293611" cy="2550968"/>
          </a:xfrm>
          <a:prstGeom prst="rect">
            <a:avLst/>
          </a:prstGeom>
        </p:spPr>
      </p:pic>
    </p:spTree>
    <p:extLst>
      <p:ext uri="{BB962C8B-B14F-4D97-AF65-F5344CB8AC3E}">
        <p14:creationId xmlns:p14="http://schemas.microsoft.com/office/powerpoint/2010/main" val="6763415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concussions</a:t>
            </a:r>
          </a:p>
        </p:txBody>
      </p:sp>
      <p:sp>
        <p:nvSpPr>
          <p:cNvPr id="3" name="Content Placeholder 2"/>
          <p:cNvSpPr>
            <a:spLocks noGrp="1"/>
          </p:cNvSpPr>
          <p:nvPr>
            <p:ph idx="1"/>
          </p:nvPr>
        </p:nvSpPr>
        <p:spPr>
          <a:xfrm>
            <a:off x="938758" y="1676400"/>
            <a:ext cx="7633742" cy="4800600"/>
          </a:xfrm>
        </p:spPr>
        <p:txBody>
          <a:bodyPr vert="horz" lIns="91440" tIns="45720" rIns="91440" bIns="45720" rtlCol="0" anchor="t">
            <a:normAutofit/>
          </a:bodyPr>
          <a:lstStyle/>
          <a:p>
            <a:r>
              <a:rPr lang="en-US" dirty="0"/>
              <a:t> </a:t>
            </a:r>
            <a:r>
              <a:rPr lang="en-US" b="1" dirty="0"/>
              <a:t>Concussions can occur without loss of consciousness or other obvious signs.</a:t>
            </a:r>
            <a:endParaRPr lang="en-US" dirty="0"/>
          </a:p>
          <a:p>
            <a:r>
              <a:rPr lang="en-US" dirty="0"/>
              <a:t>A player who exhibits signs, symptoms, or behaviors consistent with a concussion, WILL be </a:t>
            </a:r>
            <a:r>
              <a:rPr lang="en-US" b="1" dirty="0"/>
              <a:t>removed immediately and WILL NOT return to play until cleared.</a:t>
            </a:r>
            <a:endParaRPr lang="en-US" dirty="0"/>
          </a:p>
          <a:p>
            <a:r>
              <a:rPr lang="en-US" dirty="0"/>
              <a:t>Second Impact Syndrome</a:t>
            </a:r>
          </a:p>
          <a:p>
            <a:r>
              <a:rPr lang="en-US" dirty="0"/>
              <a:t>Concussion Protocol: Optimize recovery</a:t>
            </a:r>
          </a:p>
          <a:p>
            <a:endParaRPr lang="en-US" dirty="0"/>
          </a:p>
        </p:txBody>
      </p:sp>
      <p:pic>
        <p:nvPicPr>
          <p:cNvPr id="4" name="Picture 4" descr="A close up of a logo&#10;&#10;Description generated with high confidence">
            <a:extLst>
              <a:ext uri="{FF2B5EF4-FFF2-40B4-BE49-F238E27FC236}">
                <a16:creationId xmlns:a16="http://schemas.microsoft.com/office/drawing/2014/main" id="{5B15E68D-7957-4280-BA7A-463E0A58F716}"/>
              </a:ext>
            </a:extLst>
          </p:cNvPr>
          <p:cNvPicPr>
            <a:picLocks noChangeAspect="1"/>
          </p:cNvPicPr>
          <p:nvPr/>
        </p:nvPicPr>
        <p:blipFill>
          <a:blip r:embed="rId3"/>
          <a:stretch>
            <a:fillRect/>
          </a:stretch>
        </p:blipFill>
        <p:spPr>
          <a:xfrm>
            <a:off x="2901043" y="4652638"/>
            <a:ext cx="3695698" cy="1757329"/>
          </a:xfrm>
          <a:prstGeom prst="rect">
            <a:avLst/>
          </a:prstGeom>
        </p:spPr>
      </p:pic>
    </p:spTree>
    <p:extLst>
      <p:ext uri="{BB962C8B-B14F-4D97-AF65-F5344CB8AC3E}">
        <p14:creationId xmlns:p14="http://schemas.microsoft.com/office/powerpoint/2010/main" val="3259318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197" y="381001"/>
            <a:ext cx="6140303" cy="2895600"/>
          </a:xfrm>
        </p:spPr>
        <p:txBody>
          <a:bodyPr>
            <a:normAutofit/>
          </a:bodyPr>
          <a:lstStyle/>
          <a:p>
            <a:pPr algn="ctr"/>
            <a:r>
              <a:rPr lang="en-US" dirty="0"/>
              <a:t>Standards of conduct</a:t>
            </a:r>
            <a:endParaRPr lang="en-US" sz="3600" dirty="0"/>
          </a:p>
        </p:txBody>
      </p:sp>
      <p:sp>
        <p:nvSpPr>
          <p:cNvPr id="3" name="Content Placeholder 2"/>
          <p:cNvSpPr>
            <a:spLocks noGrp="1"/>
          </p:cNvSpPr>
          <p:nvPr>
            <p:ph type="body" idx="1"/>
          </p:nvPr>
        </p:nvSpPr>
        <p:spPr>
          <a:xfrm>
            <a:off x="2432198" y="3810000"/>
            <a:ext cx="5263116" cy="2300917"/>
          </a:xfrm>
        </p:spPr>
        <p:txBody>
          <a:bodyPr>
            <a:normAutofit/>
          </a:bodyPr>
          <a:lstStyle/>
          <a:p>
            <a:pPr marL="457200" indent="-457200">
              <a:buFont typeface="+mj-lt"/>
              <a:buAutoNum type="arabicPeriod"/>
            </a:pPr>
            <a:r>
              <a:rPr lang="en-US" sz="1600" dirty="0"/>
              <a:t>General </a:t>
            </a:r>
          </a:p>
          <a:p>
            <a:pPr marL="457200" indent="-457200">
              <a:buFont typeface="+mj-lt"/>
              <a:buAutoNum type="arabicPeriod"/>
            </a:pPr>
            <a:r>
              <a:rPr lang="en-US" sz="1600" dirty="0"/>
              <a:t>Representation </a:t>
            </a:r>
          </a:p>
          <a:p>
            <a:pPr marL="457200" indent="-457200">
              <a:buFont typeface="+mj-lt"/>
              <a:buAutoNum type="arabicPeriod"/>
            </a:pPr>
            <a:r>
              <a:rPr lang="en-US" sz="1600" dirty="0"/>
              <a:t>Hazing</a:t>
            </a:r>
          </a:p>
          <a:p>
            <a:pPr marL="457200" indent="-457200">
              <a:buFont typeface="+mj-lt"/>
              <a:buAutoNum type="arabicPeriod"/>
            </a:pPr>
            <a:r>
              <a:rPr lang="en-US" sz="1600" dirty="0"/>
              <a:t>Disciplinary Procedures</a:t>
            </a:r>
          </a:p>
        </p:txBody>
      </p:sp>
    </p:spTree>
    <p:extLst>
      <p:ext uri="{BB962C8B-B14F-4D97-AF65-F5344CB8AC3E}">
        <p14:creationId xmlns:p14="http://schemas.microsoft.com/office/powerpoint/2010/main" val="297879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018" y="228600"/>
            <a:ext cx="8039100" cy="1492132"/>
          </a:xfrm>
        </p:spPr>
        <p:txBody>
          <a:bodyPr/>
          <a:lstStyle/>
          <a:p>
            <a:pPr algn="ctr"/>
            <a:r>
              <a:rPr lang="en-US" dirty="0"/>
              <a:t>Natural weather hazards</a:t>
            </a:r>
          </a:p>
        </p:txBody>
      </p:sp>
      <p:sp>
        <p:nvSpPr>
          <p:cNvPr id="3" name="Content Placeholder 2"/>
          <p:cNvSpPr>
            <a:spLocks noGrp="1"/>
          </p:cNvSpPr>
          <p:nvPr>
            <p:ph idx="1"/>
          </p:nvPr>
        </p:nvSpPr>
        <p:spPr>
          <a:xfrm>
            <a:off x="913358" y="1295400"/>
            <a:ext cx="7836421" cy="5257800"/>
          </a:xfrm>
        </p:spPr>
        <p:txBody>
          <a:bodyPr vert="horz" lIns="91440" tIns="45720" rIns="91440" bIns="45720" rtlCol="0" anchor="t">
            <a:normAutofit/>
          </a:bodyPr>
          <a:lstStyle/>
          <a:p>
            <a:r>
              <a:rPr lang="en-US" dirty="0"/>
              <a:t>Campus Recreation staff members are available to provide brooms and any other equipment which may be needed for the upkeep of gymnasiums and other play areas. Coaches and officers have the responsibility to make every effort to provide a safe environment. This can be accomplished in part by observing the condition of all courts, gyms and fields.</a:t>
            </a:r>
          </a:p>
          <a:p>
            <a:pPr marL="0" indent="0">
              <a:buNone/>
            </a:pPr>
            <a:r>
              <a:rPr lang="en-US" u="sng" dirty="0"/>
              <a:t>Bad Weather Conditions</a:t>
            </a:r>
            <a:endParaRPr lang="en-US" dirty="0"/>
          </a:p>
          <a:p>
            <a:r>
              <a:rPr lang="en-US" dirty="0"/>
              <a:t>Weather can affect the safety of all Club Sports participants and spectators, and more specifically weather conditions vary greatly in Cache Valley. Club Sport coaches and Competitive Sports Supervisors should know what conditions to look for wherever they are participating in an event. The referee and/or Campus Recreation personnel (AT or Supervisor) have the authority to call games if the safety of everyone watching/playing is at risk. </a:t>
            </a:r>
          </a:p>
          <a:p>
            <a:endParaRPr lang="en-US" dirty="0"/>
          </a:p>
        </p:txBody>
      </p:sp>
    </p:spTree>
    <p:extLst>
      <p:ext uri="{BB962C8B-B14F-4D97-AF65-F5344CB8AC3E}">
        <p14:creationId xmlns:p14="http://schemas.microsoft.com/office/powerpoint/2010/main" val="1273038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379" y="228600"/>
            <a:ext cx="8572500" cy="838200"/>
          </a:xfrm>
        </p:spPr>
        <p:txBody>
          <a:bodyPr>
            <a:normAutofit/>
          </a:bodyPr>
          <a:lstStyle/>
          <a:p>
            <a:pPr algn="ctr"/>
            <a:r>
              <a:rPr lang="en-US" sz="5000" dirty="0"/>
              <a:t>Lightening/heavy rain/hail</a:t>
            </a:r>
          </a:p>
        </p:txBody>
      </p:sp>
      <p:sp>
        <p:nvSpPr>
          <p:cNvPr id="3" name="Content Placeholder 2"/>
          <p:cNvSpPr>
            <a:spLocks noGrp="1"/>
          </p:cNvSpPr>
          <p:nvPr>
            <p:ph idx="1"/>
          </p:nvPr>
        </p:nvSpPr>
        <p:spPr>
          <a:xfrm>
            <a:off x="990600" y="1600200"/>
            <a:ext cx="7748042" cy="5486400"/>
          </a:xfrm>
        </p:spPr>
        <p:txBody>
          <a:bodyPr vert="horz" lIns="91440" tIns="45720" rIns="91440" bIns="45720" rtlCol="0" anchor="t">
            <a:normAutofit/>
          </a:bodyPr>
          <a:lstStyle/>
          <a:p>
            <a:r>
              <a:rPr lang="en-US" dirty="0"/>
              <a:t>Once participants become aware of a storm or other bad weather, they should be on alert for thunder and lightning. </a:t>
            </a:r>
          </a:p>
          <a:p>
            <a:pPr lvl="1"/>
            <a:r>
              <a:rPr lang="en-US" dirty="0"/>
              <a:t>NATA Position Statement: Lightning within 6 miles: Teams/spectators should already be </a:t>
            </a:r>
            <a:r>
              <a:rPr lang="en-US" b="1" u="sng" dirty="0"/>
              <a:t>inside.</a:t>
            </a:r>
            <a:r>
              <a:rPr lang="en-US" dirty="0"/>
              <a:t> </a:t>
            </a:r>
            <a:r>
              <a:rPr lang="en-US" b="1" dirty="0"/>
              <a:t>Play can resume 30 min after the LAST strike within 6 miles.</a:t>
            </a:r>
          </a:p>
          <a:p>
            <a:pPr lvl="1"/>
            <a:r>
              <a:rPr lang="en-US" dirty="0"/>
              <a:t>Keep everyone away from structures in open areas, such as picnic shelters, tall, isolated trees or objects that project above the landscape, water and grounded objects, such as metal fences, tanks, rails, and pipes.</a:t>
            </a:r>
            <a:endParaRPr lang="en-US" sz="1200" dirty="0"/>
          </a:p>
          <a:p>
            <a:r>
              <a:rPr lang="en-US" dirty="0"/>
              <a:t>All activity should be stopped and participants directed to shelter in the event of heavy rain or hail. Proper judgement should be used when playing or practicing on extremely wet fields. Playing on natural grass fields in that condition may cause significant damage. </a:t>
            </a:r>
          </a:p>
        </p:txBody>
      </p:sp>
    </p:spTree>
    <p:extLst>
      <p:ext uri="{BB962C8B-B14F-4D97-AF65-F5344CB8AC3E}">
        <p14:creationId xmlns:p14="http://schemas.microsoft.com/office/powerpoint/2010/main" val="4016802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F62C3-213F-DB43-9D11-3C427B166FC9}"/>
              </a:ext>
            </a:extLst>
          </p:cNvPr>
          <p:cNvSpPr>
            <a:spLocks noGrp="1"/>
          </p:cNvSpPr>
          <p:nvPr>
            <p:ph type="title"/>
          </p:nvPr>
        </p:nvSpPr>
        <p:spPr>
          <a:xfrm>
            <a:off x="938758" y="382385"/>
            <a:ext cx="7633742" cy="708818"/>
          </a:xfrm>
        </p:spPr>
        <p:txBody>
          <a:bodyPr>
            <a:normAutofit fontScale="90000"/>
          </a:bodyPr>
          <a:lstStyle/>
          <a:p>
            <a:r>
              <a:rPr lang="en-US"/>
              <a:t>COVID-19 POLICIES</a:t>
            </a:r>
          </a:p>
        </p:txBody>
      </p:sp>
      <p:sp>
        <p:nvSpPr>
          <p:cNvPr id="3" name="Content Placeholder 2">
            <a:extLst>
              <a:ext uri="{FF2B5EF4-FFF2-40B4-BE49-F238E27FC236}">
                <a16:creationId xmlns:a16="http://schemas.microsoft.com/office/drawing/2014/main" id="{7C1C824E-1A1C-AE48-B245-D08E9FF4C29E}"/>
              </a:ext>
            </a:extLst>
          </p:cNvPr>
          <p:cNvSpPr>
            <a:spLocks noGrp="1"/>
          </p:cNvSpPr>
          <p:nvPr>
            <p:ph idx="1"/>
          </p:nvPr>
        </p:nvSpPr>
        <p:spPr>
          <a:xfrm>
            <a:off x="858828" y="1192024"/>
            <a:ext cx="7633742" cy="5562600"/>
          </a:xfrm>
        </p:spPr>
        <p:txBody>
          <a:bodyPr vert="horz" lIns="91440" tIns="45720" rIns="91440" bIns="45720" rtlCol="0" anchor="t">
            <a:normAutofit lnSpcReduction="10000"/>
          </a:bodyPr>
          <a:lstStyle/>
          <a:p>
            <a:r>
              <a:rPr lang="en-US" b="1" dirty="0"/>
              <a:t>New COVID Case Containment Manager</a:t>
            </a:r>
          </a:p>
          <a:p>
            <a:pPr marL="0" indent="0">
              <a:buNone/>
            </a:pPr>
            <a:r>
              <a:rPr lang="en-US" b="1" dirty="0"/>
              <a:t>   Cindy Gill – </a:t>
            </a:r>
            <a:r>
              <a:rPr lang="en-US" b="1" dirty="0">
                <a:hlinkClick r:id="rId2"/>
              </a:rPr>
              <a:t>cindy.gill@usu.edu</a:t>
            </a:r>
            <a:r>
              <a:rPr lang="en-US" b="1" dirty="0"/>
              <a:t> 435-994-5791</a:t>
            </a:r>
          </a:p>
          <a:p>
            <a:r>
              <a:rPr lang="en-US" b="1" dirty="0"/>
              <a:t>USU COVID-19 Policies for all who are experiencing COVID-19 symptoms and/or have been exposed to someone with COVID-19:</a:t>
            </a:r>
          </a:p>
          <a:p>
            <a:pPr lvl="1"/>
            <a:r>
              <a:rPr lang="en-US" dirty="0"/>
              <a:t>Self-isolate, </a:t>
            </a:r>
          </a:p>
          <a:p>
            <a:pPr lvl="1"/>
            <a:r>
              <a:rPr lang="en-US" dirty="0"/>
              <a:t>Complete the </a:t>
            </a:r>
            <a:r>
              <a:rPr lang="en-US" dirty="0">
                <a:hlinkClick r:id="rId3"/>
              </a:rPr>
              <a:t>USU COVID-19 Questionnaire</a:t>
            </a:r>
            <a:endParaRPr lang="en-US"/>
          </a:p>
          <a:p>
            <a:pPr lvl="1"/>
            <a:r>
              <a:rPr lang="en-US" dirty="0"/>
              <a:t>Get </a:t>
            </a:r>
            <a:r>
              <a:rPr lang="en-US" dirty="0">
                <a:hlinkClick r:id="rId4"/>
              </a:rPr>
              <a:t>tested</a:t>
            </a:r>
            <a:endParaRPr lang="en-US"/>
          </a:p>
          <a:p>
            <a:pPr lvl="1"/>
            <a:r>
              <a:rPr lang="en-US" b="1" dirty="0"/>
              <a:t>Follow up with your case containment investigator</a:t>
            </a:r>
          </a:p>
          <a:p>
            <a:pPr lvl="0"/>
            <a:r>
              <a:rPr lang="en-US" b="1" dirty="0"/>
              <a:t>Symptom check:</a:t>
            </a:r>
            <a:r>
              <a:rPr lang="en-US" dirty="0"/>
              <a:t> All Club Sport athletes will fill out the COVID-19 symptom screening form in ATS on </a:t>
            </a:r>
            <a:r>
              <a:rPr lang="en-US" b="1" u="sng" dirty="0"/>
              <a:t>game/competition days only</a:t>
            </a:r>
          </a:p>
          <a:p>
            <a:pPr lvl="0"/>
            <a:endParaRPr lang="en-US" sz="100" dirty="0"/>
          </a:p>
          <a:p>
            <a:r>
              <a:rPr lang="en-US" b="1" dirty="0"/>
              <a:t>Vaccinations:</a:t>
            </a:r>
            <a:r>
              <a:rPr lang="en-US" dirty="0"/>
              <a:t> </a:t>
            </a:r>
            <a:r>
              <a:rPr lang="en-US" dirty="0">
                <a:ea typeface="+mn-lt"/>
                <a:cs typeface="+mn-lt"/>
              </a:rPr>
              <a:t>Fully vaccinated </a:t>
            </a:r>
            <a:r>
              <a:rPr lang="en-US" dirty="0"/>
              <a:t>athletes should upload their vaccine record to their aggie health portal. This can be done here: </a:t>
            </a:r>
            <a:r>
              <a:rPr lang="en-US" u="sng" dirty="0">
                <a:hlinkClick r:id="rId5"/>
              </a:rPr>
              <a:t>http://aggiehealth.usu.edu/</a:t>
            </a:r>
            <a:r>
              <a:rPr lang="en-US" dirty="0"/>
              <a:t>. Doing so could assist in a quick release from quarantine if an exposure occurs.</a:t>
            </a:r>
          </a:p>
          <a:p>
            <a:pPr marL="0" lvl="0" indent="0">
              <a:buNone/>
            </a:pPr>
            <a:endParaRPr lang="en-US" sz="100" dirty="0"/>
          </a:p>
          <a:p>
            <a:pPr marL="457200" lvl="1" indent="0">
              <a:buNone/>
            </a:pPr>
            <a:endParaRPr lang="en-US" sz="100" dirty="0"/>
          </a:p>
          <a:p>
            <a:pPr lvl="1"/>
            <a:endParaRPr lang="en-US" u="sng" dirty="0"/>
          </a:p>
          <a:p>
            <a:endParaRPr lang="en-US" dirty="0"/>
          </a:p>
        </p:txBody>
      </p:sp>
    </p:spTree>
    <p:extLst>
      <p:ext uri="{BB962C8B-B14F-4D97-AF65-F5344CB8AC3E}">
        <p14:creationId xmlns:p14="http://schemas.microsoft.com/office/powerpoint/2010/main" val="4363516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39CD-8769-4BB0-9E82-2F27A24E4871}"/>
              </a:ext>
            </a:extLst>
          </p:cNvPr>
          <p:cNvSpPr>
            <a:spLocks noGrp="1"/>
          </p:cNvSpPr>
          <p:nvPr>
            <p:ph type="title"/>
          </p:nvPr>
        </p:nvSpPr>
        <p:spPr>
          <a:xfrm>
            <a:off x="938758" y="382385"/>
            <a:ext cx="7633742" cy="804734"/>
          </a:xfrm>
        </p:spPr>
        <p:txBody>
          <a:bodyPr/>
          <a:lstStyle/>
          <a:p>
            <a:r>
              <a:rPr lang="en-US"/>
              <a:t>Covid-19 Policies</a:t>
            </a:r>
          </a:p>
        </p:txBody>
      </p:sp>
      <p:sp>
        <p:nvSpPr>
          <p:cNvPr id="3" name="Content Placeholder 2">
            <a:extLst>
              <a:ext uri="{FF2B5EF4-FFF2-40B4-BE49-F238E27FC236}">
                <a16:creationId xmlns:a16="http://schemas.microsoft.com/office/drawing/2014/main" id="{1EDEB4C3-8259-4CC3-9931-007F873E57A1}"/>
              </a:ext>
            </a:extLst>
          </p:cNvPr>
          <p:cNvSpPr>
            <a:spLocks noGrp="1"/>
          </p:cNvSpPr>
          <p:nvPr>
            <p:ph idx="1"/>
          </p:nvPr>
        </p:nvSpPr>
        <p:spPr>
          <a:xfrm>
            <a:off x="938758" y="1056397"/>
            <a:ext cx="7633742" cy="5804642"/>
          </a:xfrm>
        </p:spPr>
        <p:txBody>
          <a:bodyPr vert="horz" lIns="91440" tIns="45720" rIns="91440" bIns="45720" rtlCol="0" anchor="t">
            <a:normAutofit fontScale="77500" lnSpcReduction="20000"/>
          </a:bodyPr>
          <a:lstStyle/>
          <a:p>
            <a:pPr>
              <a:buFont typeface="Arial"/>
              <a:buChar char="•"/>
            </a:pPr>
            <a:r>
              <a:rPr lang="en-US" b="1" dirty="0">
                <a:ea typeface="+mn-lt"/>
                <a:cs typeface="+mn-lt"/>
              </a:rPr>
              <a:t>Team exposure protocol:</a:t>
            </a:r>
            <a:r>
              <a:rPr lang="en-US" dirty="0">
                <a:ea typeface="+mn-lt"/>
                <a:cs typeface="+mn-lt"/>
              </a:rPr>
              <a:t> In the event of a team exposure (Defined as the direct contacts can't be identified), the entire team will quarantine until cleared by the COVID Case Containment team. When notified of exposure, team members will immediately fill out the </a:t>
            </a:r>
            <a:r>
              <a:rPr lang="en-US" dirty="0">
                <a:ea typeface="+mn-lt"/>
                <a:cs typeface="+mn-lt"/>
                <a:hlinkClick r:id="rId2"/>
              </a:rPr>
              <a:t>COVID-19 questionnaire.</a:t>
            </a:r>
            <a:r>
              <a:rPr lang="en-US" dirty="0">
                <a:ea typeface="+mn-lt"/>
                <a:cs typeface="+mn-lt"/>
              </a:rPr>
              <a:t> </a:t>
            </a:r>
            <a:endParaRPr lang="en-US"/>
          </a:p>
          <a:p>
            <a:pPr lvl="1"/>
            <a:r>
              <a:rPr lang="en-US" dirty="0">
                <a:ea typeface="+mn-lt"/>
                <a:cs typeface="+mn-lt"/>
              </a:rPr>
              <a:t>Those not in attendance at time of exposure will be released from quarantine.</a:t>
            </a:r>
          </a:p>
          <a:p>
            <a:pPr lvl="1"/>
            <a:r>
              <a:rPr lang="en-US" dirty="0">
                <a:ea typeface="+mn-lt"/>
                <a:cs typeface="+mn-lt"/>
              </a:rPr>
              <a:t>Athletes who are fully vaccinated are eligible for a waived quarantine as long as they are not experiencing symptoms. Their case containment investigator will confirm eligibility and advise them.</a:t>
            </a:r>
          </a:p>
          <a:p>
            <a:pPr lvl="1"/>
            <a:r>
              <a:rPr lang="en-US" dirty="0">
                <a:ea typeface="+mn-lt"/>
                <a:cs typeface="+mn-lt"/>
              </a:rPr>
              <a:t>Athletes who have tested positive for COVID-19 within 90 days are eligible for a waived quarantine as long as they are not experiencing symptoms.</a:t>
            </a:r>
          </a:p>
          <a:p>
            <a:pPr lvl="1"/>
            <a:r>
              <a:rPr lang="en-US" dirty="0">
                <a:ea typeface="+mn-lt"/>
                <a:cs typeface="+mn-lt"/>
              </a:rPr>
              <a:t>All other athletes will be released individually by the case containment team through the investigation process in determining if there was direct contact with the positive case.</a:t>
            </a:r>
          </a:p>
          <a:p>
            <a:pPr marL="457200" lvl="1" indent="0">
              <a:buNone/>
            </a:pPr>
            <a:endParaRPr lang="en-US" dirty="0">
              <a:ea typeface="+mn-lt"/>
              <a:cs typeface="+mn-lt"/>
            </a:endParaRPr>
          </a:p>
          <a:p>
            <a:r>
              <a:rPr lang="en-US" b="1" dirty="0">
                <a:ea typeface="+mn-lt"/>
                <a:cs typeface="+mn-lt"/>
              </a:rPr>
              <a:t>Tracking practice attendance:</a:t>
            </a:r>
            <a:r>
              <a:rPr lang="en-US" dirty="0">
                <a:ea typeface="+mn-lt"/>
                <a:cs typeface="+mn-lt"/>
              </a:rPr>
              <a:t> Team safety officers (or coaches) will fill out a daily practice attendance log to keep track of those that were at practice. This will ensure that in the event of an exposure contact tracing can quickly be completed.</a:t>
            </a:r>
          </a:p>
          <a:p>
            <a:pPr lvl="1">
              <a:buFont typeface="Gill Sans MT" panose="020B0604020202020204" pitchFamily="34" charset="0"/>
              <a:buChar char="–"/>
            </a:pPr>
            <a:r>
              <a:rPr lang="en-US" dirty="0">
                <a:ea typeface="+mn-lt"/>
                <a:cs typeface="+mn-lt"/>
              </a:rPr>
              <a:t>The link for the form is </a:t>
            </a:r>
            <a:r>
              <a:rPr lang="en-US" u="sng" dirty="0">
                <a:ea typeface="+mn-lt"/>
                <a:cs typeface="+mn-lt"/>
                <a:hlinkClick r:id="rId3"/>
              </a:rPr>
              <a:t>https://forms.gle/gSUQB7ZJuBfbaQGs5</a:t>
            </a:r>
          </a:p>
          <a:p>
            <a:pPr marL="457200" lvl="1" indent="0">
              <a:buNone/>
            </a:pPr>
            <a:endParaRPr lang="en-US" u="sng" dirty="0">
              <a:ea typeface="+mn-lt"/>
              <a:cs typeface="+mn-lt"/>
            </a:endParaRPr>
          </a:p>
          <a:p>
            <a:r>
              <a:rPr lang="en-US" b="1" dirty="0">
                <a:ea typeface="+mn-lt"/>
                <a:cs typeface="+mn-lt"/>
              </a:rPr>
              <a:t>Travel Requirements:</a:t>
            </a:r>
            <a:r>
              <a:rPr lang="en-US" dirty="0">
                <a:ea typeface="+mn-lt"/>
                <a:cs typeface="+mn-lt"/>
              </a:rPr>
              <a:t> When traveling on behalf of the university, you are required to wear face coverings when carpooling in a personal vehicle, rental, motor pool, charter bus, or plane.</a:t>
            </a:r>
          </a:p>
        </p:txBody>
      </p:sp>
    </p:spTree>
    <p:extLst>
      <p:ext uri="{BB962C8B-B14F-4D97-AF65-F5344CB8AC3E}">
        <p14:creationId xmlns:p14="http://schemas.microsoft.com/office/powerpoint/2010/main" val="2633062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FF8F-E6A9-4CFA-9B82-3DDCC211DBA4}"/>
              </a:ext>
            </a:extLst>
          </p:cNvPr>
          <p:cNvSpPr>
            <a:spLocks noGrp="1"/>
          </p:cNvSpPr>
          <p:nvPr>
            <p:ph type="title"/>
          </p:nvPr>
        </p:nvSpPr>
        <p:spPr/>
        <p:txBody>
          <a:bodyPr/>
          <a:lstStyle/>
          <a:p>
            <a:r>
              <a:rPr lang="en-US"/>
              <a:t>COVID-19 personal Responsibility</a:t>
            </a:r>
            <a:endParaRPr lang="en-US" dirty="0"/>
          </a:p>
        </p:txBody>
      </p:sp>
      <p:sp>
        <p:nvSpPr>
          <p:cNvPr id="3" name="Content Placeholder 2">
            <a:extLst>
              <a:ext uri="{FF2B5EF4-FFF2-40B4-BE49-F238E27FC236}">
                <a16:creationId xmlns:a16="http://schemas.microsoft.com/office/drawing/2014/main" id="{2DD69981-31FD-4FDA-8F5F-D3EAFBDABDAD}"/>
              </a:ext>
            </a:extLst>
          </p:cNvPr>
          <p:cNvSpPr>
            <a:spLocks noGrp="1"/>
          </p:cNvSpPr>
          <p:nvPr>
            <p:ph idx="1"/>
          </p:nvPr>
        </p:nvSpPr>
        <p:spPr>
          <a:xfrm>
            <a:off x="938758" y="2653680"/>
            <a:ext cx="7633742" cy="2854003"/>
          </a:xfrm>
        </p:spPr>
        <p:txBody>
          <a:bodyPr vert="horz" lIns="91440" tIns="45720" rIns="91440" bIns="45720" rtlCol="0" anchor="t">
            <a:normAutofit/>
          </a:bodyPr>
          <a:lstStyle/>
          <a:p>
            <a:r>
              <a:rPr lang="en-US" dirty="0">
                <a:ea typeface="+mn-lt"/>
                <a:cs typeface="+mn-lt"/>
              </a:rPr>
              <a:t>Get vaccinated if you are able</a:t>
            </a:r>
            <a:endParaRPr lang="en-US" dirty="0"/>
          </a:p>
          <a:p>
            <a:r>
              <a:rPr lang="en-US" dirty="0">
                <a:ea typeface="+mn-lt"/>
                <a:cs typeface="+mn-lt"/>
              </a:rPr>
              <a:t>Stay home if experiencing any COVID-19 symptoms and get tested.</a:t>
            </a:r>
            <a:endParaRPr lang="en-US" dirty="0"/>
          </a:p>
          <a:p>
            <a:r>
              <a:rPr lang="en-US" dirty="0">
                <a:ea typeface="+mn-lt"/>
                <a:cs typeface="+mn-lt"/>
              </a:rPr>
              <a:t>Submit USU COVID-19 Questionnaire if experiencing symptoms or you have been exposed to a positive case.</a:t>
            </a:r>
            <a:endParaRPr lang="en-US" dirty="0"/>
          </a:p>
          <a:p>
            <a:r>
              <a:rPr lang="en-US" dirty="0">
                <a:ea typeface="+mn-lt"/>
                <a:cs typeface="+mn-lt"/>
              </a:rPr>
              <a:t>Respond to Case Containment when they contact you.</a:t>
            </a:r>
          </a:p>
          <a:p>
            <a:r>
              <a:rPr lang="en-US" dirty="0">
                <a:ea typeface="+mn-lt"/>
                <a:cs typeface="+mn-lt"/>
              </a:rPr>
              <a:t>Wear a mask indoors and in large gatherings.  </a:t>
            </a:r>
          </a:p>
          <a:p>
            <a:endParaRPr lang="en-US" dirty="0"/>
          </a:p>
          <a:p>
            <a:endParaRPr lang="en-US" dirty="0"/>
          </a:p>
        </p:txBody>
      </p:sp>
    </p:spTree>
    <p:extLst>
      <p:ext uri="{BB962C8B-B14F-4D97-AF65-F5344CB8AC3E}">
        <p14:creationId xmlns:p14="http://schemas.microsoft.com/office/powerpoint/2010/main" val="3360300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162800" cy="3276599"/>
          </a:xfrm>
        </p:spPr>
        <p:txBody>
          <a:bodyPr>
            <a:normAutofit fontScale="90000"/>
          </a:bodyPr>
          <a:lstStyle/>
          <a:p>
            <a:pPr algn="ctr"/>
            <a:r>
              <a:rPr lang="en-US" dirty="0"/>
              <a:t>Marketing &amp;trademark licensing policies</a:t>
            </a:r>
            <a:br>
              <a:rPr lang="en-US" dirty="0"/>
            </a:br>
            <a:endParaRPr lang="en-US" sz="4900" dirty="0"/>
          </a:p>
        </p:txBody>
      </p:sp>
      <p:sp>
        <p:nvSpPr>
          <p:cNvPr id="3" name="Text Placeholder 2"/>
          <p:cNvSpPr>
            <a:spLocks noGrp="1"/>
          </p:cNvSpPr>
          <p:nvPr>
            <p:ph type="body" idx="1"/>
          </p:nvPr>
        </p:nvSpPr>
        <p:spPr>
          <a:xfrm>
            <a:off x="2362200" y="4191000"/>
            <a:ext cx="5263116" cy="2300917"/>
          </a:xfrm>
        </p:spPr>
        <p:txBody>
          <a:bodyPr vert="horz" lIns="91440" tIns="45720" rIns="91440" bIns="45720" rtlCol="0" anchor="t">
            <a:normAutofit/>
          </a:bodyPr>
          <a:lstStyle/>
          <a:p>
            <a:pPr marL="342900" indent="-342900">
              <a:buAutoNum type="arabicPeriod"/>
            </a:pPr>
            <a:r>
              <a:rPr lang="en-US"/>
              <a:t>Trademark and Licensing </a:t>
            </a:r>
          </a:p>
          <a:p>
            <a:pPr marL="342900" indent="-342900">
              <a:buFont typeface="Arial" panose="020B0604020202020204" pitchFamily="34" charset="0"/>
              <a:buAutoNum type="arabicPeriod"/>
            </a:pPr>
            <a:r>
              <a:rPr lang="en-US" dirty="0"/>
              <a:t>Social Media and website policies</a:t>
            </a:r>
          </a:p>
          <a:p>
            <a:pPr marL="342900" indent="-342900">
              <a:buFont typeface="Arial" panose="020B0604020202020204" pitchFamily="34" charset="0"/>
              <a:buAutoNum type="arabicPeriod"/>
            </a:pPr>
            <a:r>
              <a:rPr lang="en-US" dirty="0"/>
              <a:t>Marketing services</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17317363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9D83-C03D-4268-9D05-66694A5335F4}"/>
              </a:ext>
            </a:extLst>
          </p:cNvPr>
          <p:cNvSpPr>
            <a:spLocks noGrp="1"/>
          </p:cNvSpPr>
          <p:nvPr>
            <p:ph type="title"/>
          </p:nvPr>
        </p:nvSpPr>
        <p:spPr/>
        <p:txBody>
          <a:bodyPr>
            <a:normAutofit/>
          </a:bodyPr>
          <a:lstStyle/>
          <a:p>
            <a:r>
              <a:rPr lang="en-US" sz="4800"/>
              <a:t>Trademark Licensing </a:t>
            </a:r>
          </a:p>
        </p:txBody>
      </p:sp>
      <p:sp>
        <p:nvSpPr>
          <p:cNvPr id="3" name="Text Placeholder 2">
            <a:extLst>
              <a:ext uri="{FF2B5EF4-FFF2-40B4-BE49-F238E27FC236}">
                <a16:creationId xmlns:a16="http://schemas.microsoft.com/office/drawing/2014/main" id="{42C35A0A-D3AA-4B13-95E0-6A3C482C54C2}"/>
              </a:ext>
            </a:extLst>
          </p:cNvPr>
          <p:cNvSpPr>
            <a:spLocks noGrp="1"/>
          </p:cNvSpPr>
          <p:nvPr>
            <p:ph idx="1"/>
          </p:nvPr>
        </p:nvSpPr>
        <p:spPr>
          <a:xfrm>
            <a:off x="938758" y="2128347"/>
            <a:ext cx="7633742" cy="3593591"/>
          </a:xfrm>
        </p:spPr>
        <p:txBody>
          <a:bodyPr vert="horz" lIns="91440" tIns="45720" rIns="91440" bIns="45720" rtlCol="0" anchor="t">
            <a:normAutofit/>
          </a:bodyPr>
          <a:lstStyle/>
          <a:p>
            <a:r>
              <a:rPr lang="en-US"/>
              <a:t>Aimee Brunson</a:t>
            </a:r>
          </a:p>
          <a:p>
            <a:pPr lvl="1"/>
            <a:r>
              <a:rPr lang="en-US"/>
              <a:t>Trademark Coordinator</a:t>
            </a:r>
            <a:endParaRPr lang="en-US" dirty="0"/>
          </a:p>
          <a:p>
            <a:pPr lvl="1"/>
            <a:r>
              <a:rPr lang="en-US" dirty="0">
                <a:hlinkClick r:id="rId2"/>
              </a:rPr>
              <a:t>Aimee.brunson@usu.edu</a:t>
            </a:r>
            <a:r>
              <a:rPr lang="en-US" dirty="0"/>
              <a:t> </a:t>
            </a:r>
          </a:p>
          <a:p>
            <a:pPr marL="457200" lvl="1" indent="0">
              <a:buNone/>
            </a:pPr>
            <a:endParaRPr lang="en-US" dirty="0"/>
          </a:p>
          <a:p>
            <a:r>
              <a:rPr lang="en-US"/>
              <a:t>Heidi Adams</a:t>
            </a:r>
          </a:p>
          <a:p>
            <a:pPr lvl="1"/>
            <a:r>
              <a:rPr lang="en-US"/>
              <a:t>Director, Trademark and Licensing</a:t>
            </a:r>
            <a:endParaRPr lang="en-US" dirty="0"/>
          </a:p>
          <a:p>
            <a:pPr lvl="1"/>
            <a:r>
              <a:rPr lang="en-US" dirty="0">
                <a:hlinkClick r:id="rId3"/>
              </a:rPr>
              <a:t>Heidi.adams@usu.ed</a:t>
            </a:r>
            <a:r>
              <a:rPr lang="en-US" dirty="0"/>
              <a:t> </a:t>
            </a:r>
          </a:p>
          <a:p>
            <a:pPr lvl="1"/>
            <a:endParaRPr lang="en-US" dirty="0"/>
          </a:p>
        </p:txBody>
      </p:sp>
    </p:spTree>
    <p:extLst>
      <p:ext uri="{BB962C8B-B14F-4D97-AF65-F5344CB8AC3E}">
        <p14:creationId xmlns:p14="http://schemas.microsoft.com/office/powerpoint/2010/main" val="1092242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website and Social media policies</a:t>
            </a:r>
          </a:p>
        </p:txBody>
      </p:sp>
      <p:sp>
        <p:nvSpPr>
          <p:cNvPr id="3" name="Content Placeholder 2"/>
          <p:cNvSpPr>
            <a:spLocks noGrp="1"/>
          </p:cNvSpPr>
          <p:nvPr>
            <p:ph idx="1"/>
          </p:nvPr>
        </p:nvSpPr>
        <p:spPr>
          <a:xfrm>
            <a:off x="938758" y="2009182"/>
            <a:ext cx="7633742" cy="4343398"/>
          </a:xfrm>
        </p:spPr>
        <p:txBody>
          <a:bodyPr>
            <a:normAutofit/>
          </a:bodyPr>
          <a:lstStyle/>
          <a:p>
            <a:r>
              <a:rPr lang="en-US" dirty="0"/>
              <a:t>Through effective social media communication, Campus Recreation will be able to achieve its mission to enhance students’ college experience through play, wellness and adventure.</a:t>
            </a:r>
          </a:p>
          <a:p>
            <a:r>
              <a:rPr lang="en-US" dirty="0"/>
              <a:t>Fundraising on social media can help you achieve your yearly funding needs.  USU PR (official USU page) will not post your fundraising campaign efforts and should be posted and shared from your club social media platforms. </a:t>
            </a:r>
          </a:p>
          <a:p>
            <a:r>
              <a:rPr lang="en-US" dirty="0"/>
              <a:t>Please note: if you have an Instagram, Facebook, or a Twitter, send the login info to </a:t>
            </a:r>
            <a:r>
              <a:rPr lang="en-US" dirty="0">
                <a:hlinkClick r:id="rId3"/>
              </a:rPr>
              <a:t>campusrecmarketing@usu.edu</a:t>
            </a:r>
            <a:r>
              <a:rPr lang="en-US" dirty="0"/>
              <a:t> </a:t>
            </a:r>
          </a:p>
          <a:p>
            <a:pPr lvl="1"/>
            <a:r>
              <a:rPr lang="en-US" dirty="0"/>
              <a:t>If you don’t share this information, we will be forced to shut down your page</a:t>
            </a:r>
          </a:p>
          <a:p>
            <a:endParaRPr lang="en-US" dirty="0"/>
          </a:p>
        </p:txBody>
      </p:sp>
    </p:spTree>
    <p:extLst>
      <p:ext uri="{BB962C8B-B14F-4D97-AF65-F5344CB8AC3E}">
        <p14:creationId xmlns:p14="http://schemas.microsoft.com/office/powerpoint/2010/main" val="23146399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228600"/>
            <a:ext cx="7633742" cy="838200"/>
          </a:xfrm>
        </p:spPr>
        <p:txBody>
          <a:bodyPr/>
          <a:lstStyle/>
          <a:p>
            <a:pPr algn="ctr"/>
            <a:r>
              <a:rPr lang="en-US" dirty="0"/>
              <a:t>Social media</a:t>
            </a:r>
          </a:p>
        </p:txBody>
      </p:sp>
      <p:sp>
        <p:nvSpPr>
          <p:cNvPr id="3" name="Content Placeholder 2"/>
          <p:cNvSpPr>
            <a:spLocks noGrp="1"/>
          </p:cNvSpPr>
          <p:nvPr>
            <p:ph idx="1"/>
          </p:nvPr>
        </p:nvSpPr>
        <p:spPr>
          <a:xfrm>
            <a:off x="739514" y="1726580"/>
            <a:ext cx="8032229" cy="5105400"/>
          </a:xfrm>
        </p:spPr>
        <p:txBody>
          <a:bodyPr>
            <a:noAutofit/>
          </a:bodyPr>
          <a:lstStyle/>
          <a:p>
            <a:pPr marL="0" indent="0">
              <a:buNone/>
            </a:pPr>
            <a:endParaRPr lang="en-US" sz="200" dirty="0"/>
          </a:p>
          <a:p>
            <a:r>
              <a:rPr lang="en-US" sz="1600" dirty="0"/>
              <a:t>Club Sports social media accounts must be in compliance with university and Campus Recreation policies</a:t>
            </a:r>
          </a:p>
          <a:p>
            <a:r>
              <a:rPr lang="en-US" sz="1600" dirty="0"/>
              <a:t>Social media accounts must use the approved logo as the main profile photo provided by campus recreation marketing</a:t>
            </a:r>
          </a:p>
          <a:p>
            <a:pPr marL="0" indent="0">
              <a:buNone/>
            </a:pPr>
            <a:endParaRPr lang="en-US" sz="100" dirty="0"/>
          </a:p>
          <a:p>
            <a:pPr lvl="0"/>
            <a:r>
              <a:rPr lang="en-US" sz="1600" dirty="0"/>
              <a:t>Should have “USU” at beginning of username (i.e. @</a:t>
            </a:r>
            <a:r>
              <a:rPr lang="en-US" sz="1600" dirty="0" err="1"/>
              <a:t>usubaseball</a:t>
            </a:r>
            <a:r>
              <a:rPr lang="en-US" sz="1600" dirty="0"/>
              <a:t>, @</a:t>
            </a:r>
            <a:r>
              <a:rPr lang="en-US" sz="1600" dirty="0" err="1"/>
              <a:t>usu_hockey</a:t>
            </a:r>
            <a:r>
              <a:rPr lang="en-US" sz="1600" dirty="0"/>
              <a:t>, etc.)</a:t>
            </a:r>
          </a:p>
          <a:p>
            <a:pPr marL="0" lvl="0" indent="0">
              <a:buNone/>
            </a:pPr>
            <a:endParaRPr lang="en-US" sz="200" dirty="0"/>
          </a:p>
          <a:p>
            <a:pPr lvl="0"/>
            <a:r>
              <a:rPr lang="en-US" sz="1600" dirty="0"/>
              <a:t>Do not post anything that will violate the USU Visual Identity Program </a:t>
            </a:r>
            <a:r>
              <a:rPr lang="en-US" sz="1600" i="1" dirty="0"/>
              <a:t>i.e. altering logos</a:t>
            </a:r>
          </a:p>
          <a:p>
            <a:pPr marL="0" lvl="0" indent="0">
              <a:buNone/>
            </a:pPr>
            <a:endParaRPr lang="en-US" sz="100" dirty="0"/>
          </a:p>
          <a:p>
            <a:pPr lvl="0"/>
            <a:r>
              <a:rPr lang="en-US" sz="1600" dirty="0"/>
              <a:t>New accounts/platforms must be approved through Campus Recreation Marketing </a:t>
            </a:r>
            <a:r>
              <a:rPr lang="en-US" sz="1600" u="sng" dirty="0"/>
              <a:t>before</a:t>
            </a:r>
            <a:r>
              <a:rPr lang="en-US" sz="1600" dirty="0"/>
              <a:t> creation</a:t>
            </a:r>
          </a:p>
          <a:p>
            <a:pPr marL="0" lvl="0" indent="0">
              <a:buNone/>
            </a:pPr>
            <a:endParaRPr lang="en-US" sz="100" dirty="0"/>
          </a:p>
          <a:p>
            <a:pPr lvl="0"/>
            <a:r>
              <a:rPr lang="en-US" sz="1600" dirty="0"/>
              <a:t>Campus Recreation Marketing needs records and admin access of all social media accounts created under USU Club Sport names</a:t>
            </a:r>
          </a:p>
          <a:p>
            <a:pPr marL="0" lvl="0" indent="0">
              <a:buNone/>
            </a:pPr>
            <a:endParaRPr lang="en-US" sz="200" dirty="0"/>
          </a:p>
          <a:p>
            <a:r>
              <a:rPr lang="en-US" sz="1600" dirty="0"/>
              <a:t>All fundraising efforts should be posted on your club social media platforms.</a:t>
            </a:r>
            <a:endParaRPr lang="en-US" sz="1400" dirty="0"/>
          </a:p>
        </p:txBody>
      </p:sp>
    </p:spTree>
    <p:extLst>
      <p:ext uri="{BB962C8B-B14F-4D97-AF65-F5344CB8AC3E}">
        <p14:creationId xmlns:p14="http://schemas.microsoft.com/office/powerpoint/2010/main" val="17993357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website</a:t>
            </a:r>
          </a:p>
        </p:txBody>
      </p:sp>
      <p:sp>
        <p:nvSpPr>
          <p:cNvPr id="3" name="Content Placeholder 2"/>
          <p:cNvSpPr>
            <a:spLocks noGrp="1"/>
          </p:cNvSpPr>
          <p:nvPr>
            <p:ph idx="1"/>
          </p:nvPr>
        </p:nvSpPr>
        <p:spPr>
          <a:xfrm>
            <a:off x="938758" y="1870888"/>
            <a:ext cx="8077200" cy="4800600"/>
          </a:xfrm>
        </p:spPr>
        <p:txBody>
          <a:bodyPr>
            <a:normAutofit/>
          </a:bodyPr>
          <a:lstStyle/>
          <a:p>
            <a:pPr lvl="0"/>
            <a:r>
              <a:rPr lang="en-US" sz="2100" dirty="0"/>
              <a:t>The Campus Recreation website is the main page for all Club Sports news and information. Each team has its own website to use for news, ticket sales, paying dues, schedules, rosters, and social media streams. </a:t>
            </a:r>
          </a:p>
          <a:p>
            <a:pPr marL="0" lvl="0" indent="0">
              <a:buNone/>
            </a:pPr>
            <a:endParaRPr lang="en-US" sz="2100" dirty="0"/>
          </a:p>
          <a:p>
            <a:pPr lvl="0"/>
            <a:r>
              <a:rPr lang="en-US" sz="2100" dirty="0"/>
              <a:t>Team schedules, pictures, or ticket sales can be posted on their individual pages. Please work with your direct report with any edits you would like to make.</a:t>
            </a:r>
          </a:p>
        </p:txBody>
      </p:sp>
    </p:spTree>
    <p:extLst>
      <p:ext uri="{BB962C8B-B14F-4D97-AF65-F5344CB8AC3E}">
        <p14:creationId xmlns:p14="http://schemas.microsoft.com/office/powerpoint/2010/main" val="3493020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533399"/>
            <a:ext cx="7633742" cy="1341117"/>
          </a:xfrm>
        </p:spPr>
        <p:txBody>
          <a:bodyPr/>
          <a:lstStyle/>
          <a:p>
            <a:pPr algn="ctr"/>
            <a:r>
              <a:rPr lang="en-US" dirty="0"/>
              <a:t>General</a:t>
            </a:r>
          </a:p>
        </p:txBody>
      </p:sp>
      <p:sp>
        <p:nvSpPr>
          <p:cNvPr id="3" name="Content Placeholder 2"/>
          <p:cNvSpPr>
            <a:spLocks noGrp="1"/>
          </p:cNvSpPr>
          <p:nvPr>
            <p:ph idx="1"/>
          </p:nvPr>
        </p:nvSpPr>
        <p:spPr>
          <a:xfrm>
            <a:off x="938758" y="1676400"/>
            <a:ext cx="7633742" cy="4953000"/>
          </a:xfrm>
        </p:spPr>
        <p:txBody>
          <a:bodyPr>
            <a:normAutofit/>
          </a:bodyPr>
          <a:lstStyle/>
          <a:p>
            <a:r>
              <a:rPr lang="en-US" sz="2400" dirty="0"/>
              <a:t>Assume an obligation to conduct themselves and their organizations in a manner compatible with the University’s function as an educational institution. </a:t>
            </a:r>
          </a:p>
          <a:p>
            <a:r>
              <a:rPr lang="en-US" sz="2400" dirty="0"/>
              <a:t>All team members must maintain high standards of behavior and sportsmanship both on and off the field. </a:t>
            </a:r>
          </a:p>
          <a:p>
            <a:r>
              <a:rPr lang="en-US" sz="2400" dirty="0"/>
              <a:t>When visiting other campuses, team members are expected to respect local laws, regulations and authorities, and the same standards hold true for teams being hosted by Utah State University.</a:t>
            </a:r>
          </a:p>
        </p:txBody>
      </p:sp>
    </p:spTree>
    <p:extLst>
      <p:ext uri="{BB962C8B-B14F-4D97-AF65-F5344CB8AC3E}">
        <p14:creationId xmlns:p14="http://schemas.microsoft.com/office/powerpoint/2010/main" val="4999343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77E2-5650-034D-BFB0-51DD051F587C}"/>
              </a:ext>
            </a:extLst>
          </p:cNvPr>
          <p:cNvSpPr>
            <a:spLocks noGrp="1"/>
          </p:cNvSpPr>
          <p:nvPr>
            <p:ph type="title"/>
          </p:nvPr>
        </p:nvSpPr>
        <p:spPr/>
        <p:txBody>
          <a:bodyPr/>
          <a:lstStyle/>
          <a:p>
            <a:pPr algn="ctr"/>
            <a:r>
              <a:rPr lang="en-US" dirty="0"/>
              <a:t>Marketing Services</a:t>
            </a:r>
          </a:p>
        </p:txBody>
      </p:sp>
      <p:sp>
        <p:nvSpPr>
          <p:cNvPr id="3" name="Content Placeholder 2">
            <a:extLst>
              <a:ext uri="{FF2B5EF4-FFF2-40B4-BE49-F238E27FC236}">
                <a16:creationId xmlns:a16="http://schemas.microsoft.com/office/drawing/2014/main" id="{3FE72CA4-C17F-4D41-B8F2-D3201C8F2ADF}"/>
              </a:ext>
            </a:extLst>
          </p:cNvPr>
          <p:cNvSpPr>
            <a:spLocks noGrp="1"/>
          </p:cNvSpPr>
          <p:nvPr>
            <p:ph idx="1"/>
          </p:nvPr>
        </p:nvSpPr>
        <p:spPr>
          <a:xfrm>
            <a:off x="938758" y="1524000"/>
            <a:ext cx="7633742" cy="4648200"/>
          </a:xfrm>
        </p:spPr>
        <p:txBody>
          <a:bodyPr vert="horz" lIns="91440" tIns="45720" rIns="91440" bIns="45720" rtlCol="0" anchor="t">
            <a:normAutofit fontScale="92500" lnSpcReduction="10000"/>
          </a:bodyPr>
          <a:lstStyle/>
          <a:p>
            <a:r>
              <a:rPr lang="en-US" b="1" dirty="0"/>
              <a:t>What can be done for free: </a:t>
            </a:r>
          </a:p>
          <a:p>
            <a:pPr lvl="1"/>
            <a:r>
              <a:rPr lang="en-US" dirty="0"/>
              <a:t>Create flyers and put them on TV screens in the ARC </a:t>
            </a:r>
          </a:p>
          <a:p>
            <a:pPr lvl="1"/>
            <a:r>
              <a:rPr lang="en-US" dirty="0"/>
              <a:t>Print flyers using campus rec’s </a:t>
            </a:r>
            <a:r>
              <a:rPr lang="en-US"/>
              <a:t>printers </a:t>
            </a:r>
          </a:p>
          <a:p>
            <a:pPr lvl="1"/>
            <a:r>
              <a:rPr lang="en-US"/>
              <a:t>Team </a:t>
            </a:r>
            <a:r>
              <a:rPr lang="en-US" dirty="0"/>
              <a:t>photos, game photos, photoshoots</a:t>
            </a:r>
          </a:p>
          <a:p>
            <a:pPr lvl="1"/>
            <a:r>
              <a:rPr lang="en-US" dirty="0"/>
              <a:t>Videos</a:t>
            </a:r>
          </a:p>
          <a:p>
            <a:r>
              <a:rPr lang="en-US" b="1" dirty="0"/>
              <a:t>What can be done at a cost:</a:t>
            </a:r>
          </a:p>
          <a:p>
            <a:pPr lvl="1"/>
            <a:r>
              <a:rPr lang="en-US" dirty="0"/>
              <a:t>Send any marketing material out to print (for an additional cost) </a:t>
            </a:r>
          </a:p>
          <a:p>
            <a:pPr lvl="1"/>
            <a:r>
              <a:rPr lang="en-US" dirty="0"/>
              <a:t>Create merchandise for sale to fans or for your team to wear</a:t>
            </a:r>
          </a:p>
          <a:p>
            <a:r>
              <a:rPr lang="en-US" b="1" dirty="0"/>
              <a:t>Please submit any requests 4 weeks in advance to assure that it will be completed in time.  Marketing staff is completing requests for all Campus Rec Areas and can not promise a request can be met when it is after that time frame.</a:t>
            </a:r>
          </a:p>
          <a:p>
            <a:r>
              <a:rPr lang="en-US" b="1" dirty="0"/>
              <a:t>To submit a request email: </a:t>
            </a:r>
            <a:r>
              <a:rPr lang="en-US" b="1" dirty="0" err="1"/>
              <a:t>anaelle.sure@usu.edu</a:t>
            </a:r>
            <a:endParaRPr lang="en-US" b="1" dirty="0"/>
          </a:p>
        </p:txBody>
      </p:sp>
    </p:spTree>
    <p:extLst>
      <p:ext uri="{BB962C8B-B14F-4D97-AF65-F5344CB8AC3E}">
        <p14:creationId xmlns:p14="http://schemas.microsoft.com/office/powerpoint/2010/main" val="35412664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197" y="228601"/>
            <a:ext cx="6140303" cy="3048000"/>
          </a:xfrm>
        </p:spPr>
        <p:txBody>
          <a:bodyPr>
            <a:normAutofit/>
          </a:bodyPr>
          <a:lstStyle/>
          <a:p>
            <a:pPr algn="ctr"/>
            <a:r>
              <a:rPr lang="en-US" dirty="0"/>
              <a:t>Travel procedures</a:t>
            </a:r>
            <a:endParaRPr lang="en-US" sz="4000" dirty="0"/>
          </a:p>
        </p:txBody>
      </p:sp>
      <p:sp>
        <p:nvSpPr>
          <p:cNvPr id="3" name="Text Placeholder 2"/>
          <p:cNvSpPr>
            <a:spLocks noGrp="1"/>
          </p:cNvSpPr>
          <p:nvPr>
            <p:ph type="body" idx="1"/>
          </p:nvPr>
        </p:nvSpPr>
        <p:spPr>
          <a:xfrm>
            <a:off x="2432198" y="3657600"/>
            <a:ext cx="5263116" cy="2453317"/>
          </a:xfrm>
        </p:spPr>
        <p:txBody>
          <a:bodyPr/>
          <a:lstStyle/>
          <a:p>
            <a:pPr marL="342900" indent="-342900">
              <a:buFont typeface="+mj-lt"/>
              <a:buAutoNum type="arabicPeriod"/>
            </a:pPr>
            <a:r>
              <a:rPr lang="en-US" dirty="0"/>
              <a:t>Policies</a:t>
            </a:r>
          </a:p>
          <a:p>
            <a:pPr marL="342900" indent="-342900">
              <a:buFont typeface="+mj-lt"/>
              <a:buAutoNum type="arabicPeriod"/>
            </a:pPr>
            <a:r>
              <a:rPr lang="en-US" dirty="0"/>
              <a:t>Travel rosters</a:t>
            </a:r>
          </a:p>
          <a:p>
            <a:pPr marL="342900" indent="-342900">
              <a:buFont typeface="+mj-lt"/>
              <a:buAutoNum type="arabicPeriod"/>
            </a:pPr>
            <a:r>
              <a:rPr lang="en-US" dirty="0"/>
              <a:t>Driver’s requirements/policies</a:t>
            </a:r>
          </a:p>
          <a:p>
            <a:pPr marL="342900" indent="-342900">
              <a:buFont typeface="+mj-lt"/>
              <a:buAutoNum type="arabicPeriod"/>
            </a:pPr>
            <a:r>
              <a:rPr lang="en-US" dirty="0"/>
              <a:t>Rental vehicles</a:t>
            </a:r>
          </a:p>
          <a:p>
            <a:pPr marL="342900" indent="-342900">
              <a:buFont typeface="+mj-lt"/>
              <a:buAutoNum type="arabicPeriod"/>
            </a:pPr>
            <a:r>
              <a:rPr lang="en-US" dirty="0"/>
              <a:t>Hotel reservations</a:t>
            </a:r>
          </a:p>
          <a:p>
            <a:pPr marL="342900" indent="-342900">
              <a:buFont typeface="+mj-lt"/>
              <a:buAutoNum type="arabicPeriod"/>
            </a:pPr>
            <a:r>
              <a:rPr lang="en-US" dirty="0"/>
              <a:t>University travel</a:t>
            </a:r>
          </a:p>
          <a:p>
            <a:pPr marL="342900" indent="-342900">
              <a:buFont typeface="+mj-lt"/>
              <a:buAutoNum type="arabicPeriod"/>
            </a:pPr>
            <a:endParaRPr lang="en-US" dirty="0"/>
          </a:p>
        </p:txBody>
      </p:sp>
    </p:spTree>
    <p:extLst>
      <p:ext uri="{BB962C8B-B14F-4D97-AF65-F5344CB8AC3E}">
        <p14:creationId xmlns:p14="http://schemas.microsoft.com/office/powerpoint/2010/main" val="48929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1946-A173-47A0-BE89-3051E740C7B1}"/>
              </a:ext>
            </a:extLst>
          </p:cNvPr>
          <p:cNvSpPr>
            <a:spLocks noGrp="1"/>
          </p:cNvSpPr>
          <p:nvPr>
            <p:ph type="title"/>
          </p:nvPr>
        </p:nvSpPr>
        <p:spPr/>
        <p:txBody>
          <a:bodyPr>
            <a:normAutofit/>
          </a:bodyPr>
          <a:lstStyle/>
          <a:p>
            <a:r>
              <a:rPr lang="en-US" b="1" dirty="0">
                <a:latin typeface="Impact"/>
              </a:rPr>
              <a:t>Competitive Sports </a:t>
            </a:r>
            <a:br>
              <a:rPr lang="en-US" b="1" dirty="0">
                <a:latin typeface="Impact"/>
              </a:rPr>
            </a:br>
            <a:r>
              <a:rPr lang="en-US" b="1" dirty="0">
                <a:latin typeface="Impact"/>
              </a:rPr>
              <a:t>Travel Specialist </a:t>
            </a:r>
            <a:endParaRPr lang="en-US" sz="2000" b="1" dirty="0">
              <a:solidFill>
                <a:srgbClr val="FFC000"/>
              </a:solidFill>
              <a:latin typeface="Arial Rounded MT Bold"/>
            </a:endParaRPr>
          </a:p>
        </p:txBody>
      </p:sp>
      <p:sp>
        <p:nvSpPr>
          <p:cNvPr id="3" name="Content Placeholder 2">
            <a:extLst>
              <a:ext uri="{FF2B5EF4-FFF2-40B4-BE49-F238E27FC236}">
                <a16:creationId xmlns:a16="http://schemas.microsoft.com/office/drawing/2014/main" id="{6779CCE4-239A-4BF4-BA65-D1D239210593}"/>
              </a:ext>
            </a:extLst>
          </p:cNvPr>
          <p:cNvSpPr>
            <a:spLocks noGrp="1"/>
          </p:cNvSpPr>
          <p:nvPr>
            <p:ph idx="1"/>
          </p:nvPr>
        </p:nvSpPr>
        <p:spPr>
          <a:xfrm>
            <a:off x="938758" y="1981200"/>
            <a:ext cx="7633742" cy="3593591"/>
          </a:xfrm>
        </p:spPr>
        <p:txBody>
          <a:bodyPr vert="horz" lIns="91440" tIns="45720" rIns="91440" bIns="45720" rtlCol="0" anchor="t">
            <a:normAutofit/>
          </a:bodyPr>
          <a:lstStyle/>
          <a:p>
            <a:pPr marL="0" indent="0">
              <a:buNone/>
            </a:pPr>
            <a:endParaRPr lang="en-US" dirty="0"/>
          </a:p>
          <a:p>
            <a:r>
              <a:rPr lang="en-US" dirty="0"/>
              <a:t>Travel Specialist: Kayleen Streator</a:t>
            </a:r>
          </a:p>
          <a:p>
            <a:r>
              <a:rPr lang="en-US" dirty="0"/>
              <a:t>kayleen.streator@usu.edu</a:t>
            </a:r>
          </a:p>
          <a:p>
            <a:r>
              <a:rPr lang="en-US" dirty="0"/>
              <a:t>Phone: (801)231-8947</a:t>
            </a:r>
          </a:p>
          <a:p>
            <a:r>
              <a:rPr lang="en-US" dirty="0"/>
              <a:t>Office Hours</a:t>
            </a:r>
          </a:p>
        </p:txBody>
      </p:sp>
    </p:spTree>
    <p:extLst>
      <p:ext uri="{BB962C8B-B14F-4D97-AF65-F5344CB8AC3E}">
        <p14:creationId xmlns:p14="http://schemas.microsoft.com/office/powerpoint/2010/main" val="3001961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3B76-8A26-6642-BA15-C52665920900}"/>
              </a:ext>
            </a:extLst>
          </p:cNvPr>
          <p:cNvSpPr>
            <a:spLocks noGrp="1"/>
          </p:cNvSpPr>
          <p:nvPr>
            <p:ph type="title"/>
          </p:nvPr>
        </p:nvSpPr>
        <p:spPr/>
        <p:txBody>
          <a:bodyPr/>
          <a:lstStyle/>
          <a:p>
            <a:r>
              <a:rPr lang="en-US" dirty="0"/>
              <a:t>General Procedures</a:t>
            </a:r>
          </a:p>
        </p:txBody>
      </p:sp>
      <p:sp>
        <p:nvSpPr>
          <p:cNvPr id="3" name="Content Placeholder 2">
            <a:extLst>
              <a:ext uri="{FF2B5EF4-FFF2-40B4-BE49-F238E27FC236}">
                <a16:creationId xmlns:a16="http://schemas.microsoft.com/office/drawing/2014/main" id="{F69C90D5-3A05-8546-972B-2473537782C3}"/>
              </a:ext>
            </a:extLst>
          </p:cNvPr>
          <p:cNvSpPr>
            <a:spLocks noGrp="1"/>
          </p:cNvSpPr>
          <p:nvPr>
            <p:ph idx="1"/>
          </p:nvPr>
        </p:nvSpPr>
        <p:spPr>
          <a:xfrm>
            <a:off x="907163" y="1600201"/>
            <a:ext cx="7633742" cy="4267200"/>
          </a:xfrm>
        </p:spPr>
        <p:txBody>
          <a:bodyPr vert="horz" lIns="91440" tIns="45720" rIns="91440" bIns="45720" rtlCol="0" anchor="t">
            <a:normAutofit/>
          </a:bodyPr>
          <a:lstStyle/>
          <a:p>
            <a:r>
              <a:rPr lang="en-US" dirty="0"/>
              <a:t>Official representatives of Utah State University</a:t>
            </a:r>
          </a:p>
          <a:p>
            <a:r>
              <a:rPr lang="en-US" dirty="0"/>
              <a:t>All travel must be processed through the Travel Specialist (Kayleen)</a:t>
            </a:r>
          </a:p>
          <a:p>
            <a:r>
              <a:rPr lang="en-US" b="1" dirty="0"/>
              <a:t>TA is needed anytime you leave Cache Valley</a:t>
            </a:r>
          </a:p>
          <a:p>
            <a:r>
              <a:rPr lang="en-US" b="1" dirty="0"/>
              <a:t>Only due paying members and coaches/managers are authorized to travel </a:t>
            </a:r>
          </a:p>
          <a:p>
            <a:r>
              <a:rPr lang="en-US" dirty="0"/>
              <a:t>Travel binders can be picked up from Amanda the week of travel </a:t>
            </a:r>
          </a:p>
          <a:p>
            <a:r>
              <a:rPr lang="en-US" dirty="0"/>
              <a:t>The Athletic Trainer may travel when schedule permits; </a:t>
            </a:r>
            <a:r>
              <a:rPr lang="en-US" b="1" dirty="0"/>
              <a:t>travel costs for Trainer are covered by the club </a:t>
            </a:r>
          </a:p>
          <a:p>
            <a:pPr marL="0" indent="0">
              <a:buNone/>
            </a:pPr>
            <a:endParaRPr lang="en-US" dirty="0"/>
          </a:p>
          <a:p>
            <a:endParaRPr lang="en-US" dirty="0"/>
          </a:p>
        </p:txBody>
      </p:sp>
    </p:spTree>
    <p:extLst>
      <p:ext uri="{BB962C8B-B14F-4D97-AF65-F5344CB8AC3E}">
        <p14:creationId xmlns:p14="http://schemas.microsoft.com/office/powerpoint/2010/main" val="37593150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B7DB-28A1-D74F-815D-D88778CFEDFF}"/>
              </a:ext>
            </a:extLst>
          </p:cNvPr>
          <p:cNvSpPr>
            <a:spLocks noGrp="1"/>
          </p:cNvSpPr>
          <p:nvPr>
            <p:ph type="title"/>
          </p:nvPr>
        </p:nvSpPr>
        <p:spPr/>
        <p:txBody>
          <a:bodyPr/>
          <a:lstStyle/>
          <a:p>
            <a:r>
              <a:rPr lang="en-US" dirty="0"/>
              <a:t>Safety is the First priority </a:t>
            </a:r>
          </a:p>
        </p:txBody>
      </p:sp>
      <p:sp>
        <p:nvSpPr>
          <p:cNvPr id="3" name="Content Placeholder 2">
            <a:extLst>
              <a:ext uri="{FF2B5EF4-FFF2-40B4-BE49-F238E27FC236}">
                <a16:creationId xmlns:a16="http://schemas.microsoft.com/office/drawing/2014/main" id="{3A38B86B-789B-C841-B7CE-FCC0A61B4BED}"/>
              </a:ext>
            </a:extLst>
          </p:cNvPr>
          <p:cNvSpPr>
            <a:spLocks noGrp="1"/>
          </p:cNvSpPr>
          <p:nvPr>
            <p:ph idx="1"/>
          </p:nvPr>
        </p:nvSpPr>
        <p:spPr>
          <a:xfrm>
            <a:off x="938758" y="1910955"/>
            <a:ext cx="7633742" cy="4531208"/>
          </a:xfrm>
        </p:spPr>
        <p:txBody>
          <a:bodyPr vert="horz" lIns="91440" tIns="45720" rIns="91440" bIns="45720" rtlCol="0" anchor="t">
            <a:normAutofit/>
          </a:bodyPr>
          <a:lstStyle/>
          <a:p>
            <a:r>
              <a:rPr lang="en-US" dirty="0"/>
              <a:t>No co-ed room sharing </a:t>
            </a:r>
          </a:p>
          <a:p>
            <a:r>
              <a:rPr lang="en-US" dirty="0"/>
              <a:t>No hitchhikers</a:t>
            </a:r>
          </a:p>
          <a:p>
            <a:r>
              <a:rPr lang="en-US" dirty="0"/>
              <a:t>Travel is restricted between the hours of 11:00 pm and 5:00 am </a:t>
            </a:r>
          </a:p>
          <a:p>
            <a:r>
              <a:rPr lang="en-US" dirty="0"/>
              <a:t>Driving time cannot exceed ten hours per 24 hour period </a:t>
            </a:r>
          </a:p>
          <a:p>
            <a:r>
              <a:rPr lang="en-US" dirty="0"/>
              <a:t>Change drivers every 4 hours </a:t>
            </a:r>
          </a:p>
          <a:p>
            <a:pPr lvl="1"/>
            <a:r>
              <a:rPr lang="en-US" dirty="0"/>
              <a:t>STOP in a safe place to change drivers</a:t>
            </a:r>
          </a:p>
          <a:p>
            <a:r>
              <a:rPr lang="en-US" dirty="0"/>
              <a:t>Wear your seat belt anytime the vehicle is in motion</a:t>
            </a:r>
          </a:p>
          <a:p>
            <a:r>
              <a:rPr lang="en-US" dirty="0"/>
              <a:t>For weather factors, an accident, or if your vehicle breaks, down contact Amanda immediately</a:t>
            </a:r>
          </a:p>
          <a:p>
            <a:endParaRPr lang="en-US" dirty="0"/>
          </a:p>
        </p:txBody>
      </p:sp>
    </p:spTree>
    <p:extLst>
      <p:ext uri="{BB962C8B-B14F-4D97-AF65-F5344CB8AC3E}">
        <p14:creationId xmlns:p14="http://schemas.microsoft.com/office/powerpoint/2010/main" val="1477529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E7C5-146F-CB41-A07A-8924238F626A}"/>
              </a:ext>
            </a:extLst>
          </p:cNvPr>
          <p:cNvSpPr>
            <a:spLocks noGrp="1"/>
          </p:cNvSpPr>
          <p:nvPr>
            <p:ph type="title"/>
          </p:nvPr>
        </p:nvSpPr>
        <p:spPr/>
        <p:txBody>
          <a:bodyPr/>
          <a:lstStyle/>
          <a:p>
            <a:r>
              <a:rPr lang="en-US" dirty="0"/>
              <a:t>Travel request</a:t>
            </a:r>
          </a:p>
        </p:txBody>
      </p:sp>
      <p:sp>
        <p:nvSpPr>
          <p:cNvPr id="3" name="Content Placeholder 2">
            <a:extLst>
              <a:ext uri="{FF2B5EF4-FFF2-40B4-BE49-F238E27FC236}">
                <a16:creationId xmlns:a16="http://schemas.microsoft.com/office/drawing/2014/main" id="{93BBEACA-ABFF-6040-AA46-27A7704C00FB}"/>
              </a:ext>
            </a:extLst>
          </p:cNvPr>
          <p:cNvSpPr>
            <a:spLocks noGrp="1"/>
          </p:cNvSpPr>
          <p:nvPr>
            <p:ph idx="1"/>
          </p:nvPr>
        </p:nvSpPr>
        <p:spPr>
          <a:xfrm>
            <a:off x="901587" y="1848497"/>
            <a:ext cx="7633742" cy="3751810"/>
          </a:xfrm>
        </p:spPr>
        <p:txBody>
          <a:bodyPr vert="horz" lIns="91440" tIns="45720" rIns="91440" bIns="45720" rtlCol="0" anchor="t">
            <a:normAutofit/>
          </a:bodyPr>
          <a:lstStyle/>
          <a:p>
            <a:r>
              <a:rPr lang="en-US" dirty="0"/>
              <a:t>Travel not needing reservations must be turned in at Least </a:t>
            </a:r>
            <a:r>
              <a:rPr lang="en-US" b="1" dirty="0"/>
              <a:t>11 business days </a:t>
            </a:r>
            <a:r>
              <a:rPr lang="en-US" dirty="0"/>
              <a:t>prior to departure (can be turned in anytime prior)</a:t>
            </a:r>
          </a:p>
          <a:p>
            <a:pPr marL="0" indent="0">
              <a:buNone/>
            </a:pPr>
            <a:endParaRPr lang="en-US" dirty="0"/>
          </a:p>
          <a:p>
            <a:r>
              <a:rPr lang="en-US" dirty="0"/>
              <a:t>Travel requiring reservations must be turned in </a:t>
            </a:r>
            <a:r>
              <a:rPr lang="en-US" b="1" dirty="0"/>
              <a:t>16 business days</a:t>
            </a:r>
            <a:r>
              <a:rPr lang="en-US" dirty="0"/>
              <a:t> prior to departure The sooner the better </a:t>
            </a:r>
          </a:p>
          <a:p>
            <a:pPr marL="0" indent="0">
              <a:buNone/>
            </a:pPr>
            <a:endParaRPr lang="en-US" dirty="0"/>
          </a:p>
          <a:p>
            <a:r>
              <a:rPr lang="en-US" dirty="0"/>
              <a:t>Late requests cannot be guaranteed to be fulfilled or processed</a:t>
            </a:r>
          </a:p>
          <a:p>
            <a:pPr marL="0" indent="0">
              <a:buNone/>
            </a:pPr>
            <a:endParaRPr lang="en-US" dirty="0">
              <a:solidFill>
                <a:srgbClr val="595959"/>
              </a:solidFill>
            </a:endParaRPr>
          </a:p>
          <a:p>
            <a:r>
              <a:rPr lang="en-US" dirty="0">
                <a:solidFill>
                  <a:srgbClr val="C00000"/>
                </a:solidFill>
              </a:rPr>
              <a:t>LATE TRAVEL request will be fined $75.00</a:t>
            </a:r>
          </a:p>
          <a:p>
            <a:endParaRPr lang="en-US" dirty="0"/>
          </a:p>
        </p:txBody>
      </p:sp>
    </p:spTree>
    <p:extLst>
      <p:ext uri="{BB962C8B-B14F-4D97-AF65-F5344CB8AC3E}">
        <p14:creationId xmlns:p14="http://schemas.microsoft.com/office/powerpoint/2010/main" val="8131512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CB4B-002C-904A-99E7-A1C8F37DF055}"/>
              </a:ext>
            </a:extLst>
          </p:cNvPr>
          <p:cNvSpPr>
            <a:spLocks noGrp="1"/>
          </p:cNvSpPr>
          <p:nvPr>
            <p:ph type="title"/>
          </p:nvPr>
        </p:nvSpPr>
        <p:spPr/>
        <p:txBody>
          <a:bodyPr/>
          <a:lstStyle/>
          <a:p>
            <a:r>
              <a:rPr lang="en-US" dirty="0"/>
              <a:t>Team roster</a:t>
            </a:r>
          </a:p>
        </p:txBody>
      </p:sp>
      <p:sp>
        <p:nvSpPr>
          <p:cNvPr id="3" name="Content Placeholder 2">
            <a:extLst>
              <a:ext uri="{FF2B5EF4-FFF2-40B4-BE49-F238E27FC236}">
                <a16:creationId xmlns:a16="http://schemas.microsoft.com/office/drawing/2014/main" id="{2FA84DA1-9B9D-D64D-AB8B-5DF1D1AE4D06}"/>
              </a:ext>
            </a:extLst>
          </p:cNvPr>
          <p:cNvSpPr>
            <a:spLocks noGrp="1"/>
          </p:cNvSpPr>
          <p:nvPr>
            <p:ph idx="1"/>
          </p:nvPr>
        </p:nvSpPr>
        <p:spPr>
          <a:xfrm>
            <a:off x="938758" y="1563189"/>
            <a:ext cx="7633742" cy="3593591"/>
          </a:xfrm>
        </p:spPr>
        <p:txBody>
          <a:bodyPr vert="horz" lIns="91440" tIns="45720" rIns="91440" bIns="45720" rtlCol="0" anchor="t">
            <a:normAutofit/>
          </a:bodyPr>
          <a:lstStyle/>
          <a:p>
            <a:r>
              <a:rPr lang="en-US" dirty="0"/>
              <a:t>Each team will submit a full roster with emergency contacts at the start of the year/season </a:t>
            </a:r>
          </a:p>
          <a:p>
            <a:pPr marL="0" indent="0">
              <a:buNone/>
            </a:pPr>
            <a:endParaRPr lang="en-US" sz="1050" dirty="0"/>
          </a:p>
          <a:p>
            <a:r>
              <a:rPr lang="en-US" dirty="0"/>
              <a:t>Included in the travel request will be a list of all who are traveling</a:t>
            </a:r>
          </a:p>
          <a:p>
            <a:pPr marL="0" indent="0">
              <a:buNone/>
            </a:pPr>
            <a:endParaRPr lang="en-US" sz="1050" dirty="0"/>
          </a:p>
          <a:p>
            <a:r>
              <a:rPr lang="en-US" dirty="0"/>
              <a:t>Changes will be given 5 days prior to departure</a:t>
            </a:r>
          </a:p>
        </p:txBody>
      </p:sp>
    </p:spTree>
    <p:extLst>
      <p:ext uri="{BB962C8B-B14F-4D97-AF65-F5344CB8AC3E}">
        <p14:creationId xmlns:p14="http://schemas.microsoft.com/office/powerpoint/2010/main" val="24002130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A3BB-40DD-7844-B91B-B57E65FD50A0}"/>
              </a:ext>
            </a:extLst>
          </p:cNvPr>
          <p:cNvSpPr>
            <a:spLocks noGrp="1"/>
          </p:cNvSpPr>
          <p:nvPr>
            <p:ph type="title"/>
          </p:nvPr>
        </p:nvSpPr>
        <p:spPr/>
        <p:txBody>
          <a:bodyPr/>
          <a:lstStyle/>
          <a:p>
            <a:r>
              <a:rPr lang="en-US" dirty="0"/>
              <a:t>Transportation </a:t>
            </a:r>
          </a:p>
        </p:txBody>
      </p:sp>
      <p:sp>
        <p:nvSpPr>
          <p:cNvPr id="3" name="Content Placeholder 2">
            <a:extLst>
              <a:ext uri="{FF2B5EF4-FFF2-40B4-BE49-F238E27FC236}">
                <a16:creationId xmlns:a16="http://schemas.microsoft.com/office/drawing/2014/main" id="{0E354791-F588-2A48-94BD-7B435920868B}"/>
              </a:ext>
            </a:extLst>
          </p:cNvPr>
          <p:cNvSpPr>
            <a:spLocks noGrp="1"/>
          </p:cNvSpPr>
          <p:nvPr>
            <p:ph idx="1"/>
          </p:nvPr>
        </p:nvSpPr>
        <p:spPr>
          <a:xfrm>
            <a:off x="938758" y="1777011"/>
            <a:ext cx="3328442" cy="2246810"/>
          </a:xfrm>
        </p:spPr>
        <p:txBody>
          <a:bodyPr vert="horz" lIns="91440" tIns="45720" rIns="91440" bIns="45720" rtlCol="0" anchor="t">
            <a:normAutofit/>
          </a:bodyPr>
          <a:lstStyle/>
          <a:p>
            <a:r>
              <a:rPr lang="en-US" dirty="0"/>
              <a:t>University Motor Pool</a:t>
            </a:r>
          </a:p>
          <a:p>
            <a:r>
              <a:rPr lang="en-US" dirty="0"/>
              <a:t>Rental vehicles </a:t>
            </a:r>
            <a:endParaRPr lang="en-US" sz="1200" dirty="0"/>
          </a:p>
          <a:p>
            <a:r>
              <a:rPr lang="en-US" dirty="0"/>
              <a:t>Personal vehicles</a:t>
            </a:r>
          </a:p>
          <a:p>
            <a:pPr marL="457200" lvl="1" indent="0">
              <a:buNone/>
            </a:pPr>
            <a:endParaRPr lang="en-US" dirty="0"/>
          </a:p>
          <a:p>
            <a:endParaRPr lang="en-US" dirty="0"/>
          </a:p>
        </p:txBody>
      </p:sp>
      <p:sp>
        <p:nvSpPr>
          <p:cNvPr id="4" name="TextBox 3">
            <a:extLst>
              <a:ext uri="{FF2B5EF4-FFF2-40B4-BE49-F238E27FC236}">
                <a16:creationId xmlns:a16="http://schemas.microsoft.com/office/drawing/2014/main" id="{657D25A3-9A60-144C-BEAB-F90259E78FC7}"/>
              </a:ext>
            </a:extLst>
          </p:cNvPr>
          <p:cNvSpPr txBox="1"/>
          <p:nvPr/>
        </p:nvSpPr>
        <p:spPr>
          <a:xfrm>
            <a:off x="1063774" y="1316608"/>
            <a:ext cx="2871242" cy="461665"/>
          </a:xfrm>
          <a:prstGeom prst="rect">
            <a:avLst/>
          </a:prstGeom>
          <a:noFill/>
        </p:spPr>
        <p:txBody>
          <a:bodyPr wrap="square" rtlCol="0" anchor="t">
            <a:spAutoFit/>
          </a:bodyPr>
          <a:lstStyle/>
          <a:p>
            <a:r>
              <a:rPr lang="en-US" sz="2400" b="1" dirty="0">
                <a:solidFill>
                  <a:schemeClr val="tx1">
                    <a:lumMod val="65000"/>
                    <a:lumOff val="35000"/>
                  </a:schemeClr>
                </a:solidFill>
              </a:rPr>
              <a:t>Ground Travel</a:t>
            </a:r>
          </a:p>
        </p:txBody>
      </p:sp>
      <p:sp>
        <p:nvSpPr>
          <p:cNvPr id="5" name="TextBox 4">
            <a:extLst>
              <a:ext uri="{FF2B5EF4-FFF2-40B4-BE49-F238E27FC236}">
                <a16:creationId xmlns:a16="http://schemas.microsoft.com/office/drawing/2014/main" id="{A346B960-EB2A-B74E-BD57-B9144CAF8C89}"/>
              </a:ext>
            </a:extLst>
          </p:cNvPr>
          <p:cNvSpPr txBox="1"/>
          <p:nvPr/>
        </p:nvSpPr>
        <p:spPr>
          <a:xfrm>
            <a:off x="4607719" y="1316607"/>
            <a:ext cx="2133600" cy="461665"/>
          </a:xfrm>
          <a:prstGeom prst="rect">
            <a:avLst/>
          </a:prstGeom>
          <a:noFill/>
        </p:spPr>
        <p:txBody>
          <a:bodyPr wrap="square" rtlCol="0" anchor="t">
            <a:spAutoFit/>
          </a:bodyPr>
          <a:lstStyle/>
          <a:p>
            <a:r>
              <a:rPr lang="en-US" sz="2400" b="1" dirty="0">
                <a:solidFill>
                  <a:schemeClr val="tx1">
                    <a:lumMod val="65000"/>
                    <a:lumOff val="35000"/>
                  </a:schemeClr>
                </a:solidFill>
              </a:rPr>
              <a:t>Flying</a:t>
            </a:r>
          </a:p>
        </p:txBody>
      </p:sp>
      <p:sp>
        <p:nvSpPr>
          <p:cNvPr id="7" name="TextBox 6">
            <a:extLst>
              <a:ext uri="{FF2B5EF4-FFF2-40B4-BE49-F238E27FC236}">
                <a16:creationId xmlns:a16="http://schemas.microsoft.com/office/drawing/2014/main" id="{6B77B2AD-0904-2441-8F8D-BE4621DC4DF1}"/>
              </a:ext>
            </a:extLst>
          </p:cNvPr>
          <p:cNvSpPr txBox="1"/>
          <p:nvPr/>
        </p:nvSpPr>
        <p:spPr>
          <a:xfrm>
            <a:off x="4562407" y="1735016"/>
            <a:ext cx="35052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rPr>
              <a:t>Group flights are done through Southwest</a:t>
            </a:r>
          </a:p>
          <a:p>
            <a:pPr marL="285750" indent="-285750">
              <a:buFont typeface="Arial" panose="020B0604020202020204" pitchFamily="34" charset="0"/>
              <a:buChar char="•"/>
            </a:pPr>
            <a:r>
              <a:rPr lang="en-US" dirty="0">
                <a:solidFill>
                  <a:schemeClr val="tx1">
                    <a:lumMod val="65000"/>
                    <a:lumOff val="35000"/>
                  </a:schemeClr>
                </a:solidFill>
              </a:rPr>
              <a:t>Minimum 2 weeks prior to departure </a:t>
            </a:r>
          </a:p>
          <a:p>
            <a:pPr marL="285750" indent="-285750">
              <a:buFont typeface="Arial" panose="020B0604020202020204" pitchFamily="34" charset="0"/>
              <a:buChar char="•"/>
            </a:pPr>
            <a:r>
              <a:rPr lang="en-US" dirty="0">
                <a:solidFill>
                  <a:schemeClr val="tx1">
                    <a:lumMod val="65000"/>
                    <a:lumOff val="35000"/>
                  </a:schemeClr>
                </a:solidFill>
              </a:rPr>
              <a:t>Passenger name changes may be done up to 72 hours prior to departure </a:t>
            </a:r>
          </a:p>
        </p:txBody>
      </p:sp>
      <p:sp>
        <p:nvSpPr>
          <p:cNvPr id="8" name="Rectangle 7">
            <a:extLst>
              <a:ext uri="{FF2B5EF4-FFF2-40B4-BE49-F238E27FC236}">
                <a16:creationId xmlns:a16="http://schemas.microsoft.com/office/drawing/2014/main" id="{C54D7A55-6B85-FA45-9819-2E1FF1401091}"/>
              </a:ext>
            </a:extLst>
          </p:cNvPr>
          <p:cNvSpPr/>
          <p:nvPr/>
        </p:nvSpPr>
        <p:spPr>
          <a:xfrm>
            <a:off x="1177801" y="4569236"/>
            <a:ext cx="7048500" cy="1323439"/>
          </a:xfrm>
          <a:prstGeom prst="rect">
            <a:avLst/>
          </a:prstGeom>
        </p:spPr>
        <p:txBody>
          <a:bodyPr wrap="square" lIns="91440" tIns="45720" rIns="91440" bIns="45720" anchor="t">
            <a:spAutoFit/>
          </a:bodyPr>
          <a:lstStyle/>
          <a:p>
            <a:pPr marL="742950" lvl="1" indent="-285750">
              <a:buClr>
                <a:srgbClr val="C00000"/>
              </a:buClr>
              <a:buFont typeface="Arial" panose="020B0604020202020204" pitchFamily="34" charset="0"/>
              <a:buChar char="•"/>
            </a:pPr>
            <a:r>
              <a:rPr lang="en-US" sz="1600" dirty="0">
                <a:solidFill>
                  <a:schemeClr val="tx1">
                    <a:lumMod val="65000"/>
                    <a:lumOff val="35000"/>
                  </a:schemeClr>
                </a:solidFill>
              </a:rPr>
              <a:t>12 and 15 Passenger vans are NOT permitted by State Law</a:t>
            </a:r>
          </a:p>
          <a:p>
            <a:pPr marL="742950" lvl="1" indent="-285750">
              <a:buClr>
                <a:srgbClr val="C00000"/>
              </a:buClr>
              <a:buFont typeface="Arial" panose="020B0604020202020204" pitchFamily="34" charset="0"/>
              <a:buChar char="•"/>
            </a:pPr>
            <a:r>
              <a:rPr lang="en-US" sz="1600" dirty="0">
                <a:solidFill>
                  <a:schemeClr val="tx1">
                    <a:lumMod val="65000"/>
                    <a:lumOff val="35000"/>
                  </a:schemeClr>
                </a:solidFill>
              </a:rPr>
              <a:t>Do NOT use University vehicles for personal errands</a:t>
            </a:r>
          </a:p>
          <a:p>
            <a:pPr marL="742950" lvl="1" indent="-285750">
              <a:buClr>
                <a:srgbClr val="C00000"/>
              </a:buClr>
              <a:buFont typeface="Arial" panose="020B0604020202020204" pitchFamily="34" charset="0"/>
              <a:buChar char="•"/>
            </a:pPr>
            <a:r>
              <a:rPr lang="en-US" sz="1600" dirty="0">
                <a:solidFill>
                  <a:schemeClr val="tx1">
                    <a:lumMod val="65000"/>
                    <a:lumOff val="35000"/>
                  </a:schemeClr>
                </a:solidFill>
              </a:rPr>
              <a:t>Do NOT transport family members in University Motor Pool vehicles</a:t>
            </a:r>
          </a:p>
          <a:p>
            <a:pPr marL="742950" lvl="1" indent="-285750">
              <a:buClr>
                <a:srgbClr val="C00000"/>
              </a:buClr>
              <a:buFont typeface="Arial" panose="020B0604020202020204" pitchFamily="34" charset="0"/>
              <a:buChar char="•"/>
            </a:pPr>
            <a:r>
              <a:rPr lang="en-US" sz="1600" b="1" dirty="0">
                <a:solidFill>
                  <a:schemeClr val="tx1">
                    <a:lumMod val="65000"/>
                    <a:lumOff val="35000"/>
                  </a:schemeClr>
                </a:solidFill>
              </a:rPr>
              <a:t>All drivers must have completed the driver safety video and test prior to departure</a:t>
            </a:r>
            <a:r>
              <a:rPr lang="en-US" sz="1600" dirty="0">
                <a:solidFill>
                  <a:schemeClr val="tx1">
                    <a:lumMod val="65000"/>
                    <a:lumOff val="35000"/>
                  </a:schemeClr>
                </a:solidFill>
              </a:rPr>
              <a:t> </a:t>
            </a:r>
          </a:p>
        </p:txBody>
      </p:sp>
    </p:spTree>
    <p:extLst>
      <p:ext uri="{BB962C8B-B14F-4D97-AF65-F5344CB8AC3E}">
        <p14:creationId xmlns:p14="http://schemas.microsoft.com/office/powerpoint/2010/main" val="382416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C36F9-F0CA-6945-9F5D-099BE241A1FA}"/>
              </a:ext>
            </a:extLst>
          </p:cNvPr>
          <p:cNvSpPr>
            <a:spLocks noGrp="1"/>
          </p:cNvSpPr>
          <p:nvPr>
            <p:ph type="title"/>
          </p:nvPr>
        </p:nvSpPr>
        <p:spPr/>
        <p:txBody>
          <a:bodyPr/>
          <a:lstStyle/>
          <a:p>
            <a:r>
              <a:rPr lang="en-US" dirty="0"/>
              <a:t>Driver Requirements</a:t>
            </a:r>
          </a:p>
        </p:txBody>
      </p:sp>
      <p:sp>
        <p:nvSpPr>
          <p:cNvPr id="3" name="Content Placeholder 2">
            <a:extLst>
              <a:ext uri="{FF2B5EF4-FFF2-40B4-BE49-F238E27FC236}">
                <a16:creationId xmlns:a16="http://schemas.microsoft.com/office/drawing/2014/main" id="{057C9ED5-5640-5740-80A1-835AC28FBB5F}"/>
              </a:ext>
            </a:extLst>
          </p:cNvPr>
          <p:cNvSpPr>
            <a:spLocks noGrp="1"/>
          </p:cNvSpPr>
          <p:nvPr>
            <p:ph idx="1"/>
          </p:nvPr>
        </p:nvSpPr>
        <p:spPr>
          <a:xfrm>
            <a:off x="974477" y="2971800"/>
            <a:ext cx="7633742" cy="3593591"/>
          </a:xfrm>
        </p:spPr>
        <p:txBody>
          <a:bodyPr vert="horz" lIns="91440" tIns="45720" rIns="91440" bIns="45720" rtlCol="0" anchor="t">
            <a:normAutofit fontScale="25000" lnSpcReduction="20000"/>
          </a:bodyPr>
          <a:lstStyle/>
          <a:p>
            <a:r>
              <a:rPr lang="en-US" sz="7200" dirty="0">
                <a:solidFill>
                  <a:srgbClr val="494949"/>
                </a:solidFill>
                <a:latin typeface="Arial" panose="020B0604020202020204" pitchFamily="34" charset="0"/>
              </a:rPr>
              <a:t>Possess a valid license to operate the type of vehicle involved</a:t>
            </a:r>
          </a:p>
          <a:p>
            <a:r>
              <a:rPr lang="en-US" sz="7200" b="1" dirty="0">
                <a:solidFill>
                  <a:srgbClr val="494949"/>
                </a:solidFill>
                <a:latin typeface="Arial"/>
                <a:cs typeface="Arial"/>
              </a:rPr>
              <a:t>NO citations received within the past 12 months for any of the following: An automobile accident, driving under the influence of alcohol or drugs, or reckless driving</a:t>
            </a:r>
          </a:p>
          <a:p>
            <a:r>
              <a:rPr lang="en-US" sz="7200" dirty="0">
                <a:solidFill>
                  <a:srgbClr val="494949"/>
                </a:solidFill>
                <a:latin typeface="Arial" panose="020B0604020202020204" pitchFamily="34" charset="0"/>
              </a:rPr>
              <a:t>Ensure vehicle is duly licensed and registered, and driver is authorized to operate vehicle</a:t>
            </a:r>
          </a:p>
          <a:p>
            <a:r>
              <a:rPr lang="en-US" sz="7200" dirty="0">
                <a:solidFill>
                  <a:srgbClr val="494949"/>
                </a:solidFill>
                <a:latin typeface="Arial" panose="020B0604020202020204" pitchFamily="34" charset="0"/>
              </a:rPr>
              <a:t>Complete Driver Training Procedure</a:t>
            </a:r>
          </a:p>
          <a:p>
            <a:pPr lvl="1"/>
            <a:r>
              <a:rPr lang="en-US" sz="7000" dirty="0">
                <a:solidFill>
                  <a:srgbClr val="494949"/>
                </a:solidFill>
                <a:latin typeface="Arial"/>
                <a:cs typeface="Arial"/>
              </a:rPr>
              <a:t>Must be done every school year </a:t>
            </a:r>
            <a:r>
              <a:rPr lang="en-US" sz="5600" b="1" dirty="0">
                <a:solidFill>
                  <a:srgbClr val="494949"/>
                </a:solidFill>
                <a:latin typeface="Arial"/>
                <a:cs typeface="Arial"/>
              </a:rPr>
              <a:t>(link found on the team resource page) </a:t>
            </a:r>
            <a:endParaRPr lang="en-US" sz="5600" b="1" dirty="0">
              <a:solidFill>
                <a:srgbClr val="494949"/>
              </a:solidFill>
              <a:latin typeface="Arial" panose="020B0604020202020204" pitchFamily="34" charset="0"/>
              <a:cs typeface="Arial"/>
            </a:endParaRPr>
          </a:p>
          <a:p>
            <a:pPr lvl="1"/>
            <a:r>
              <a:rPr lang="en-US" sz="7000" dirty="0">
                <a:solidFill>
                  <a:srgbClr val="494949"/>
                </a:solidFill>
                <a:latin typeface="Arial"/>
                <a:cs typeface="Arial"/>
              </a:rPr>
              <a:t>Email the “Certificate of Completion” to the Amanda</a:t>
            </a:r>
            <a:endParaRPr lang="en-US" dirty="0"/>
          </a:p>
        </p:txBody>
      </p:sp>
      <p:sp>
        <p:nvSpPr>
          <p:cNvPr id="4" name="TextBox 3">
            <a:extLst>
              <a:ext uri="{FF2B5EF4-FFF2-40B4-BE49-F238E27FC236}">
                <a16:creationId xmlns:a16="http://schemas.microsoft.com/office/drawing/2014/main" id="{54AA5740-CCBB-AD42-806C-868B83371BB2}"/>
              </a:ext>
            </a:extLst>
          </p:cNvPr>
          <p:cNvSpPr txBox="1"/>
          <p:nvPr/>
        </p:nvSpPr>
        <p:spPr>
          <a:xfrm>
            <a:off x="938758" y="2079549"/>
            <a:ext cx="6423841" cy="646331"/>
          </a:xfrm>
          <a:prstGeom prst="rect">
            <a:avLst/>
          </a:prstGeom>
          <a:noFill/>
        </p:spPr>
        <p:txBody>
          <a:bodyPr wrap="square" rtlCol="0" anchor="t">
            <a:spAutoFit/>
          </a:bodyPr>
          <a:lstStyle/>
          <a:p>
            <a:r>
              <a:rPr lang="en-US" b="1" dirty="0">
                <a:solidFill>
                  <a:srgbClr val="494949"/>
                </a:solidFill>
                <a:latin typeface="Arial"/>
                <a:cs typeface="Arial"/>
              </a:rPr>
              <a:t>Every driver of a vehicle used for University-related purposes must meet the following criteria:</a:t>
            </a:r>
            <a:endParaRPr lang="en-US" b="1" dirty="0">
              <a:latin typeface="Arial"/>
              <a:cs typeface="Arial"/>
            </a:endParaRPr>
          </a:p>
        </p:txBody>
      </p:sp>
    </p:spTree>
    <p:extLst>
      <p:ext uri="{BB962C8B-B14F-4D97-AF65-F5344CB8AC3E}">
        <p14:creationId xmlns:p14="http://schemas.microsoft.com/office/powerpoint/2010/main" val="15218855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6447501" cy="585216"/>
          </a:xfrm>
        </p:spPr>
        <p:txBody>
          <a:bodyPr>
            <a:noAutofit/>
          </a:bodyPr>
          <a:lstStyle/>
          <a:p>
            <a:r>
              <a:rPr lang="en-US" sz="6000" dirty="0"/>
              <a:t>Hotel/Lodging </a:t>
            </a:r>
          </a:p>
        </p:txBody>
      </p:sp>
      <p:sp>
        <p:nvSpPr>
          <p:cNvPr id="3" name="Content Placeholder 2"/>
          <p:cNvSpPr>
            <a:spLocks noGrp="1"/>
          </p:cNvSpPr>
          <p:nvPr>
            <p:ph idx="1"/>
          </p:nvPr>
        </p:nvSpPr>
        <p:spPr>
          <a:xfrm>
            <a:off x="1057870" y="1426964"/>
            <a:ext cx="7620000" cy="5238437"/>
          </a:xfrm>
        </p:spPr>
        <p:txBody>
          <a:bodyPr vert="horz" lIns="91440" tIns="45720" rIns="91440" bIns="45720" rtlCol="0" anchor="t">
            <a:normAutofit lnSpcReduction="10000"/>
          </a:bodyPr>
          <a:lstStyle/>
          <a:p>
            <a:r>
              <a:rPr lang="en-US" sz="1800" dirty="0">
                <a:solidFill>
                  <a:schemeClr val="tx1"/>
                </a:solidFill>
              </a:rPr>
              <a:t>Rooms will be shared</a:t>
            </a:r>
            <a:endParaRPr lang="en-US" dirty="0">
              <a:solidFill>
                <a:schemeClr val="tx1"/>
              </a:solidFill>
            </a:endParaRPr>
          </a:p>
          <a:p>
            <a:pPr lvl="1"/>
            <a:r>
              <a:rPr lang="en-US" sz="1600" dirty="0">
                <a:solidFill>
                  <a:schemeClr val="tx1"/>
                </a:solidFill>
              </a:rPr>
              <a:t>Standard four-person occupancy </a:t>
            </a:r>
          </a:p>
          <a:p>
            <a:pPr lvl="1"/>
            <a:r>
              <a:rPr lang="en-US" sz="1600" dirty="0">
                <a:solidFill>
                  <a:schemeClr val="tx1"/>
                </a:solidFill>
              </a:rPr>
              <a:t>No co-ed rooming </a:t>
            </a:r>
          </a:p>
          <a:p>
            <a:r>
              <a:rPr lang="en-US" sz="1800" dirty="0">
                <a:solidFill>
                  <a:schemeClr val="tx1"/>
                </a:solidFill>
              </a:rPr>
              <a:t>Team funds cover room rate and taxes; room charges will be divided among those assigned to the room </a:t>
            </a:r>
          </a:p>
          <a:p>
            <a:r>
              <a:rPr lang="en-US" sz="1800" dirty="0">
                <a:solidFill>
                  <a:schemeClr val="tx1"/>
                </a:solidFill>
              </a:rPr>
              <a:t>Incidentals </a:t>
            </a:r>
          </a:p>
          <a:p>
            <a:r>
              <a:rPr lang="en-US" sz="1800" dirty="0">
                <a:solidFill>
                  <a:schemeClr val="tx1"/>
                </a:solidFill>
                <a:ea typeface="+mn-lt"/>
                <a:cs typeface="+mn-lt"/>
              </a:rPr>
              <a:t>Hotels will NOT be booked on the Las Vegas Strip </a:t>
            </a:r>
            <a:endParaRPr lang="en-US" sz="1800" dirty="0">
              <a:solidFill>
                <a:schemeClr val="tx1"/>
              </a:solidFill>
            </a:endParaRPr>
          </a:p>
          <a:p>
            <a:r>
              <a:rPr lang="en-US" sz="1800" dirty="0">
                <a:solidFill>
                  <a:schemeClr val="tx1"/>
                </a:solidFill>
                <a:ea typeface="+mn-lt"/>
                <a:cs typeface="+mn-lt"/>
              </a:rPr>
              <a:t>Hotels must be refundable </a:t>
            </a:r>
          </a:p>
          <a:p>
            <a:r>
              <a:rPr lang="en-US" sz="1800" dirty="0" err="1">
                <a:solidFill>
                  <a:schemeClr val="tx1"/>
                </a:solidFill>
                <a:ea typeface="+mn-lt"/>
                <a:cs typeface="+mn-lt"/>
              </a:rPr>
              <a:t>AirBnB</a:t>
            </a:r>
            <a:r>
              <a:rPr lang="en-US" sz="1800" dirty="0">
                <a:solidFill>
                  <a:schemeClr val="tx1"/>
                </a:solidFill>
                <a:ea typeface="+mn-lt"/>
                <a:cs typeface="+mn-lt"/>
              </a:rPr>
              <a:t>/ VRBO can be used but require additional time to book</a:t>
            </a:r>
          </a:p>
          <a:p>
            <a:pPr marL="0" indent="0">
              <a:buNone/>
            </a:pPr>
            <a:endParaRPr lang="en-US" sz="1800" dirty="0">
              <a:solidFill>
                <a:schemeClr val="tx1"/>
              </a:solidFill>
              <a:ea typeface="+mn-lt"/>
              <a:cs typeface="+mn-lt"/>
            </a:endParaRPr>
          </a:p>
          <a:p>
            <a:r>
              <a:rPr lang="en-US" sz="1800" dirty="0">
                <a:solidFill>
                  <a:schemeClr val="tx1"/>
                </a:solidFill>
                <a:ea typeface="+mn-lt"/>
                <a:cs typeface="+mn-lt"/>
              </a:rPr>
              <a:t>Many aspects should be taken into consideration when booking a hotel</a:t>
            </a:r>
          </a:p>
          <a:p>
            <a:pPr lvl="1">
              <a:buFont typeface="Gill Sans MT" panose="020B0604020202020204" pitchFamily="34" charset="0"/>
              <a:buChar char="–"/>
            </a:pPr>
            <a:r>
              <a:rPr lang="en-US" dirty="0">
                <a:solidFill>
                  <a:schemeClr val="tx1"/>
                </a:solidFill>
                <a:ea typeface="+mn-lt"/>
                <a:cs typeface="+mn-lt"/>
              </a:rPr>
              <a:t>Location</a:t>
            </a:r>
          </a:p>
          <a:p>
            <a:pPr lvl="1">
              <a:buFont typeface="Gill Sans MT" panose="020B0604020202020204" pitchFamily="34" charset="0"/>
              <a:buChar char="–"/>
            </a:pPr>
            <a:r>
              <a:rPr lang="en-US" dirty="0">
                <a:solidFill>
                  <a:schemeClr val="tx1"/>
                </a:solidFill>
                <a:ea typeface="+mn-lt"/>
                <a:cs typeface="+mn-lt"/>
              </a:rPr>
              <a:t>Cost (room charge and additional fees)</a:t>
            </a:r>
          </a:p>
          <a:p>
            <a:pPr lvl="1">
              <a:buFont typeface="Gill Sans MT" panose="020B0604020202020204" pitchFamily="34" charset="0"/>
              <a:buChar char="–"/>
            </a:pPr>
            <a:r>
              <a:rPr lang="en-US" dirty="0">
                <a:solidFill>
                  <a:schemeClr val="tx1"/>
                </a:solidFill>
                <a:ea typeface="+mn-lt"/>
                <a:cs typeface="+mn-lt"/>
              </a:rPr>
              <a:t>Amenities </a:t>
            </a:r>
            <a:endParaRPr lang="en-US" dirty="0">
              <a:solidFill>
                <a:schemeClr val="tx1"/>
              </a:solidFill>
            </a:endParaRPr>
          </a:p>
          <a:p>
            <a:pPr marL="0" indent="0">
              <a:buNone/>
            </a:pPr>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pPr lvl="1"/>
            <a:endParaRPr lang="en-US" sz="1600" dirty="0"/>
          </a:p>
          <a:p>
            <a:pPr lvl="1"/>
            <a:endParaRPr lang="en-US" sz="1600" dirty="0"/>
          </a:p>
        </p:txBody>
      </p:sp>
    </p:spTree>
    <p:extLst>
      <p:ext uri="{BB962C8B-B14F-4D97-AF65-F5344CB8AC3E}">
        <p14:creationId xmlns:p14="http://schemas.microsoft.com/office/powerpoint/2010/main" val="1578113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representation</a:t>
            </a:r>
          </a:p>
        </p:txBody>
      </p:sp>
      <p:sp>
        <p:nvSpPr>
          <p:cNvPr id="3" name="Content Placeholder 2"/>
          <p:cNvSpPr>
            <a:spLocks noGrp="1"/>
          </p:cNvSpPr>
          <p:nvPr>
            <p:ph idx="1"/>
          </p:nvPr>
        </p:nvSpPr>
        <p:spPr>
          <a:xfrm>
            <a:off x="938758" y="1524000"/>
            <a:ext cx="7824242" cy="4953000"/>
          </a:xfrm>
        </p:spPr>
        <p:txBody>
          <a:bodyPr vert="horz" lIns="91440" tIns="45720" rIns="91440" bIns="45720" rtlCol="0" anchor="t">
            <a:normAutofit lnSpcReduction="10000"/>
          </a:bodyPr>
          <a:lstStyle/>
          <a:p>
            <a:r>
              <a:rPr lang="en-US" dirty="0"/>
              <a:t>As representatives of the University, team uniforms/gear easily identify team members and it is important that team members DO NOT wear team jerseys, sweatshirts, etc., while at a drinking/party situation.</a:t>
            </a:r>
          </a:p>
          <a:p>
            <a:endParaRPr lang="en-US" b="1" dirty="0"/>
          </a:p>
          <a:p>
            <a:r>
              <a:rPr lang="en-US" b="1" dirty="0"/>
              <a:t>There are NO drugs, alcohol, or other illegal substances allowed in vehicles, hotels/motels, or University facilities while on a team trip or at a team function. There is NO underage drinking allowed ever. </a:t>
            </a:r>
            <a:r>
              <a:rPr lang="en-US" dirty="0"/>
              <a:t>As team members, </a:t>
            </a:r>
            <a:r>
              <a:rPr lang="en-US" b="1" dirty="0"/>
              <a:t>you are responsible for the actions of your teammates,</a:t>
            </a:r>
            <a:r>
              <a:rPr lang="en-US" dirty="0"/>
              <a:t> which affect the entire program. </a:t>
            </a:r>
          </a:p>
          <a:p>
            <a:endParaRPr lang="en-US" dirty="0"/>
          </a:p>
          <a:p>
            <a:r>
              <a:rPr lang="en-US" dirty="0"/>
              <a:t>If an incident does occur, please contact the Assistant Director of Healthy Lifestyle Programs and Community Engagement (Amanda) and </a:t>
            </a:r>
            <a:r>
              <a:rPr lang="en-US" b="1" dirty="0"/>
              <a:t>inform them of the situation</a:t>
            </a:r>
            <a:r>
              <a:rPr lang="en-US" dirty="0"/>
              <a:t> </a:t>
            </a:r>
            <a:r>
              <a:rPr lang="en-US" b="1" dirty="0"/>
              <a:t>BEFORE they hear it from someone else.</a:t>
            </a:r>
          </a:p>
        </p:txBody>
      </p:sp>
    </p:spTree>
    <p:extLst>
      <p:ext uri="{BB962C8B-B14F-4D97-AF65-F5344CB8AC3E}">
        <p14:creationId xmlns:p14="http://schemas.microsoft.com/office/powerpoint/2010/main" val="18434701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7237-630E-43A3-9156-57CE9A9CBF4A}"/>
              </a:ext>
            </a:extLst>
          </p:cNvPr>
          <p:cNvSpPr>
            <a:spLocks noGrp="1"/>
          </p:cNvSpPr>
          <p:nvPr>
            <p:ph type="title"/>
          </p:nvPr>
        </p:nvSpPr>
        <p:spPr>
          <a:xfrm>
            <a:off x="938758" y="382385"/>
            <a:ext cx="7633742" cy="883157"/>
          </a:xfrm>
        </p:spPr>
        <p:txBody>
          <a:bodyPr/>
          <a:lstStyle/>
          <a:p>
            <a:r>
              <a:rPr lang="en-US" dirty="0"/>
              <a:t>Booking hotels</a:t>
            </a:r>
          </a:p>
        </p:txBody>
      </p:sp>
      <p:sp>
        <p:nvSpPr>
          <p:cNvPr id="3" name="Content Placeholder 2">
            <a:extLst>
              <a:ext uri="{FF2B5EF4-FFF2-40B4-BE49-F238E27FC236}">
                <a16:creationId xmlns:a16="http://schemas.microsoft.com/office/drawing/2014/main" id="{2D3D285A-AE15-407C-9EE2-AEEAEB19CEC7}"/>
              </a:ext>
            </a:extLst>
          </p:cNvPr>
          <p:cNvSpPr>
            <a:spLocks noGrp="1"/>
          </p:cNvSpPr>
          <p:nvPr>
            <p:ph idx="1"/>
          </p:nvPr>
        </p:nvSpPr>
        <p:spPr>
          <a:xfrm>
            <a:off x="938758" y="1405330"/>
            <a:ext cx="7633742" cy="4474263"/>
          </a:xfrm>
        </p:spPr>
        <p:txBody>
          <a:bodyPr vert="horz" lIns="91440" tIns="45720" rIns="91440" bIns="45720" rtlCol="0" anchor="t">
            <a:normAutofit/>
          </a:bodyPr>
          <a:lstStyle/>
          <a:p>
            <a:r>
              <a:rPr lang="en-US"/>
              <a:t>Booking will be done through Lucid Travel </a:t>
            </a:r>
            <a:r>
              <a:rPr lang="en-US" dirty="0">
                <a:ea typeface="+mn-lt"/>
                <a:cs typeface="+mn-lt"/>
                <a:hlinkClick r:id="rId2"/>
              </a:rPr>
              <a:t>usu.lucidhotels.us</a:t>
            </a:r>
          </a:p>
          <a:p>
            <a:r>
              <a:rPr lang="en-US"/>
              <a:t>Guest Link </a:t>
            </a:r>
            <a:r>
              <a:rPr lang="en-US" dirty="0">
                <a:ea typeface="+mn-lt"/>
                <a:cs typeface="+mn-lt"/>
                <a:hlinkClick r:id="rId3"/>
              </a:rPr>
              <a:t>https://www.lucidtravel.us/university/utah-state-university/9045</a:t>
            </a:r>
            <a:endParaRPr lang="en-US" dirty="0"/>
          </a:p>
          <a:p>
            <a:endParaRPr lang="en-US" dirty="0"/>
          </a:p>
          <a:p>
            <a:pPr marL="0" indent="0">
              <a:buNone/>
            </a:pPr>
            <a:endParaRPr lang="en-US" dirty="0"/>
          </a:p>
        </p:txBody>
      </p:sp>
    </p:spTree>
    <p:extLst>
      <p:ext uri="{BB962C8B-B14F-4D97-AF65-F5344CB8AC3E}">
        <p14:creationId xmlns:p14="http://schemas.microsoft.com/office/powerpoint/2010/main" val="1643130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0CD8-F388-4214-986D-FA7ABFF7B603}"/>
              </a:ext>
            </a:extLst>
          </p:cNvPr>
          <p:cNvSpPr>
            <a:spLocks noGrp="1"/>
          </p:cNvSpPr>
          <p:nvPr>
            <p:ph type="title"/>
          </p:nvPr>
        </p:nvSpPr>
        <p:spPr/>
        <p:txBody>
          <a:bodyPr/>
          <a:lstStyle/>
          <a:p>
            <a:endParaRPr lang="en-US"/>
          </a:p>
        </p:txBody>
      </p:sp>
      <p:pic>
        <p:nvPicPr>
          <p:cNvPr id="4" name="Picture 4" descr="Graphical user interface, website&#10;&#10;Description automatically generated">
            <a:extLst>
              <a:ext uri="{FF2B5EF4-FFF2-40B4-BE49-F238E27FC236}">
                <a16:creationId xmlns:a16="http://schemas.microsoft.com/office/drawing/2014/main" id="{3A21FD34-2552-403A-B401-2C6FD67034C4}"/>
              </a:ext>
            </a:extLst>
          </p:cNvPr>
          <p:cNvPicPr>
            <a:picLocks noGrp="1" noChangeAspect="1"/>
          </p:cNvPicPr>
          <p:nvPr>
            <p:ph idx="1"/>
          </p:nvPr>
        </p:nvPicPr>
        <p:blipFill>
          <a:blip r:embed="rId2"/>
          <a:stretch>
            <a:fillRect/>
          </a:stretch>
        </p:blipFill>
        <p:spPr>
          <a:xfrm>
            <a:off x="666427" y="1107002"/>
            <a:ext cx="8178404" cy="4646591"/>
          </a:xfrm>
        </p:spPr>
      </p:pic>
    </p:spTree>
    <p:extLst>
      <p:ext uri="{BB962C8B-B14F-4D97-AF65-F5344CB8AC3E}">
        <p14:creationId xmlns:p14="http://schemas.microsoft.com/office/powerpoint/2010/main" val="17418046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6182DFC3-5B5D-48F0-A9C2-C85609C0129C}"/>
              </a:ext>
            </a:extLst>
          </p:cNvPr>
          <p:cNvPicPr>
            <a:picLocks noChangeAspect="1"/>
          </p:cNvPicPr>
          <p:nvPr/>
        </p:nvPicPr>
        <p:blipFill>
          <a:blip r:embed="rId2"/>
          <a:stretch>
            <a:fillRect/>
          </a:stretch>
        </p:blipFill>
        <p:spPr>
          <a:xfrm>
            <a:off x="464400" y="426151"/>
            <a:ext cx="8224200" cy="5996698"/>
          </a:xfrm>
          <a:prstGeom prst="rect">
            <a:avLst/>
          </a:prstGeom>
        </p:spPr>
      </p:pic>
    </p:spTree>
    <p:extLst>
      <p:ext uri="{BB962C8B-B14F-4D97-AF65-F5344CB8AC3E}">
        <p14:creationId xmlns:p14="http://schemas.microsoft.com/office/powerpoint/2010/main" val="39482906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CE80D643-FD2E-41B7-AD23-588F69159193}"/>
              </a:ext>
            </a:extLst>
          </p:cNvPr>
          <p:cNvPicPr>
            <a:picLocks noChangeAspect="1"/>
          </p:cNvPicPr>
          <p:nvPr/>
        </p:nvPicPr>
        <p:blipFill>
          <a:blip r:embed="rId2"/>
          <a:stretch>
            <a:fillRect/>
          </a:stretch>
        </p:blipFill>
        <p:spPr>
          <a:xfrm>
            <a:off x="113400" y="493291"/>
            <a:ext cx="8926200" cy="5871419"/>
          </a:xfrm>
          <a:prstGeom prst="rect">
            <a:avLst/>
          </a:prstGeom>
        </p:spPr>
      </p:pic>
    </p:spTree>
    <p:extLst>
      <p:ext uri="{BB962C8B-B14F-4D97-AF65-F5344CB8AC3E}">
        <p14:creationId xmlns:p14="http://schemas.microsoft.com/office/powerpoint/2010/main" val="9902886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9256FBD8-5D86-4B84-AC7F-79C52476A8B7}"/>
              </a:ext>
            </a:extLst>
          </p:cNvPr>
          <p:cNvPicPr>
            <a:picLocks noChangeAspect="1"/>
          </p:cNvPicPr>
          <p:nvPr/>
        </p:nvPicPr>
        <p:blipFill>
          <a:blip r:embed="rId2"/>
          <a:stretch>
            <a:fillRect/>
          </a:stretch>
        </p:blipFill>
        <p:spPr>
          <a:xfrm>
            <a:off x="275400" y="593317"/>
            <a:ext cx="8593200" cy="5482367"/>
          </a:xfrm>
          <a:prstGeom prst="rect">
            <a:avLst/>
          </a:prstGeom>
        </p:spPr>
      </p:pic>
    </p:spTree>
    <p:extLst>
      <p:ext uri="{BB962C8B-B14F-4D97-AF65-F5344CB8AC3E}">
        <p14:creationId xmlns:p14="http://schemas.microsoft.com/office/powerpoint/2010/main" val="21730965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ebsite&#10;&#10;Description automatically generated">
            <a:extLst>
              <a:ext uri="{FF2B5EF4-FFF2-40B4-BE49-F238E27FC236}">
                <a16:creationId xmlns:a16="http://schemas.microsoft.com/office/drawing/2014/main" id="{4641E6D9-DE99-4E5C-9A13-9C5BB897B90E}"/>
              </a:ext>
            </a:extLst>
          </p:cNvPr>
          <p:cNvPicPr>
            <a:picLocks noChangeAspect="1"/>
          </p:cNvPicPr>
          <p:nvPr/>
        </p:nvPicPr>
        <p:blipFill>
          <a:blip r:embed="rId2"/>
          <a:stretch>
            <a:fillRect/>
          </a:stretch>
        </p:blipFill>
        <p:spPr>
          <a:xfrm>
            <a:off x="1202400" y="172147"/>
            <a:ext cx="6748200" cy="6513706"/>
          </a:xfrm>
          <a:prstGeom prst="rect">
            <a:avLst/>
          </a:prstGeom>
        </p:spPr>
      </p:pic>
    </p:spTree>
    <p:extLst>
      <p:ext uri="{BB962C8B-B14F-4D97-AF65-F5344CB8AC3E}">
        <p14:creationId xmlns:p14="http://schemas.microsoft.com/office/powerpoint/2010/main" val="27993567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Flight Reservations </a:t>
            </a:r>
          </a:p>
        </p:txBody>
      </p:sp>
      <p:sp>
        <p:nvSpPr>
          <p:cNvPr id="3" name="Content Placeholder 2"/>
          <p:cNvSpPr>
            <a:spLocks noGrp="1"/>
          </p:cNvSpPr>
          <p:nvPr>
            <p:ph idx="1"/>
          </p:nvPr>
        </p:nvSpPr>
        <p:spPr>
          <a:xfrm>
            <a:off x="1066800" y="1307560"/>
            <a:ext cx="6447501" cy="2910580"/>
          </a:xfrm>
        </p:spPr>
        <p:txBody>
          <a:bodyPr>
            <a:normAutofit lnSpcReduction="10000"/>
          </a:bodyPr>
          <a:lstStyle/>
          <a:p>
            <a:r>
              <a:rPr lang="en-US" dirty="0"/>
              <a:t>Group flights must be booked a minimum of 14 business days prior to departure</a:t>
            </a:r>
          </a:p>
          <a:p>
            <a:r>
              <a:rPr lang="en-US" dirty="0"/>
              <a:t>Flight roster must have: name as it appears on Driver License, date of birth,  and gender  </a:t>
            </a:r>
          </a:p>
          <a:p>
            <a:r>
              <a:rPr lang="en-US" dirty="0"/>
              <a:t>Once a deposit is paid on a group flight it cannot be changed (flight date, times, or # of passengers) </a:t>
            </a:r>
          </a:p>
          <a:p>
            <a:r>
              <a:rPr lang="en-US" dirty="0"/>
              <a:t>Individual flights are nonrefundable 24 hours after booking</a:t>
            </a:r>
          </a:p>
          <a:p>
            <a:r>
              <a:rPr lang="en-US" dirty="0"/>
              <a:t>Group flights are done through Southwest </a:t>
            </a:r>
          </a:p>
          <a:p>
            <a:endParaRPr lang="en-US" dirty="0"/>
          </a:p>
          <a:p>
            <a:endParaRPr lang="en-US" dirty="0"/>
          </a:p>
        </p:txBody>
      </p:sp>
      <p:pic>
        <p:nvPicPr>
          <p:cNvPr id="4" name="Picture 3"/>
          <p:cNvPicPr>
            <a:picLocks noChangeAspect="1"/>
          </p:cNvPicPr>
          <p:nvPr/>
        </p:nvPicPr>
        <p:blipFill>
          <a:blip r:embed="rId3"/>
          <a:stretch>
            <a:fillRect/>
          </a:stretch>
        </p:blipFill>
        <p:spPr>
          <a:xfrm>
            <a:off x="781050" y="4716663"/>
            <a:ext cx="8081319" cy="1516073"/>
          </a:xfrm>
          <a:prstGeom prst="rect">
            <a:avLst/>
          </a:prstGeom>
        </p:spPr>
      </p:pic>
    </p:spTree>
    <p:extLst>
      <p:ext uri="{BB962C8B-B14F-4D97-AF65-F5344CB8AC3E}">
        <p14:creationId xmlns:p14="http://schemas.microsoft.com/office/powerpoint/2010/main" val="3298140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DE01-A8E1-3C4C-AA87-FDB52DE36682}"/>
              </a:ext>
            </a:extLst>
          </p:cNvPr>
          <p:cNvSpPr>
            <a:spLocks noGrp="1"/>
          </p:cNvSpPr>
          <p:nvPr>
            <p:ph type="title"/>
          </p:nvPr>
        </p:nvSpPr>
        <p:spPr/>
        <p:txBody>
          <a:bodyPr/>
          <a:lstStyle/>
          <a:p>
            <a:r>
              <a:rPr lang="en-US" dirty="0"/>
              <a:t>All Cards</a:t>
            </a:r>
          </a:p>
        </p:txBody>
      </p:sp>
      <p:sp>
        <p:nvSpPr>
          <p:cNvPr id="3" name="Content Placeholder 2">
            <a:extLst>
              <a:ext uri="{FF2B5EF4-FFF2-40B4-BE49-F238E27FC236}">
                <a16:creationId xmlns:a16="http://schemas.microsoft.com/office/drawing/2014/main" id="{03B41044-9AF0-C440-BD04-E7E50555426E}"/>
              </a:ext>
            </a:extLst>
          </p:cNvPr>
          <p:cNvSpPr>
            <a:spLocks noGrp="1"/>
          </p:cNvSpPr>
          <p:nvPr>
            <p:ph idx="1"/>
          </p:nvPr>
        </p:nvSpPr>
        <p:spPr/>
        <p:txBody>
          <a:bodyPr vert="horz" lIns="91440" tIns="45720" rIns="91440" bIns="45720" rtlCol="0" anchor="t">
            <a:normAutofit/>
          </a:bodyPr>
          <a:lstStyle/>
          <a:p>
            <a:r>
              <a:rPr lang="en-US" dirty="0"/>
              <a:t>University credit card </a:t>
            </a:r>
          </a:p>
          <a:p>
            <a:r>
              <a:rPr lang="en-US" dirty="0"/>
              <a:t>Assigned to coach or president </a:t>
            </a:r>
          </a:p>
          <a:p>
            <a:r>
              <a:rPr lang="en-US" dirty="0"/>
              <a:t>Itemized receipts </a:t>
            </a:r>
          </a:p>
          <a:p>
            <a:r>
              <a:rPr lang="en-US" dirty="0"/>
              <a:t>Receipts turned in 48 hours after return </a:t>
            </a:r>
          </a:p>
          <a:p>
            <a:pPr lvl="1"/>
            <a:r>
              <a:rPr lang="en-US" dirty="0"/>
              <a:t>Late receipts may be fined </a:t>
            </a:r>
            <a:r>
              <a:rPr lang="en-US" dirty="0">
                <a:solidFill>
                  <a:srgbClr val="FF0000"/>
                </a:solidFill>
              </a:rPr>
              <a:t>$75</a:t>
            </a:r>
          </a:p>
          <a:p>
            <a:r>
              <a:rPr lang="en-US" dirty="0"/>
              <a:t>Receipts must be signed by card holder</a:t>
            </a:r>
          </a:p>
          <a:p>
            <a:endParaRPr lang="en-US" dirty="0"/>
          </a:p>
        </p:txBody>
      </p:sp>
    </p:spTree>
    <p:extLst>
      <p:ext uri="{BB962C8B-B14F-4D97-AF65-F5344CB8AC3E}">
        <p14:creationId xmlns:p14="http://schemas.microsoft.com/office/powerpoint/2010/main" val="3440669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668-7983-324D-9C3B-0D03036D9F71}"/>
              </a:ext>
            </a:extLst>
          </p:cNvPr>
          <p:cNvSpPr>
            <a:spLocks noGrp="1"/>
          </p:cNvSpPr>
          <p:nvPr>
            <p:ph type="title"/>
          </p:nvPr>
        </p:nvSpPr>
        <p:spPr/>
        <p:txBody>
          <a:bodyPr/>
          <a:lstStyle/>
          <a:p>
            <a:r>
              <a:rPr lang="en-US" dirty="0"/>
              <a:t>Cash advances</a:t>
            </a:r>
          </a:p>
        </p:txBody>
      </p:sp>
      <p:sp>
        <p:nvSpPr>
          <p:cNvPr id="3" name="Content Placeholder 2">
            <a:extLst>
              <a:ext uri="{FF2B5EF4-FFF2-40B4-BE49-F238E27FC236}">
                <a16:creationId xmlns:a16="http://schemas.microsoft.com/office/drawing/2014/main" id="{8C0C2257-B5FE-1246-A91D-91704E5A86B7}"/>
              </a:ext>
            </a:extLst>
          </p:cNvPr>
          <p:cNvSpPr>
            <a:spLocks noGrp="1"/>
          </p:cNvSpPr>
          <p:nvPr>
            <p:ph idx="1"/>
          </p:nvPr>
        </p:nvSpPr>
        <p:spPr>
          <a:xfrm>
            <a:off x="938758" y="1752600"/>
            <a:ext cx="7633742" cy="4373883"/>
          </a:xfrm>
        </p:spPr>
        <p:txBody>
          <a:bodyPr vert="horz" lIns="91440" tIns="45720" rIns="91440" bIns="45720" rtlCol="0" anchor="t">
            <a:normAutofit/>
          </a:bodyPr>
          <a:lstStyle/>
          <a:p>
            <a:r>
              <a:rPr lang="en-US" sz="2600" dirty="0">
                <a:cs typeface="Arial"/>
              </a:rPr>
              <a:t>Cash advances MUST be requested a minimum of 5 business days prior to departure </a:t>
            </a:r>
            <a:endParaRPr lang="en-US">
              <a:cs typeface="Arial"/>
            </a:endParaRPr>
          </a:p>
          <a:p>
            <a:r>
              <a:rPr lang="en-US" sz="2600" dirty="0">
                <a:cs typeface="Arial"/>
              </a:rPr>
              <a:t>Advances will be in the Travel Officer’s name</a:t>
            </a:r>
          </a:p>
          <a:p>
            <a:r>
              <a:rPr lang="en-US" sz="2600" dirty="0">
                <a:cs typeface="Arial" panose="020B0604020202020204" pitchFamily="34" charset="0"/>
              </a:rPr>
              <a:t>Funds will be direct deposit</a:t>
            </a:r>
          </a:p>
          <a:p>
            <a:r>
              <a:rPr lang="en-US" sz="2600" dirty="0">
                <a:cs typeface="Arial"/>
              </a:rPr>
              <a:t>Accounts receivable set up on SSB </a:t>
            </a:r>
            <a:endParaRPr lang="en-US" sz="2600" dirty="0">
              <a:cs typeface="Arial" panose="020B0604020202020204" pitchFamily="34" charset="0"/>
            </a:endParaRPr>
          </a:p>
          <a:p>
            <a:pPr lvl="1"/>
            <a:r>
              <a:rPr lang="en-US" sz="2600" dirty="0">
                <a:solidFill>
                  <a:srgbClr val="FF0000"/>
                </a:solidFill>
                <a:cs typeface="Arial" panose="020B0604020202020204" pitchFamily="34" charset="0"/>
              </a:rPr>
              <a:t>Please DO NOT email your account info</a:t>
            </a:r>
          </a:p>
          <a:p>
            <a:r>
              <a:rPr lang="en-US" sz="2600" dirty="0">
                <a:cs typeface="Arial" panose="020B0604020202020204" pitchFamily="34" charset="0"/>
              </a:rPr>
              <a:t>Club Travel Officer is responsible for the full amount of the advance </a:t>
            </a:r>
          </a:p>
          <a:p>
            <a:endParaRPr lang="en-US" dirty="0"/>
          </a:p>
        </p:txBody>
      </p:sp>
    </p:spTree>
    <p:extLst>
      <p:ext uri="{BB962C8B-B14F-4D97-AF65-F5344CB8AC3E}">
        <p14:creationId xmlns:p14="http://schemas.microsoft.com/office/powerpoint/2010/main" val="13283916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17EB-3A51-B94F-9BBA-B4F1954B71D8}"/>
              </a:ext>
            </a:extLst>
          </p:cNvPr>
          <p:cNvSpPr>
            <a:spLocks noGrp="1"/>
          </p:cNvSpPr>
          <p:nvPr>
            <p:ph type="title"/>
          </p:nvPr>
        </p:nvSpPr>
        <p:spPr/>
        <p:txBody>
          <a:bodyPr/>
          <a:lstStyle/>
          <a:p>
            <a:r>
              <a:rPr lang="en-US" dirty="0"/>
              <a:t>Cash distribution</a:t>
            </a:r>
          </a:p>
        </p:txBody>
      </p:sp>
      <p:sp>
        <p:nvSpPr>
          <p:cNvPr id="3" name="Content Placeholder 2">
            <a:extLst>
              <a:ext uri="{FF2B5EF4-FFF2-40B4-BE49-F238E27FC236}">
                <a16:creationId xmlns:a16="http://schemas.microsoft.com/office/drawing/2014/main" id="{87B05025-8D45-004A-8889-BC0EA664FD48}"/>
              </a:ext>
            </a:extLst>
          </p:cNvPr>
          <p:cNvSpPr>
            <a:spLocks noGrp="1"/>
          </p:cNvSpPr>
          <p:nvPr>
            <p:ph idx="1"/>
          </p:nvPr>
        </p:nvSpPr>
        <p:spPr>
          <a:xfrm>
            <a:off x="938758" y="1981200"/>
            <a:ext cx="7633742" cy="3593591"/>
          </a:xfrm>
        </p:spPr>
        <p:txBody>
          <a:bodyPr/>
          <a:lstStyle/>
          <a:p>
            <a:r>
              <a:rPr lang="en-US" dirty="0"/>
              <a:t>Venmo </a:t>
            </a:r>
          </a:p>
          <a:p>
            <a:r>
              <a:rPr lang="en-US" dirty="0"/>
              <a:t>Must have itemized receipts </a:t>
            </a:r>
          </a:p>
          <a:p>
            <a:endParaRPr lang="en-US" dirty="0"/>
          </a:p>
        </p:txBody>
      </p:sp>
    </p:spTree>
    <p:extLst>
      <p:ext uri="{BB962C8B-B14F-4D97-AF65-F5344CB8AC3E}">
        <p14:creationId xmlns:p14="http://schemas.microsoft.com/office/powerpoint/2010/main" val="1950537648"/>
      </p:ext>
    </p:extLst>
  </p:cSld>
  <p:clrMapOvr>
    <a:masterClrMapping/>
  </p:clrMapOvr>
</p:sld>
</file>

<file path=ppt/theme/theme1.xml><?xml version="1.0" encoding="utf-8"?>
<a:theme xmlns:a="http://schemas.openxmlformats.org/drawingml/2006/main" name="Badg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dge">
      <a:majorFont>
        <a:latin typeface="Impact" panose="020B0806030902050204"/>
        <a:ea typeface=""/>
        <a:cs typeface=""/>
      </a:majorFont>
      <a:minorFont>
        <a:latin typeface="Gill Sans MT" panose="020B0502020104020203"/>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7952</Words>
  <Application>Microsoft Office PowerPoint</Application>
  <PresentationFormat>On-screen Show (4:3)</PresentationFormat>
  <Paragraphs>818</Paragraphs>
  <Slides>108</Slides>
  <Notes>64</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Badge</vt:lpstr>
      <vt:lpstr>Club Sports Fall Training</vt:lpstr>
      <vt:lpstr>Introductions of personnel</vt:lpstr>
      <vt:lpstr>Introduction and organization</vt:lpstr>
      <vt:lpstr>List of current clubs</vt:lpstr>
      <vt:lpstr>Personnel/their role</vt:lpstr>
      <vt:lpstr>Team officers</vt:lpstr>
      <vt:lpstr>Standards of conduct</vt:lpstr>
      <vt:lpstr>General</vt:lpstr>
      <vt:lpstr>representation</vt:lpstr>
      <vt:lpstr>Hazing</vt:lpstr>
      <vt:lpstr>Individual Disciplinary procedures</vt:lpstr>
      <vt:lpstr>Team disciplinary procedures - Minor</vt:lpstr>
      <vt:lpstr>Team Disciplinary Procedures - Major</vt:lpstr>
      <vt:lpstr>Team Disciplinary Procedures - Major</vt:lpstr>
      <vt:lpstr>Team Membership</vt:lpstr>
      <vt:lpstr>National affiliation</vt:lpstr>
      <vt:lpstr>Benefits of being  a club sport</vt:lpstr>
      <vt:lpstr>Executive council </vt:lpstr>
      <vt:lpstr>Team responsibilities &amp; requirements</vt:lpstr>
      <vt:lpstr>recruitment</vt:lpstr>
      <vt:lpstr>Participant eligibility</vt:lpstr>
      <vt:lpstr>Online registration </vt:lpstr>
      <vt:lpstr>coaches</vt:lpstr>
      <vt:lpstr>Paying coaches</vt:lpstr>
      <vt:lpstr>Team member responsibilities</vt:lpstr>
      <vt:lpstr>Finances</vt:lpstr>
      <vt:lpstr>general</vt:lpstr>
      <vt:lpstr>fundraising</vt:lpstr>
      <vt:lpstr>donations</vt:lpstr>
      <vt:lpstr>sponsorships</vt:lpstr>
      <vt:lpstr>revenue</vt:lpstr>
      <vt:lpstr>Allocation money</vt:lpstr>
      <vt:lpstr>Team evaluation -Required points</vt:lpstr>
      <vt:lpstr>Team evaluation- incentive pts</vt:lpstr>
      <vt:lpstr>Equipment/uniforms</vt:lpstr>
      <vt:lpstr>Cash Reimbursements</vt:lpstr>
      <vt:lpstr>Team meals</vt:lpstr>
      <vt:lpstr>Payment for officials</vt:lpstr>
      <vt:lpstr>Facilities &amp; events</vt:lpstr>
      <vt:lpstr>Scheduling/Facility Policies</vt:lpstr>
      <vt:lpstr>University holidays</vt:lpstr>
      <vt:lpstr>Nelson Fieldhouse</vt:lpstr>
      <vt:lpstr>Hper gym/rooms</vt:lpstr>
      <vt:lpstr>Northeast Recreation Field</vt:lpstr>
      <vt:lpstr>Aggie legacy fields</vt:lpstr>
      <vt:lpstr>Stan laub center</vt:lpstr>
      <vt:lpstr>Field marking</vt:lpstr>
      <vt:lpstr>Hosting an event/clean up</vt:lpstr>
      <vt:lpstr>Student employees</vt:lpstr>
      <vt:lpstr>Youth camps and clinics</vt:lpstr>
      <vt:lpstr>Dosportseasy </vt:lpstr>
      <vt:lpstr>registration</vt:lpstr>
      <vt:lpstr>Registration- Personal and Officer information</vt:lpstr>
      <vt:lpstr>Registration- summary</vt:lpstr>
      <vt:lpstr>REGISTRATION- SUMMARY Continued</vt:lpstr>
      <vt:lpstr>Event submission</vt:lpstr>
      <vt:lpstr>Event- travel</vt:lpstr>
      <vt:lpstr>Event- report/Summary</vt:lpstr>
      <vt:lpstr>Budget view</vt:lpstr>
      <vt:lpstr>Risk Management </vt:lpstr>
      <vt:lpstr>general</vt:lpstr>
      <vt:lpstr>General</vt:lpstr>
      <vt:lpstr>Athletic training services</vt:lpstr>
      <vt:lpstr>Athletic training schedule</vt:lpstr>
      <vt:lpstr>Athletic training schedule</vt:lpstr>
      <vt:lpstr>Athletic Training System</vt:lpstr>
      <vt:lpstr>Injury related policies</vt:lpstr>
      <vt:lpstr>Concussions</vt:lpstr>
      <vt:lpstr>concussions</vt:lpstr>
      <vt:lpstr>Natural weather hazards</vt:lpstr>
      <vt:lpstr>Lightening/heavy rain/hail</vt:lpstr>
      <vt:lpstr>COVID-19 POLICIES</vt:lpstr>
      <vt:lpstr>Covid-19 Policies</vt:lpstr>
      <vt:lpstr>COVID-19 personal Responsibility</vt:lpstr>
      <vt:lpstr>Marketing &amp;trademark licensing policies </vt:lpstr>
      <vt:lpstr>Trademark Licensing </vt:lpstr>
      <vt:lpstr>website and Social media policies</vt:lpstr>
      <vt:lpstr>Social media</vt:lpstr>
      <vt:lpstr>website</vt:lpstr>
      <vt:lpstr>Marketing Services</vt:lpstr>
      <vt:lpstr>Travel procedures</vt:lpstr>
      <vt:lpstr>Competitive Sports  Travel Specialist </vt:lpstr>
      <vt:lpstr>General Procedures</vt:lpstr>
      <vt:lpstr>Safety is the First priority </vt:lpstr>
      <vt:lpstr>Travel request</vt:lpstr>
      <vt:lpstr>Team roster</vt:lpstr>
      <vt:lpstr>Transportation </vt:lpstr>
      <vt:lpstr>Driver Requirements</vt:lpstr>
      <vt:lpstr>Hotel/Lodging </vt:lpstr>
      <vt:lpstr>Booking hotels</vt:lpstr>
      <vt:lpstr>PowerPoint Presentation</vt:lpstr>
      <vt:lpstr>PowerPoint Presentation</vt:lpstr>
      <vt:lpstr>PowerPoint Presentation</vt:lpstr>
      <vt:lpstr>PowerPoint Presentation</vt:lpstr>
      <vt:lpstr>PowerPoint Presentation</vt:lpstr>
      <vt:lpstr>Flight Reservations </vt:lpstr>
      <vt:lpstr>All Cards</vt:lpstr>
      <vt:lpstr>Cash advances</vt:lpstr>
      <vt:lpstr>Cash distribution</vt:lpstr>
      <vt:lpstr>Closing out cash advances </vt:lpstr>
      <vt:lpstr>After Return</vt:lpstr>
      <vt:lpstr>Questions? </vt:lpstr>
      <vt:lpstr>Reminders and Updates</vt:lpstr>
      <vt:lpstr>Unified sports events</vt:lpstr>
      <vt:lpstr>AggiEthon</vt:lpstr>
      <vt:lpstr>Fitness and Wellness opportunities</vt:lpstr>
      <vt:lpstr>Upcoming events </vt:lpstr>
      <vt:lpstr>Direct reports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dc:title>
  <dc:creator/>
  <cp:lastModifiedBy/>
  <cp:revision>964</cp:revision>
  <cp:lastPrinted>2017-08-25T03:35:06Z</cp:lastPrinted>
  <dcterms:created xsi:type="dcterms:W3CDTF">2012-08-24T00:53:15Z</dcterms:created>
  <dcterms:modified xsi:type="dcterms:W3CDTF">2021-08-26T03:18:50Z</dcterms:modified>
</cp:coreProperties>
</file>