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handoutMasterIdLst>
    <p:handoutMasterId r:id="rId16"/>
  </p:handoutMasterIdLst>
  <p:sldIdLst>
    <p:sldId id="256" r:id="rId6"/>
    <p:sldId id="269" r:id="rId7"/>
    <p:sldId id="263" r:id="rId8"/>
    <p:sldId id="266" r:id="rId9"/>
    <p:sldId id="267" r:id="rId10"/>
    <p:sldId id="268" r:id="rId11"/>
    <p:sldId id="275" r:id="rId12"/>
    <p:sldId id="272" r:id="rId13"/>
    <p:sldId id="273" r:id="rId14"/>
    <p:sldId id="270" r:id="rId1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1794"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CAF9F00-C358-496F-9BA9-22B623FC76CA}" type="datetimeFigureOut">
              <a:rPr lang="en-US" smtClean="0"/>
              <a:t>9/3/2026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C083466-BF4B-48C0-ADD9-FD9618A89716}" type="slidenum">
              <a:rPr lang="en-US" smtClean="0"/>
              <a:t>‹#›</a:t>
            </a:fld>
            <a:endParaRPr lang="en-US"/>
          </a:p>
        </p:txBody>
      </p:sp>
    </p:spTree>
    <p:extLst>
      <p:ext uri="{BB962C8B-B14F-4D97-AF65-F5344CB8AC3E}">
        <p14:creationId xmlns:p14="http://schemas.microsoft.com/office/powerpoint/2010/main" val="249944138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48A8D30-6F7E-4C61-8774-215E77F2C497}" type="slidenum">
              <a:rPr lang="en-US" smtClean="0"/>
              <a:pPr/>
              <a:t>‹#›</a:t>
            </a:fld>
            <a:endParaRPr lang="en-US" dirty="0"/>
          </a:p>
        </p:txBody>
      </p:sp>
    </p:spTree>
    <p:extLst>
      <p:ext uri="{BB962C8B-B14F-4D97-AF65-F5344CB8AC3E}">
        <p14:creationId xmlns:p14="http://schemas.microsoft.com/office/powerpoint/2010/main" val="947743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5816F34-567C-40DA-A5F6-251FB7E0B190}" type="slidenum">
              <a:rPr lang="en-US" smtClean="0"/>
              <a:pPr/>
              <a:t>‹#›</a:t>
            </a:fld>
            <a:endParaRPr lang="en-US" dirty="0"/>
          </a:p>
        </p:txBody>
      </p:sp>
    </p:spTree>
    <p:extLst>
      <p:ext uri="{BB962C8B-B14F-4D97-AF65-F5344CB8AC3E}">
        <p14:creationId xmlns:p14="http://schemas.microsoft.com/office/powerpoint/2010/main" val="3207059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5816F34-567C-40DA-A5F6-251FB7E0B190}"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912711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5816F34-567C-40DA-A5F6-251FB7E0B190}" type="slidenum">
              <a:rPr lang="en-US" smtClean="0"/>
              <a:pPr/>
              <a:t>‹#›</a:t>
            </a:fld>
            <a:endParaRPr lang="en-US" dirty="0"/>
          </a:p>
        </p:txBody>
      </p:sp>
    </p:spTree>
    <p:extLst>
      <p:ext uri="{BB962C8B-B14F-4D97-AF65-F5344CB8AC3E}">
        <p14:creationId xmlns:p14="http://schemas.microsoft.com/office/powerpoint/2010/main" val="32625191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5816F34-567C-40DA-A5F6-251FB7E0B190}"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732312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5816F34-567C-40DA-A5F6-251FB7E0B190}" type="slidenum">
              <a:rPr lang="en-US" smtClean="0"/>
              <a:pPr/>
              <a:t>‹#›</a:t>
            </a:fld>
            <a:endParaRPr lang="en-US" dirty="0"/>
          </a:p>
        </p:txBody>
      </p:sp>
    </p:spTree>
    <p:extLst>
      <p:ext uri="{BB962C8B-B14F-4D97-AF65-F5344CB8AC3E}">
        <p14:creationId xmlns:p14="http://schemas.microsoft.com/office/powerpoint/2010/main" val="20524182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E936938-884B-4D48-B4DB-FBA5C1155971}" type="slidenum">
              <a:rPr lang="en-US" smtClean="0"/>
              <a:pPr/>
              <a:t>‹#›</a:t>
            </a:fld>
            <a:endParaRPr lang="en-US" dirty="0"/>
          </a:p>
        </p:txBody>
      </p:sp>
    </p:spTree>
    <p:extLst>
      <p:ext uri="{BB962C8B-B14F-4D97-AF65-F5344CB8AC3E}">
        <p14:creationId xmlns:p14="http://schemas.microsoft.com/office/powerpoint/2010/main" val="23209560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D44C4E7-969E-49D1-B246-8576A9FF52EE}" type="slidenum">
              <a:rPr lang="en-US" smtClean="0"/>
              <a:pPr/>
              <a:t>‹#›</a:t>
            </a:fld>
            <a:endParaRPr lang="en-US" dirty="0"/>
          </a:p>
        </p:txBody>
      </p:sp>
    </p:spTree>
    <p:extLst>
      <p:ext uri="{BB962C8B-B14F-4D97-AF65-F5344CB8AC3E}">
        <p14:creationId xmlns:p14="http://schemas.microsoft.com/office/powerpoint/2010/main" val="2266580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534201B-65E3-42E3-9CB6-5E54E48EF9DB}" type="slidenum">
              <a:rPr lang="en-US" smtClean="0"/>
              <a:pPr/>
              <a:t>‹#›</a:t>
            </a:fld>
            <a:endParaRPr lang="en-US" dirty="0"/>
          </a:p>
        </p:txBody>
      </p:sp>
    </p:spTree>
    <p:extLst>
      <p:ext uri="{BB962C8B-B14F-4D97-AF65-F5344CB8AC3E}">
        <p14:creationId xmlns:p14="http://schemas.microsoft.com/office/powerpoint/2010/main" val="1434546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EF0086-86A3-4CB6-988B-CFEAFF228015}" type="slidenum">
              <a:rPr lang="en-US" smtClean="0"/>
              <a:pPr/>
              <a:t>‹#›</a:t>
            </a:fld>
            <a:endParaRPr lang="en-US" dirty="0"/>
          </a:p>
        </p:txBody>
      </p:sp>
    </p:spTree>
    <p:extLst>
      <p:ext uri="{BB962C8B-B14F-4D97-AF65-F5344CB8AC3E}">
        <p14:creationId xmlns:p14="http://schemas.microsoft.com/office/powerpoint/2010/main" val="4057087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9AC356D-95D0-4DAB-9D1F-5E764A5AAAE9}" type="slidenum">
              <a:rPr lang="en-US" smtClean="0"/>
              <a:pPr/>
              <a:t>‹#›</a:t>
            </a:fld>
            <a:endParaRPr lang="en-US" dirty="0"/>
          </a:p>
        </p:txBody>
      </p:sp>
    </p:spTree>
    <p:extLst>
      <p:ext uri="{BB962C8B-B14F-4D97-AF65-F5344CB8AC3E}">
        <p14:creationId xmlns:p14="http://schemas.microsoft.com/office/powerpoint/2010/main" val="1637544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7DA4F84-1F67-4089-A522-23D8C9E8D88E}" type="slidenum">
              <a:rPr lang="en-US" smtClean="0"/>
              <a:pPr/>
              <a:t>‹#›</a:t>
            </a:fld>
            <a:endParaRPr lang="en-US" dirty="0"/>
          </a:p>
        </p:txBody>
      </p:sp>
    </p:spTree>
    <p:extLst>
      <p:ext uri="{BB962C8B-B14F-4D97-AF65-F5344CB8AC3E}">
        <p14:creationId xmlns:p14="http://schemas.microsoft.com/office/powerpoint/2010/main" val="4227418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265C908-8B4D-42B4-9B0D-05B906947412}" type="slidenum">
              <a:rPr lang="en-US" smtClean="0"/>
              <a:pPr/>
              <a:t>‹#›</a:t>
            </a:fld>
            <a:endParaRPr lang="en-US" dirty="0"/>
          </a:p>
        </p:txBody>
      </p:sp>
    </p:spTree>
    <p:extLst>
      <p:ext uri="{BB962C8B-B14F-4D97-AF65-F5344CB8AC3E}">
        <p14:creationId xmlns:p14="http://schemas.microsoft.com/office/powerpoint/2010/main" val="1339180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C41E0B2-4E7B-40B1-9700-3042B0FBA1D1}" type="slidenum">
              <a:rPr lang="en-US" smtClean="0"/>
              <a:pPr/>
              <a:t>‹#›</a:t>
            </a:fld>
            <a:endParaRPr lang="en-US" dirty="0"/>
          </a:p>
        </p:txBody>
      </p:sp>
    </p:spTree>
    <p:extLst>
      <p:ext uri="{BB962C8B-B14F-4D97-AF65-F5344CB8AC3E}">
        <p14:creationId xmlns:p14="http://schemas.microsoft.com/office/powerpoint/2010/main" val="836142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BFDE95B-A31B-45F8-931C-D0D6AC036D4F}" type="slidenum">
              <a:rPr lang="en-US" smtClean="0"/>
              <a:pPr/>
              <a:t>‹#›</a:t>
            </a:fld>
            <a:endParaRPr lang="en-US" dirty="0"/>
          </a:p>
        </p:txBody>
      </p:sp>
    </p:spTree>
    <p:extLst>
      <p:ext uri="{BB962C8B-B14F-4D97-AF65-F5344CB8AC3E}">
        <p14:creationId xmlns:p14="http://schemas.microsoft.com/office/powerpoint/2010/main" val="369047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5ACD2AA-6A05-41F6-B609-C25C25E32E1E}" type="slidenum">
              <a:rPr lang="en-US" smtClean="0"/>
              <a:pPr/>
              <a:t>‹#›</a:t>
            </a:fld>
            <a:endParaRPr lang="en-US" dirty="0"/>
          </a:p>
        </p:txBody>
      </p:sp>
    </p:spTree>
    <p:extLst>
      <p:ext uri="{BB962C8B-B14F-4D97-AF65-F5344CB8AC3E}">
        <p14:creationId xmlns:p14="http://schemas.microsoft.com/office/powerpoint/2010/main" val="3516076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25816F34-567C-40DA-A5F6-251FB7E0B190}" type="slidenum">
              <a:rPr lang="en-US" smtClean="0"/>
              <a:pPr/>
              <a:t>‹#›</a:t>
            </a:fld>
            <a:endParaRPr lang="en-US" dirty="0"/>
          </a:p>
        </p:txBody>
      </p:sp>
    </p:spTree>
    <p:extLst>
      <p:ext uri="{BB962C8B-B14F-4D97-AF65-F5344CB8AC3E}">
        <p14:creationId xmlns:p14="http://schemas.microsoft.com/office/powerpoint/2010/main" val="36003604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2514600"/>
            <a:ext cx="7772400" cy="1470025"/>
          </a:xfrm>
        </p:spPr>
        <p:txBody>
          <a:bodyPr/>
          <a:lstStyle/>
          <a:p>
            <a:pPr algn="l"/>
            <a:r>
              <a:rPr lang="en-US" sz="6600" b="1" dirty="0">
                <a:latin typeface="Trebuchet MS" panose="020B0603020202020204" pitchFamily="34" charset="0"/>
                <a:ea typeface="Tahoma" pitchFamily="34" charset="0"/>
                <a:cs typeface="Tahoma" pitchFamily="34" charset="0"/>
              </a:rPr>
              <a:t>P-CARD TRAINING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85800" y="2362200"/>
            <a:ext cx="6705600" cy="2667000"/>
          </a:xfrm>
        </p:spPr>
        <p:txBody>
          <a:bodyPr>
            <a:normAutofit/>
          </a:bodyPr>
          <a:lstStyle/>
          <a:p>
            <a:pPr algn="l"/>
            <a:endParaRPr lang="en-US" dirty="0"/>
          </a:p>
          <a:p>
            <a:pPr algn="l"/>
            <a:r>
              <a:rPr lang="en-US" dirty="0">
                <a:solidFill>
                  <a:schemeClr val="tx1"/>
                </a:solidFill>
              </a:rPr>
              <a:t>Out of respect for your Department Liaison and Finance Specialist who reconciles the p-cards, PLEASE get a proper receipt and make sure it is handed in within 24 hours of purchase. We can’t give you or your Director up-to-date figures if we can’t process Service Now transactions. </a:t>
            </a:r>
            <a:endParaRPr lang="en-US" dirty="0">
              <a:solidFill>
                <a:schemeClr val="tx1"/>
              </a:solidFill>
              <a:sym typeface="Wingdings" pitchFamily="2" charset="2"/>
            </a:endParaRPr>
          </a:p>
          <a:p>
            <a:pPr algn="l"/>
            <a:endParaRPr lang="en-US" dirty="0">
              <a:solidFill>
                <a:schemeClr val="tx1"/>
              </a:solidFill>
              <a:sym typeface="Wingdings" pitchFamily="2" charset="2"/>
            </a:endParaRPr>
          </a:p>
          <a:p>
            <a:pPr algn="l"/>
            <a:r>
              <a:rPr lang="en-US" dirty="0">
                <a:solidFill>
                  <a:schemeClr val="tx1"/>
                </a:solidFill>
              </a:rPr>
              <a:t>THANK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85800" y="228600"/>
            <a:ext cx="6553200" cy="6324600"/>
          </a:xfrm>
        </p:spPr>
        <p:txBody>
          <a:bodyPr>
            <a:noAutofit/>
          </a:bodyPr>
          <a:lstStyle/>
          <a:p>
            <a:pPr algn="l"/>
            <a:r>
              <a:rPr lang="en-US" sz="2400" b="1" dirty="0">
                <a:solidFill>
                  <a:schemeClr val="accent1"/>
                </a:solidFill>
                <a:latin typeface="Trebuchet MS" panose="020B0603020202020204" pitchFamily="34" charset="0"/>
                <a:cs typeface="Times New Roman" panose="02020603050405020304" pitchFamily="18" charset="0"/>
              </a:rPr>
              <a:t>A proper receipt must include the following: </a:t>
            </a:r>
          </a:p>
          <a:p>
            <a:pPr algn="l">
              <a:buFont typeface="Arial" pitchFamily="34" charset="0"/>
              <a:buChar char="•"/>
            </a:pPr>
            <a:r>
              <a:rPr lang="en-US" dirty="0">
                <a:solidFill>
                  <a:schemeClr val="tx1"/>
                </a:solidFill>
                <a:latin typeface="Times New Roman" panose="02020603050405020304" pitchFamily="18" charset="0"/>
                <a:cs typeface="Times New Roman" panose="02020603050405020304" pitchFamily="18" charset="0"/>
              </a:rPr>
              <a:t> An itemized description of the items purchased</a:t>
            </a:r>
          </a:p>
          <a:p>
            <a:pPr algn="l">
              <a:buFont typeface="Arial" pitchFamily="34" charset="0"/>
              <a:buChar char="•"/>
            </a:pPr>
            <a:r>
              <a:rPr lang="en-US" dirty="0">
                <a:solidFill>
                  <a:schemeClr val="tx1"/>
                </a:solidFill>
                <a:latin typeface="Times New Roman" panose="02020603050405020304" pitchFamily="18" charset="0"/>
                <a:cs typeface="Times New Roman" panose="02020603050405020304" pitchFamily="18" charset="0"/>
              </a:rPr>
              <a:t> Date of purchase</a:t>
            </a:r>
          </a:p>
          <a:p>
            <a:pPr algn="l">
              <a:buFont typeface="Arial" pitchFamily="34" charset="0"/>
              <a:buChar char="•"/>
            </a:pPr>
            <a:r>
              <a:rPr lang="en-US" dirty="0">
                <a:solidFill>
                  <a:schemeClr val="tx1"/>
                </a:solidFill>
                <a:latin typeface="Times New Roman" panose="02020603050405020304" pitchFamily="18" charset="0"/>
                <a:cs typeface="Times New Roman" panose="02020603050405020304" pitchFamily="18" charset="0"/>
              </a:rPr>
              <a:t> Name of the merchant/vendor/supplier</a:t>
            </a:r>
          </a:p>
          <a:p>
            <a:pPr algn="l">
              <a:buFont typeface="Arial" pitchFamily="34" charset="0"/>
              <a:buChar char="•"/>
            </a:pPr>
            <a:r>
              <a:rPr lang="en-US" dirty="0">
                <a:solidFill>
                  <a:schemeClr val="tx1"/>
                </a:solidFill>
                <a:latin typeface="Times New Roman" panose="02020603050405020304" pitchFamily="18" charset="0"/>
                <a:cs typeface="Times New Roman" panose="02020603050405020304" pitchFamily="18" charset="0"/>
              </a:rPr>
              <a:t> Amount of purchase</a:t>
            </a:r>
          </a:p>
          <a:p>
            <a:pPr algn="l">
              <a:buFont typeface="Arial" pitchFamily="34" charset="0"/>
              <a:buChar char="•"/>
            </a:pPr>
            <a:r>
              <a:rPr lang="en-US" dirty="0">
                <a:solidFill>
                  <a:schemeClr val="tx1"/>
                </a:solidFill>
                <a:latin typeface="Times New Roman" panose="02020603050405020304" pitchFamily="18" charset="0"/>
                <a:cs typeface="Times New Roman" panose="02020603050405020304" pitchFamily="18" charset="0"/>
              </a:rPr>
              <a:t> NO TAX! (tax exempt number is printed on the card)</a:t>
            </a:r>
          </a:p>
          <a:p>
            <a:pPr algn="l">
              <a:buFont typeface="Arial" pitchFamily="34" charset="0"/>
              <a:buChar char="•"/>
            </a:pPr>
            <a:r>
              <a:rPr lang="en-US" dirty="0">
                <a:solidFill>
                  <a:schemeClr val="tx1"/>
                </a:solidFill>
                <a:latin typeface="Times New Roman" panose="02020603050405020304" pitchFamily="18" charset="0"/>
                <a:cs typeface="Times New Roman" panose="02020603050405020304" pitchFamily="18" charset="0"/>
              </a:rPr>
              <a:t> The cardholder signature</a:t>
            </a:r>
          </a:p>
          <a:p>
            <a:pPr algn="l">
              <a:buFont typeface="Arial" pitchFamily="34" charset="0"/>
              <a:buChar char="•"/>
            </a:pPr>
            <a:r>
              <a:rPr lang="en-US" dirty="0">
                <a:solidFill>
                  <a:schemeClr val="tx1"/>
                </a:solidFill>
                <a:latin typeface="Times New Roman" panose="02020603050405020304" pitchFamily="18" charset="0"/>
                <a:cs typeface="Times New Roman" panose="02020603050405020304" pitchFamily="18" charset="0"/>
              </a:rPr>
              <a:t> Index number (if you don’t know it, talk to your Director) </a:t>
            </a:r>
          </a:p>
          <a:p>
            <a:pPr algn="l">
              <a:buFont typeface="Arial" pitchFamily="34" charset="0"/>
              <a:buChar char="•"/>
            </a:pPr>
            <a:r>
              <a:rPr lang="en-US" dirty="0">
                <a:solidFill>
                  <a:schemeClr val="tx1"/>
                </a:solidFill>
                <a:latin typeface="Times New Roman" panose="02020603050405020304" pitchFamily="18" charset="0"/>
                <a:cs typeface="Times New Roman" panose="02020603050405020304" pitchFamily="18" charset="0"/>
              </a:rPr>
              <a:t> Event name or justification for purchase</a:t>
            </a:r>
          </a:p>
          <a:p>
            <a:pPr algn="l"/>
            <a:r>
              <a:rPr lang="en-US" dirty="0">
                <a:solidFill>
                  <a:schemeClr val="tx1"/>
                </a:solidFill>
                <a:latin typeface="Times New Roman" panose="02020603050405020304" pitchFamily="18" charset="0"/>
                <a:cs typeface="Times New Roman" panose="02020603050405020304" pitchFamily="18" charset="0"/>
              </a:rPr>
              <a:t>If you are not able to obtain a proper receipt from the merchant, or if the receipt is lost you must first go back to the store and try to obtain one. If you are unable to do so, you will need to fill out a Substitute Receipt Form. Substitute Receipt Forms are automatically audited, therefore, we don’t want to use them often. </a:t>
            </a:r>
          </a:p>
          <a:p>
            <a:pPr algn="l"/>
            <a:r>
              <a:rPr lang="en-US" dirty="0">
                <a:solidFill>
                  <a:schemeClr val="tx1"/>
                </a:solidFill>
                <a:latin typeface="Times New Roman" panose="02020603050405020304" pitchFamily="18" charset="0"/>
                <a:cs typeface="Times New Roman" panose="02020603050405020304" pitchFamily="18" charset="0"/>
              </a:rPr>
              <a:t>Please check your receipt before leaving the purchase location to ensure they gave you the tax exempt benefit. If you were charged tax, have the vendor fix it at that time, otherwise you will be asked to go back later and have them issue a credit. </a:t>
            </a: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ITEMIZED RECEIPT</a:t>
            </a:r>
          </a:p>
        </p:txBody>
      </p:sp>
      <p:pic>
        <p:nvPicPr>
          <p:cNvPr id="3" name="Picture 4"/>
          <p:cNvPicPr>
            <a:picLocks noChangeAspect="1" noChangeArrowheads="1"/>
          </p:cNvPicPr>
          <p:nvPr/>
        </p:nvPicPr>
        <p:blipFill>
          <a:blip r:embed="rId2" cstate="print"/>
          <a:srcRect/>
          <a:stretch>
            <a:fillRect/>
          </a:stretch>
        </p:blipFill>
        <p:spPr bwMode="auto">
          <a:xfrm rot="16200000">
            <a:off x="1975869" y="-233928"/>
            <a:ext cx="5181602" cy="8545060"/>
          </a:xfrm>
          <a:prstGeom prst="rect">
            <a:avLst/>
          </a:prstGeom>
          <a:noFill/>
          <a:ln w="9525">
            <a:noFill/>
            <a:miter lim="800000"/>
            <a:headEnd/>
            <a:tailEnd/>
          </a:ln>
        </p:spPr>
      </p:pic>
      <p:sp>
        <p:nvSpPr>
          <p:cNvPr id="4" name="5-Point Star 3"/>
          <p:cNvSpPr/>
          <p:nvPr/>
        </p:nvSpPr>
        <p:spPr>
          <a:xfrm>
            <a:off x="3352800" y="1905000"/>
            <a:ext cx="30480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5-Point Star 4"/>
          <p:cNvSpPr/>
          <p:nvPr/>
        </p:nvSpPr>
        <p:spPr>
          <a:xfrm>
            <a:off x="3352800" y="3200400"/>
            <a:ext cx="30480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5-Point Star 5"/>
          <p:cNvSpPr/>
          <p:nvPr/>
        </p:nvSpPr>
        <p:spPr>
          <a:xfrm>
            <a:off x="3352800" y="4495800"/>
            <a:ext cx="30480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5-Point Star 6"/>
          <p:cNvSpPr/>
          <p:nvPr/>
        </p:nvSpPr>
        <p:spPr>
          <a:xfrm>
            <a:off x="228600" y="5410200"/>
            <a:ext cx="30480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295400"/>
            <a:ext cx="7162800" cy="3962400"/>
          </a:xfrm>
        </p:spPr>
        <p:txBody>
          <a:bodyPr/>
          <a:lstStyle/>
          <a:p>
            <a:pPr algn="l"/>
            <a:r>
              <a:rPr lang="en-US" sz="1800" b="1" dirty="0">
                <a:solidFill>
                  <a:schemeClr val="tx1"/>
                </a:solidFill>
                <a:latin typeface="Times New Roman" panose="02020603050405020304" pitchFamily="18" charset="0"/>
                <a:cs typeface="Times New Roman" panose="02020603050405020304" pitchFamily="18" charset="0"/>
              </a:rPr>
              <a:t>When purchasing online:</a:t>
            </a:r>
            <a:br>
              <a:rPr lang="en-US" sz="1800" dirty="0">
                <a:solidFill>
                  <a:schemeClr val="tx1"/>
                </a:solidFill>
                <a:latin typeface="Times New Roman" panose="02020603050405020304" pitchFamily="18" charset="0"/>
                <a:cs typeface="Times New Roman" panose="02020603050405020304" pitchFamily="18" charset="0"/>
              </a:rPr>
            </a:br>
            <a:r>
              <a:rPr lang="en-US" sz="1800" dirty="0">
                <a:solidFill>
                  <a:schemeClr val="tx1"/>
                </a:solidFill>
                <a:latin typeface="Times New Roman" panose="02020603050405020304" pitchFamily="18" charset="0"/>
                <a:cs typeface="Times New Roman" panose="02020603050405020304" pitchFamily="18" charset="0"/>
              </a:rPr>
              <a:t>Verify the merchant’s website is secure. There should be a “lock” icon in the browser window. There should be “Http</a:t>
            </a:r>
            <a:r>
              <a:rPr lang="en-US" sz="1800" b="1" dirty="0">
                <a:solidFill>
                  <a:schemeClr val="tx1"/>
                </a:solidFill>
                <a:latin typeface="Times New Roman" panose="02020603050405020304" pitchFamily="18" charset="0"/>
                <a:cs typeface="Times New Roman" panose="02020603050405020304" pitchFamily="18" charset="0"/>
              </a:rPr>
              <a:t>s” </a:t>
            </a:r>
            <a:r>
              <a:rPr lang="en-US" sz="1800" dirty="0">
                <a:solidFill>
                  <a:schemeClr val="tx1"/>
                </a:solidFill>
                <a:latin typeface="Times New Roman" panose="02020603050405020304" pitchFamily="18" charset="0"/>
                <a:cs typeface="Times New Roman" panose="02020603050405020304" pitchFamily="18" charset="0"/>
              </a:rPr>
              <a:t>in the browser address when entering the P-Card number. </a:t>
            </a:r>
            <a:br>
              <a:rPr lang="en-US" sz="1800" b="1" dirty="0">
                <a:solidFill>
                  <a:schemeClr val="tx1"/>
                </a:solidFill>
                <a:latin typeface="Times New Roman" panose="02020603050405020304" pitchFamily="18" charset="0"/>
                <a:cs typeface="Times New Roman" panose="02020603050405020304" pitchFamily="18" charset="0"/>
              </a:rPr>
            </a:br>
            <a:br>
              <a:rPr lang="en-US" sz="1800" b="1" dirty="0">
                <a:solidFill>
                  <a:schemeClr val="tx1"/>
                </a:solidFill>
                <a:latin typeface="Times New Roman" panose="02020603050405020304" pitchFamily="18" charset="0"/>
                <a:cs typeface="Times New Roman" panose="02020603050405020304" pitchFamily="18" charset="0"/>
              </a:rPr>
            </a:br>
            <a:r>
              <a:rPr lang="en-US" sz="1800" b="1" dirty="0">
                <a:solidFill>
                  <a:schemeClr val="tx1"/>
                </a:solidFill>
                <a:latin typeface="Times New Roman" panose="02020603050405020304" pitchFamily="18" charset="0"/>
                <a:cs typeface="Times New Roman" panose="02020603050405020304" pitchFamily="18" charset="0"/>
              </a:rPr>
              <a:t>Do not send the p-card number through email.</a:t>
            </a:r>
            <a:br>
              <a:rPr lang="en-US" sz="1800" b="1" dirty="0">
                <a:solidFill>
                  <a:schemeClr val="tx1"/>
                </a:solidFill>
                <a:latin typeface="Times New Roman" panose="02020603050405020304" pitchFamily="18" charset="0"/>
                <a:cs typeface="Times New Roman" panose="02020603050405020304" pitchFamily="18" charset="0"/>
              </a:rPr>
            </a:br>
            <a:br>
              <a:rPr lang="en-US" sz="1800" b="1" dirty="0">
                <a:solidFill>
                  <a:schemeClr val="tx1"/>
                </a:solidFill>
                <a:latin typeface="Times New Roman" panose="02020603050405020304" pitchFamily="18" charset="0"/>
                <a:cs typeface="Times New Roman" panose="02020603050405020304" pitchFamily="18" charset="0"/>
              </a:rPr>
            </a:br>
            <a:r>
              <a:rPr lang="en-US" sz="1800" b="1" dirty="0">
                <a:solidFill>
                  <a:schemeClr val="tx1"/>
                </a:solidFill>
                <a:latin typeface="Times New Roman" panose="02020603050405020304" pitchFamily="18" charset="0"/>
                <a:cs typeface="Times New Roman" panose="02020603050405020304" pitchFamily="18" charset="0"/>
              </a:rPr>
              <a:t>When purchasing on-campus: </a:t>
            </a:r>
            <a:br>
              <a:rPr lang="en-US" sz="1800" b="1" dirty="0">
                <a:solidFill>
                  <a:schemeClr val="tx1"/>
                </a:solidFill>
                <a:latin typeface="Times New Roman" panose="02020603050405020304" pitchFamily="18" charset="0"/>
                <a:cs typeface="Times New Roman" panose="02020603050405020304" pitchFamily="18" charset="0"/>
              </a:rPr>
            </a:br>
            <a:br>
              <a:rPr lang="en-US" sz="1800" dirty="0">
                <a:solidFill>
                  <a:schemeClr val="tx1"/>
                </a:solidFill>
                <a:latin typeface="Times New Roman" panose="02020603050405020304" pitchFamily="18" charset="0"/>
                <a:cs typeface="Times New Roman" panose="02020603050405020304" pitchFamily="18" charset="0"/>
              </a:rPr>
            </a:br>
            <a:r>
              <a:rPr lang="en-US" sz="1600" dirty="0">
                <a:solidFill>
                  <a:schemeClr val="tx1"/>
                </a:solidFill>
                <a:latin typeface="Times New Roman" panose="02020603050405020304" pitchFamily="18" charset="0"/>
                <a:cs typeface="Times New Roman" panose="02020603050405020304" pitchFamily="18" charset="0"/>
              </a:rPr>
              <a:t>* Always take your P-Card with you – merchants are required to see the card.</a:t>
            </a:r>
            <a:br>
              <a:rPr lang="en-US" sz="1600" dirty="0">
                <a:solidFill>
                  <a:schemeClr val="tx1"/>
                </a:solidFill>
                <a:latin typeface="Times New Roman" panose="02020603050405020304" pitchFamily="18" charset="0"/>
                <a:cs typeface="Times New Roman" panose="02020603050405020304" pitchFamily="18" charset="0"/>
              </a:rPr>
            </a:br>
            <a:r>
              <a:rPr lang="en-US" sz="1600" dirty="0">
                <a:solidFill>
                  <a:schemeClr val="tx1"/>
                </a:solidFill>
                <a:latin typeface="Times New Roman" panose="02020603050405020304" pitchFamily="18" charset="0"/>
                <a:cs typeface="Times New Roman" panose="02020603050405020304" pitchFamily="18" charset="0"/>
              </a:rPr>
              <a:t>* Use the OCC number (printed on the card), not the 16-digit card number. </a:t>
            </a:r>
            <a:br>
              <a:rPr lang="en-US" sz="1600" dirty="0">
                <a:solidFill>
                  <a:schemeClr val="tx1"/>
                </a:solidFill>
                <a:latin typeface="Times New Roman" panose="02020603050405020304" pitchFamily="18" charset="0"/>
                <a:cs typeface="Times New Roman" panose="02020603050405020304" pitchFamily="18" charset="0"/>
              </a:rPr>
            </a:br>
            <a:r>
              <a:rPr lang="en-US" sz="1600" dirty="0">
                <a:solidFill>
                  <a:schemeClr val="tx1"/>
                </a:solidFill>
                <a:latin typeface="Times New Roman" panose="02020603050405020304" pitchFamily="18" charset="0"/>
                <a:cs typeface="Times New Roman" panose="02020603050405020304" pitchFamily="18" charset="0"/>
              </a:rPr>
              <a:t>* Keep the OCC number as secure as you do the 16-digit Visa number. </a:t>
            </a:r>
          </a:p>
        </p:txBody>
      </p:sp>
      <p:sp>
        <p:nvSpPr>
          <p:cNvPr id="3" name="TextBox 2"/>
          <p:cNvSpPr txBox="1"/>
          <p:nvPr/>
        </p:nvSpPr>
        <p:spPr>
          <a:xfrm>
            <a:off x="762000" y="685800"/>
            <a:ext cx="6400800" cy="1200329"/>
          </a:xfrm>
          <a:prstGeom prst="rect">
            <a:avLst/>
          </a:prstGeom>
          <a:noFill/>
        </p:spPr>
        <p:txBody>
          <a:bodyPr wrap="square" rtlCol="0">
            <a:spAutoFit/>
          </a:bodyPr>
          <a:lstStyle/>
          <a:p>
            <a:pPr algn="ctr"/>
            <a:r>
              <a:rPr lang="en-US" sz="3600" b="1" dirty="0">
                <a:solidFill>
                  <a:schemeClr val="accent1"/>
                </a:solidFill>
                <a:latin typeface="+mj-lt"/>
              </a:rPr>
              <a:t>ONLINE and ON CAMPUS PURCHASING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066800"/>
          </a:xfrm>
        </p:spPr>
        <p:txBody>
          <a:bodyPr/>
          <a:lstStyle/>
          <a:p>
            <a:pPr algn="ctr"/>
            <a:r>
              <a:rPr lang="en-US" sz="3600" b="1" dirty="0"/>
              <a:t>PROHIBITED PURCHASES</a:t>
            </a:r>
            <a:endParaRPr lang="en-US" sz="3600" dirty="0"/>
          </a:p>
        </p:txBody>
      </p:sp>
      <p:sp>
        <p:nvSpPr>
          <p:cNvPr id="3" name="Content Placeholder 2"/>
          <p:cNvSpPr>
            <a:spLocks noGrp="1"/>
          </p:cNvSpPr>
          <p:nvPr>
            <p:ph idx="1"/>
          </p:nvPr>
        </p:nvSpPr>
        <p:spPr>
          <a:xfrm>
            <a:off x="152400" y="1600201"/>
            <a:ext cx="7467600" cy="3886200"/>
          </a:xfrm>
        </p:spPr>
        <p:txBody>
          <a:bodyPr>
            <a:normAutofit fontScale="92500" lnSpcReduction="10000"/>
          </a:bodyPr>
          <a:lstStyle/>
          <a:p>
            <a:r>
              <a:rPr lang="en-US" sz="2400" dirty="0"/>
              <a:t>No personal purchases</a:t>
            </a:r>
            <a:r>
              <a:rPr lang="en-US" sz="2200" dirty="0"/>
              <a:t> </a:t>
            </a:r>
            <a:r>
              <a:rPr lang="en-US" sz="1600" dirty="0"/>
              <a:t>(even if you intend to reimburse the University)</a:t>
            </a:r>
            <a:endParaRPr lang="en-US" sz="2200" dirty="0"/>
          </a:p>
          <a:p>
            <a:r>
              <a:rPr lang="en-US" sz="2400" dirty="0"/>
              <a:t>Travel expenses on Travel or All card only—not a </a:t>
            </a:r>
            <a:r>
              <a:rPr lang="en-US" sz="2400" dirty="0" err="1"/>
              <a:t>pcard</a:t>
            </a:r>
            <a:r>
              <a:rPr lang="en-US" sz="2400" dirty="0"/>
              <a:t>.</a:t>
            </a:r>
          </a:p>
          <a:p>
            <a:r>
              <a:rPr lang="en-US" sz="2400" dirty="0"/>
              <a:t>No alcohol purchases.</a:t>
            </a:r>
          </a:p>
          <a:p>
            <a:r>
              <a:rPr lang="en-US" sz="2400" dirty="0"/>
              <a:t>No paying for services</a:t>
            </a:r>
            <a:endParaRPr lang="en-US" sz="2200" dirty="0"/>
          </a:p>
          <a:p>
            <a:r>
              <a:rPr lang="en-US" sz="2400" dirty="0"/>
              <a:t>No construction.</a:t>
            </a:r>
          </a:p>
          <a:p>
            <a:r>
              <a:rPr lang="en-US" sz="2400" dirty="0"/>
              <a:t>No research animals.</a:t>
            </a:r>
          </a:p>
          <a:p>
            <a:r>
              <a:rPr lang="en-US" sz="2400" dirty="0"/>
              <a:t>No radio active chemicals or isotopes.</a:t>
            </a:r>
          </a:p>
          <a:p>
            <a:r>
              <a:rPr lang="en-US" sz="2400" dirty="0"/>
              <a:t>No splitting purchases</a:t>
            </a:r>
            <a:r>
              <a:rPr lang="en-US" sz="2200" dirty="0"/>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609600"/>
            <a:ext cx="7239000" cy="1089025"/>
          </a:xfrm>
        </p:spPr>
        <p:txBody>
          <a:bodyPr/>
          <a:lstStyle/>
          <a:p>
            <a:pPr algn="ctr"/>
            <a:r>
              <a:rPr lang="en-US" sz="3600" b="1" dirty="0"/>
              <a:t>SPLIT PURCHASES</a:t>
            </a:r>
          </a:p>
        </p:txBody>
      </p:sp>
      <p:sp>
        <p:nvSpPr>
          <p:cNvPr id="3" name="Subtitle 2"/>
          <p:cNvSpPr>
            <a:spLocks noGrp="1"/>
          </p:cNvSpPr>
          <p:nvPr>
            <p:ph type="subTitle" idx="1"/>
          </p:nvPr>
        </p:nvSpPr>
        <p:spPr>
          <a:xfrm>
            <a:off x="533400" y="1905000"/>
            <a:ext cx="7010400" cy="3810000"/>
          </a:xfrm>
        </p:spPr>
        <p:txBody>
          <a:bodyPr>
            <a:normAutofit fontScale="92500" lnSpcReduction="10000"/>
          </a:bodyPr>
          <a:lstStyle/>
          <a:p>
            <a:pPr algn="l">
              <a:buFont typeface="Arial" pitchFamily="34" charset="0"/>
              <a:buChar char="•"/>
            </a:pPr>
            <a:r>
              <a:rPr lang="en-US" sz="2400" dirty="0"/>
              <a:t> </a:t>
            </a:r>
            <a:r>
              <a:rPr lang="en-US" sz="2400" dirty="0">
                <a:solidFill>
                  <a:schemeClr val="tx1"/>
                </a:solidFill>
              </a:rPr>
              <a:t>Purchases </a:t>
            </a:r>
            <a:r>
              <a:rPr lang="en-US" sz="2400" b="1" dirty="0">
                <a:solidFill>
                  <a:schemeClr val="tx1"/>
                </a:solidFill>
              </a:rPr>
              <a:t>cannot</a:t>
            </a:r>
            <a:r>
              <a:rPr lang="en-US" sz="2400" dirty="0">
                <a:solidFill>
                  <a:schemeClr val="tx1"/>
                </a:solidFill>
              </a:rPr>
              <a:t> exceed card limit.</a:t>
            </a:r>
          </a:p>
          <a:p>
            <a:pPr algn="l">
              <a:buFont typeface="Arial" pitchFamily="34" charset="0"/>
              <a:buChar char="•"/>
            </a:pPr>
            <a:r>
              <a:rPr lang="en-US" sz="2400" dirty="0">
                <a:solidFill>
                  <a:schemeClr val="tx1"/>
                </a:solidFill>
              </a:rPr>
              <a:t> Cannot pay some now and some later to  keep things under the limit.</a:t>
            </a:r>
          </a:p>
          <a:p>
            <a:pPr algn="l">
              <a:buFont typeface="Arial" pitchFamily="34" charset="0"/>
              <a:buChar char="•"/>
            </a:pPr>
            <a:r>
              <a:rPr lang="en-US" sz="2400" dirty="0">
                <a:solidFill>
                  <a:schemeClr val="tx1"/>
                </a:solidFill>
              </a:rPr>
              <a:t> Cannot run the card twice in a row for the same thing.</a:t>
            </a:r>
          </a:p>
          <a:p>
            <a:pPr algn="l">
              <a:buFont typeface="Arial" pitchFamily="34" charset="0"/>
              <a:buChar char="•"/>
            </a:pPr>
            <a:r>
              <a:rPr lang="en-US" sz="2400" dirty="0">
                <a:solidFill>
                  <a:schemeClr val="tx1"/>
                </a:solidFill>
              </a:rPr>
              <a:t> EZ Buy is the best option for large purchases. Contact your Finance Specialist before the items are ready for pick up so a PO can be generated to give to the vendor. Then a check can be generated within 24 hours of product completion.</a:t>
            </a:r>
            <a:br>
              <a:rPr lang="en-US" sz="2400" dirty="0">
                <a:solidFill>
                  <a:schemeClr val="tx1"/>
                </a:solidFill>
              </a:rPr>
            </a:br>
            <a:endParaRPr lang="en-US" sz="2400" dirty="0">
              <a:solidFill>
                <a:schemeClr val="tx1"/>
              </a:solidFill>
            </a:endParaRPr>
          </a:p>
          <a:p>
            <a:pPr algn="l">
              <a:buFont typeface="Arial" pitchFamily="34" charset="0"/>
              <a:buChar char="•"/>
            </a:pPr>
            <a:endParaRPr lang="en-US" sz="2400" dirty="0"/>
          </a:p>
          <a:p>
            <a:pPr>
              <a:buFont typeface="Arial" pitchFamily="34" charset="0"/>
              <a:buChar char="•"/>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46E33-3A52-48D8-8948-A722B8053087}"/>
              </a:ext>
            </a:extLst>
          </p:cNvPr>
          <p:cNvSpPr>
            <a:spLocks noGrp="1"/>
          </p:cNvSpPr>
          <p:nvPr>
            <p:ph type="title"/>
          </p:nvPr>
        </p:nvSpPr>
        <p:spPr>
          <a:xfrm>
            <a:off x="609599" y="609600"/>
            <a:ext cx="6347713" cy="914400"/>
          </a:xfrm>
        </p:spPr>
        <p:txBody>
          <a:bodyPr/>
          <a:lstStyle/>
          <a:p>
            <a:r>
              <a:rPr lang="en-US" dirty="0"/>
              <a:t>Service Now Electronic Forms</a:t>
            </a:r>
          </a:p>
        </p:txBody>
      </p:sp>
      <p:sp>
        <p:nvSpPr>
          <p:cNvPr id="3" name="Content Placeholder 2">
            <a:extLst>
              <a:ext uri="{FF2B5EF4-FFF2-40B4-BE49-F238E27FC236}">
                <a16:creationId xmlns:a16="http://schemas.microsoft.com/office/drawing/2014/main" id="{313D6F39-2E73-420C-9741-0E56A4484B7C}"/>
              </a:ext>
            </a:extLst>
          </p:cNvPr>
          <p:cNvSpPr>
            <a:spLocks noGrp="1"/>
          </p:cNvSpPr>
          <p:nvPr>
            <p:ph idx="1"/>
          </p:nvPr>
        </p:nvSpPr>
        <p:spPr>
          <a:xfrm>
            <a:off x="609599" y="1524000"/>
            <a:ext cx="6347714" cy="4517363"/>
          </a:xfrm>
        </p:spPr>
        <p:txBody>
          <a:bodyPr>
            <a:normAutofit lnSpcReduction="10000"/>
          </a:bodyPr>
          <a:lstStyle/>
          <a:p>
            <a:r>
              <a:rPr lang="en-US" dirty="0"/>
              <a:t>The Meals &amp;Entertainment form and the Memberships and Dues form is now electronic through Service Now. These forms will now be filled out by the card holder.  Receipts requiring M&amp;E or Memberships and Dues forms will be processed as follows. </a:t>
            </a:r>
          </a:p>
          <a:p>
            <a:pPr>
              <a:buFont typeface="+mj-lt"/>
              <a:buAutoNum type="arabicPeriod"/>
            </a:pPr>
            <a:r>
              <a:rPr lang="en-US" dirty="0"/>
              <a:t>Receipt and M&amp;E are scanned into Box as one file by department.</a:t>
            </a:r>
          </a:p>
          <a:p>
            <a:pPr>
              <a:buFont typeface="+mj-lt"/>
              <a:buAutoNum type="arabicPeriod"/>
            </a:pPr>
            <a:r>
              <a:rPr lang="en-US" dirty="0"/>
              <a:t>Level 10 processor will upload to Service Now where they will select M&amp;E or Memberships and Dues.</a:t>
            </a:r>
          </a:p>
          <a:p>
            <a:pPr>
              <a:buFont typeface="+mj-lt"/>
              <a:buAutoNum type="arabicPeriod"/>
            </a:pPr>
            <a:r>
              <a:rPr lang="en-US" dirty="0"/>
              <a:t>The Level 10 processor will fill out the electronic form based on the info submitted with the receipt.</a:t>
            </a:r>
          </a:p>
          <a:p>
            <a:pPr>
              <a:buFont typeface="+mj-lt"/>
              <a:buAutoNum type="arabicPeriod"/>
            </a:pPr>
            <a:r>
              <a:rPr lang="en-US" dirty="0"/>
              <a:t>The receipt will route to Finance Specialist (level 200) for verification.</a:t>
            </a:r>
          </a:p>
          <a:p>
            <a:pPr>
              <a:buFont typeface="+mj-lt"/>
              <a:buAutoNum type="arabicPeriod"/>
            </a:pPr>
            <a:r>
              <a:rPr lang="en-US" dirty="0"/>
              <a:t>The receipt will route to department director (level 300) for approval. </a:t>
            </a:r>
          </a:p>
        </p:txBody>
      </p:sp>
    </p:spTree>
    <p:extLst>
      <p:ext uri="{BB962C8B-B14F-4D97-AF65-F5344CB8AC3E}">
        <p14:creationId xmlns:p14="http://schemas.microsoft.com/office/powerpoint/2010/main" val="1685476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990600"/>
          </a:xfrm>
        </p:spPr>
        <p:txBody>
          <a:bodyPr>
            <a:normAutofit/>
          </a:bodyPr>
          <a:lstStyle/>
          <a:p>
            <a:pPr algn="ctr"/>
            <a:r>
              <a:rPr lang="en-US" sz="3600" b="1" dirty="0"/>
              <a:t>RECEIPTS</a:t>
            </a:r>
          </a:p>
        </p:txBody>
      </p:sp>
      <p:sp>
        <p:nvSpPr>
          <p:cNvPr id="4" name="Text Placeholder 3"/>
          <p:cNvSpPr>
            <a:spLocks noGrp="1"/>
          </p:cNvSpPr>
          <p:nvPr>
            <p:ph type="body" idx="1"/>
          </p:nvPr>
        </p:nvSpPr>
        <p:spPr>
          <a:xfrm>
            <a:off x="609600" y="1676400"/>
            <a:ext cx="6347714" cy="4648200"/>
          </a:xfrm>
        </p:spPr>
        <p:txBody>
          <a:bodyPr>
            <a:normAutofit fontScale="92500" lnSpcReduction="20000"/>
          </a:bodyPr>
          <a:lstStyle/>
          <a:p>
            <a:r>
              <a:rPr lang="en-US" dirty="0"/>
              <a:t>When a purchase is made, the purchaser is responsible to turn the receipt into the department liaison with 24 hours of purchase for scanning into your Box. Each cardholder has a QR code that is connected to your Box, after you get your receipt and sign your signature by the total scan the QR to attach your receipt. </a:t>
            </a:r>
          </a:p>
          <a:p>
            <a:r>
              <a:rPr lang="en-US" dirty="0"/>
              <a:t>Anna Francis is the Business Services Receipt </a:t>
            </a:r>
            <a:r>
              <a:rPr lang="en-US" dirty="0" err="1"/>
              <a:t>Attacher</a:t>
            </a:r>
            <a:r>
              <a:rPr lang="en-US" dirty="0"/>
              <a:t> (Level 10). Her job is to search your Box for the receipts that match Service Now transactions. If the receipt is not available to attach, the transaction will be placed on the Missing Receipt report.</a:t>
            </a:r>
          </a:p>
          <a:p>
            <a:r>
              <a:rPr lang="en-US" dirty="0"/>
              <a:t>The Missing Receipt report is sent to each department every week. The department liaison then works with the cardholder to track down missing receipts.</a:t>
            </a:r>
          </a:p>
          <a:p>
            <a:r>
              <a:rPr lang="en-US" dirty="0"/>
              <a:t>If the receipt is still not available on Box after 28 days, the card is eligible for suspension. All cards in the card holders name will be suspended until pending receipts are turned in. During that time, work-related purchases made by the cardholder will not be reimbursed.</a:t>
            </a:r>
          </a:p>
        </p:txBody>
      </p:sp>
    </p:spTree>
    <p:extLst>
      <p:ext uri="{BB962C8B-B14F-4D97-AF65-F5344CB8AC3E}">
        <p14:creationId xmlns:p14="http://schemas.microsoft.com/office/powerpoint/2010/main" val="534449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87138" y="304800"/>
            <a:ext cx="5826719" cy="685800"/>
          </a:xfrm>
        </p:spPr>
        <p:txBody>
          <a:bodyPr/>
          <a:lstStyle/>
          <a:p>
            <a:pPr algn="l"/>
            <a:r>
              <a:rPr lang="en-US" sz="3600" b="1" dirty="0"/>
              <a:t>REMINDERS!</a:t>
            </a:r>
          </a:p>
        </p:txBody>
      </p:sp>
      <p:sp>
        <p:nvSpPr>
          <p:cNvPr id="3" name="Subtitle 2"/>
          <p:cNvSpPr>
            <a:spLocks noGrp="1"/>
          </p:cNvSpPr>
          <p:nvPr>
            <p:ph type="subTitle" idx="1"/>
          </p:nvPr>
        </p:nvSpPr>
        <p:spPr>
          <a:xfrm>
            <a:off x="609600" y="986413"/>
            <a:ext cx="7010400" cy="5562600"/>
          </a:xfrm>
        </p:spPr>
        <p:txBody>
          <a:bodyPr>
            <a:normAutofit fontScale="92500" lnSpcReduction="10000"/>
          </a:bodyPr>
          <a:lstStyle/>
          <a:p>
            <a:pPr algn="l"/>
            <a:r>
              <a:rPr lang="en-US" dirty="0">
                <a:solidFill>
                  <a:schemeClr val="tx1"/>
                </a:solidFill>
              </a:rPr>
              <a:t>A P-card is a card that can be used for basic purchases on or off Campus except when connected to travel. A P-card can be used by the P-card holder AND anyone delegated as a user.</a:t>
            </a:r>
          </a:p>
          <a:p>
            <a:pPr algn="l"/>
            <a:r>
              <a:rPr lang="en-US" dirty="0">
                <a:solidFill>
                  <a:schemeClr val="tx1"/>
                </a:solidFill>
              </a:rPr>
              <a:t>An ALL Card can be used for any type of purchase, travel related or not, but can ONLY be used by the cardholder. An ALL Card cannot have any delegated users.</a:t>
            </a:r>
          </a:p>
          <a:p>
            <a:pPr algn="l"/>
            <a:r>
              <a:rPr lang="en-US" dirty="0">
                <a:solidFill>
                  <a:schemeClr val="tx1"/>
                </a:solidFill>
              </a:rPr>
              <a:t>Anyone being brought to Campus to speak to a group, (student or employee) regardless of whether or not they are receiving payment, needs to have a contract in place. This can be a lengthy process, so please speak to your supervisor or Finance Specialist if you have questions on how to proceed. Allow 4-6 weeks!</a:t>
            </a:r>
          </a:p>
          <a:p>
            <a:pPr algn="l"/>
            <a:r>
              <a:rPr lang="en-US" dirty="0">
                <a:solidFill>
                  <a:schemeClr val="tx1"/>
                </a:solidFill>
              </a:rPr>
              <a:t>Anything being rented requires a contract that cannot be signed by anyone except a designated USU representative.</a:t>
            </a:r>
          </a:p>
          <a:p>
            <a:pPr algn="l"/>
            <a:r>
              <a:rPr lang="en-US" dirty="0">
                <a:solidFill>
                  <a:schemeClr val="tx1"/>
                </a:solidFill>
              </a:rPr>
              <a:t>If you have a purchase that will exceed $5,000, USU Purchasing Policy states a bid must be obtained before the purchase can be made. Please contact your supervisor or Finance Specialist on how to proceed. </a:t>
            </a:r>
          </a:p>
          <a:p>
            <a:pPr algn="l"/>
            <a:r>
              <a:rPr lang="en-US" dirty="0">
                <a:solidFill>
                  <a:schemeClr val="tx1"/>
                </a:solidFill>
              </a:rPr>
              <a:t>Personnel of Student Affairs are allowed to tip 18% on meal purchases unless the restaurant has a policy stating otherwise. </a:t>
            </a:r>
          </a:p>
        </p:txBody>
      </p:sp>
    </p:spTree>
    <p:extLst>
      <p:ext uri="{BB962C8B-B14F-4D97-AF65-F5344CB8AC3E}">
        <p14:creationId xmlns:p14="http://schemas.microsoft.com/office/powerpoint/2010/main" val="203877230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documentManagement>
    <NumericAssetId xmlns="145c5697-5eb5-440b-b2f1-a8273fb59250" xsi:nil="true"/>
    <AssetType xmlns="145c5697-5eb5-440b-b2f1-a8273fb59250">TP</AssetType>
    <Markets xmlns="145c5697-5eb5-440b-b2f1-a8273fb59250" xsi:nil="true"/>
    <AppVer xmlns="145c5697-5eb5-440b-b2f1-a8273fb59250" xsi:nil="true"/>
    <AuthoringAssetId xmlns="145c5697-5eb5-440b-b2f1-a8273fb59250">TP010069046</AuthoringAssetId>
    <AssetId xmlns="145c5697-5eb5-440b-b2f1-a8273fb59250">TS010069046</AssetId>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OOFile" ma:contentTypeID="0x0101006025706CF4CD034688BEBAE97A2E701D020200C3831ACA17D8814887A164412888521E" ma:contentTypeVersion="7" ma:contentTypeDescription="Create a new document." ma:contentTypeScope="" ma:versionID="ed1fea5d08807278759d338940aa9e8f">
  <xsd:schema xmlns:xsd="http://www.w3.org/2001/XMLSchema" xmlns:xs="http://www.w3.org/2001/XMLSchema" xmlns:p="http://schemas.microsoft.com/office/2006/metadata/properties" xmlns:ns2="145c5697-5eb5-440b-b2f1-a8273fb59250" targetNamespace="http://schemas.microsoft.com/office/2006/metadata/properties" ma:root="true" ma:fieldsID="174e4b03d57b3d621fa064bbab783e99" ns2:_="">
    <xsd:import namespace="145c5697-5eb5-440b-b2f1-a8273fb59250"/>
    <xsd:element name="properties">
      <xsd:complexType>
        <xsd:sequence>
          <xsd:element name="documentManagement">
            <xsd:complexType>
              <xsd:all>
                <xsd:element ref="ns2:AssetId" minOccurs="0"/>
                <xsd:element ref="ns2:AuthoringAssetId" minOccurs="0"/>
                <xsd:element ref="ns2:AssetType" minOccurs="0"/>
                <xsd:element ref="ns2:Markets" minOccurs="0"/>
                <xsd:element ref="ns2:NumericAssetId" minOccurs="0"/>
                <xsd:element ref="ns2:AppV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5c5697-5eb5-440b-b2f1-a8273fb59250" elementFormDefault="qualified">
    <xsd:import namespace="http://schemas.microsoft.com/office/2006/documentManagement/types"/>
    <xsd:import namespace="http://schemas.microsoft.com/office/infopath/2007/PartnerControls"/>
    <xsd:element name="AssetId" ma:index="8" nillable="true" ma:displayName="AssetId" ma:indexed="true" ma:internalName="AssetId" ma:readOnly="false">
      <xsd:simpleType>
        <xsd:restriction base="dms:Text"/>
      </xsd:simpleType>
    </xsd:element>
    <xsd:element name="AuthoringAssetId" ma:index="9" nillable="true" ma:displayName="AuthoringAssetId" ma:indexed="true" ma:internalName="AuthoringAssetId" ma:readOnly="false">
      <xsd:simpleType>
        <xsd:restriction base="dms:Text"/>
      </xsd:simpleType>
    </xsd:element>
    <xsd:element name="AssetType" ma:index="10" nillable="true" ma:displayName="AssetType" ma:internalName="AssetType" ma:readOnly="false">
      <xsd:simpleType>
        <xsd:restriction base="dms:Text"/>
      </xsd:simpleType>
    </xsd:element>
    <xsd:element name="Markets" ma:index="11" nillable="true" ma:displayName="Markets" ma:internalName="Markets" ma:readOnly="false">
      <xsd:simpleType>
        <xsd:restriction base="dms:Text"/>
      </xsd:simpleType>
    </xsd:element>
    <xsd:element name="NumericAssetId" ma:index="12" nillable="true" ma:displayName="NumericAssetId" ma:indexed="true" ma:internalName="NumericAssetId" ma:readOnly="false">
      <xsd:simpleType>
        <xsd:restriction base="dms:Unknown"/>
      </xsd:simpleType>
    </xsd:element>
    <xsd:element name="AppVer" ma:index="13" nillable="true" ma:displayName="AppVer" ma:internalName="AppVer"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1FB7B526-DD1B-4E22-8F61-785F75DD9548}">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145c5697-5eb5-440b-b2f1-a8273fb59250"/>
    <ds:schemaRef ds:uri="http://www.w3.org/XML/1998/namespace"/>
    <ds:schemaRef ds:uri="http://purl.org/dc/dcmitype/"/>
  </ds:schemaRefs>
</ds:datastoreItem>
</file>

<file path=customXml/itemProps2.xml><?xml version="1.0" encoding="utf-8"?>
<ds:datastoreItem xmlns:ds="http://schemas.openxmlformats.org/officeDocument/2006/customXml" ds:itemID="{B1CC135D-AE07-49EC-97A7-2BAC4D87ED7E}">
  <ds:schemaRefs>
    <ds:schemaRef ds:uri="http://schemas.microsoft.com/sharepoint/v3/contenttype/forms"/>
  </ds:schemaRefs>
</ds:datastoreItem>
</file>

<file path=customXml/itemProps3.xml><?xml version="1.0" encoding="utf-8"?>
<ds:datastoreItem xmlns:ds="http://schemas.openxmlformats.org/officeDocument/2006/customXml" ds:itemID="{37AAA15C-A1EB-4E10-B671-06CA2C93175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45c5697-5eb5-440b-b2f1-a8273fb592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4.xml><?xml version="1.0" encoding="utf-8"?>
<ds:datastoreItem xmlns:ds="http://schemas.openxmlformats.org/officeDocument/2006/customXml" ds:itemID="{F2A07E7A-2BFD-4409-BCE0-54CE7DD71A8E}">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Facet</Template>
  <TotalTime>2305</TotalTime>
  <Words>1044</Words>
  <Application>Microsoft Office PowerPoint</Application>
  <PresentationFormat>On-screen Show (4:3)</PresentationFormat>
  <Paragraphs>52</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Times New Roman</vt:lpstr>
      <vt:lpstr>Trebuchet MS</vt:lpstr>
      <vt:lpstr>Wingdings</vt:lpstr>
      <vt:lpstr>Wingdings 3</vt:lpstr>
      <vt:lpstr>Facet</vt:lpstr>
      <vt:lpstr>P-CARD TRAINING</vt:lpstr>
      <vt:lpstr>PowerPoint Presentation</vt:lpstr>
      <vt:lpstr>ITEMIZED RECEIPT</vt:lpstr>
      <vt:lpstr>When purchasing online: Verify the merchant’s website is secure. There should be a “lock” icon in the browser window. There should be “Https” in the browser address when entering the P-Card number.   Do not send the p-card number through email.  When purchasing on-campus:   * Always take your P-Card with you – merchants are required to see the card. * Use the OCC number (printed on the card), not the 16-digit card number.  * Keep the OCC number as secure as you do the 16-digit Visa number. </vt:lpstr>
      <vt:lpstr>PROHIBITED PURCHASES</vt:lpstr>
      <vt:lpstr>SPLIT PURCHASES</vt:lpstr>
      <vt:lpstr>Service Now Electronic Forms</vt:lpstr>
      <vt:lpstr>RECEIPTS</vt:lpstr>
      <vt:lpstr>REMINDERS!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P-CARD TRAINING</dc:title>
  <dc:creator>Kristin Johnson</dc:creator>
  <cp:lastModifiedBy>Anna Francis</cp:lastModifiedBy>
  <cp:revision>197</cp:revision>
  <dcterms:created xsi:type="dcterms:W3CDTF">2012-03-21T21:26:23Z</dcterms:created>
  <dcterms:modified xsi:type="dcterms:W3CDTF">2026-09-03T19:36:24Z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arkets">
    <vt:lpwstr/>
  </property>
  <property fmtid="{D5CDD505-2E9C-101B-9397-08002B2CF9AE}" pid="3" name="AssetType">
    <vt:lpwstr>TP</vt:lpwstr>
  </property>
  <property fmtid="{D5CDD505-2E9C-101B-9397-08002B2CF9AE}" pid="4" name="BugNumber">
    <vt:lpwstr>391709</vt:lpwstr>
  </property>
  <property fmtid="{D5CDD505-2E9C-101B-9397-08002B2CF9AE}" pid="5" name="TPInstallLocation">
    <vt:lpwstr>{Document Themes}</vt:lpwstr>
  </property>
  <property fmtid="{D5CDD505-2E9C-101B-9397-08002B2CF9AE}" pid="6" name="PrimaryImageGen">
    <vt:lpwstr>1</vt:lpwstr>
  </property>
  <property fmtid="{D5CDD505-2E9C-101B-9397-08002B2CF9AE}" pid="7" name="display_urn:schemas-microsoft-com:office:office#APAuthor">
    <vt:lpwstr>REDMOND\cynvey</vt:lpwstr>
  </property>
  <property fmtid="{D5CDD505-2E9C-101B-9397-08002B2CF9AE}" pid="8" name="APAuthor">
    <vt:lpwstr>191</vt:lpwstr>
  </property>
  <property fmtid="{D5CDD505-2E9C-101B-9397-08002B2CF9AE}" pid="9" name="Milestone">
    <vt:lpwstr>Continuous</vt:lpwstr>
  </property>
  <property fmtid="{D5CDD505-2E9C-101B-9397-08002B2CF9AE}" pid="10" name="TPAppVersion">
    <vt:lpwstr>11</vt:lpwstr>
  </property>
  <property fmtid="{D5CDD505-2E9C-101B-9397-08002B2CF9AE}" pid="11" name="TPCommandLine">
    <vt:lpwstr>{PP} {FilePath}</vt:lpwstr>
  </property>
  <property fmtid="{D5CDD505-2E9C-101B-9397-08002B2CF9AE}" pid="12" name="AssetId">
    <vt:lpwstr>TS010069046</vt:lpwstr>
  </property>
  <property fmtid="{D5CDD505-2E9C-101B-9397-08002B2CF9AE}" pid="13" name="IsSearchable">
    <vt:lpwstr>0</vt:lpwstr>
  </property>
  <property fmtid="{D5CDD505-2E9C-101B-9397-08002B2CF9AE}" pid="14" name="NumericId">
    <vt:lpwstr>-1.00000000000000</vt:lpwstr>
  </property>
  <property fmtid="{D5CDD505-2E9C-101B-9397-08002B2CF9AE}" pid="15" name="PublishTargets">
    <vt:lpwstr>OfficeOnline</vt:lpwstr>
  </property>
  <property fmtid="{D5CDD505-2E9C-101B-9397-08002B2CF9AE}" pid="16" name="TPLaunchHelpLinkType">
    <vt:lpwstr>Template</vt:lpwstr>
  </property>
  <property fmtid="{D5CDD505-2E9C-101B-9397-08002B2CF9AE}" pid="17" name="TPFriendlyName">
    <vt:lpwstr>Playpen design template</vt:lpwstr>
  </property>
  <property fmtid="{D5CDD505-2E9C-101B-9397-08002B2CF9AE}" pid="18" name="display_urn:schemas-microsoft-com:office:office#APEditor">
    <vt:lpwstr>REDMOND\v-luannv</vt:lpwstr>
  </property>
  <property fmtid="{D5CDD505-2E9C-101B-9397-08002B2CF9AE}" pid="19" name="APEditor">
    <vt:lpwstr>92</vt:lpwstr>
  </property>
  <property fmtid="{D5CDD505-2E9C-101B-9397-08002B2CF9AE}" pid="20" name="Provider">
    <vt:lpwstr>EY006220130</vt:lpwstr>
  </property>
  <property fmtid="{D5CDD505-2E9C-101B-9397-08002B2CF9AE}" pid="21" name="SourceTitle">
    <vt:lpwstr>Playpen design template</vt:lpwstr>
  </property>
  <property fmtid="{D5CDD505-2E9C-101B-9397-08002B2CF9AE}" pid="22" name="TPApplication">
    <vt:lpwstr>PowerPoint</vt:lpwstr>
  </property>
  <property fmtid="{D5CDD505-2E9C-101B-9397-08002B2CF9AE}" pid="23" name="TPLaunchHelpLink">
    <vt:lpwstr/>
  </property>
  <property fmtid="{D5CDD505-2E9C-101B-9397-08002B2CF9AE}" pid="24" name="OpenTemplate">
    <vt:lpwstr>1</vt:lpwstr>
  </property>
  <property fmtid="{D5CDD505-2E9C-101B-9397-08002B2CF9AE}" pid="25" name="UACurrentWords">
    <vt:lpwstr>0</vt:lpwstr>
  </property>
  <property fmtid="{D5CDD505-2E9C-101B-9397-08002B2CF9AE}" pid="26" name="UALocRecommendation">
    <vt:lpwstr>Localize</vt:lpwstr>
  </property>
  <property fmtid="{D5CDD505-2E9C-101B-9397-08002B2CF9AE}" pid="27" name="Applications">
    <vt:lpwstr>66;#PowerPoint - Design Templt 2003;#67;#PowerPoint - Design Templt 12;#182;#Office XP;#184;#Office 2000;#79;#Template 12;#64;#PowerPoint 2003;#65;#Microsoft Office PowerPoint 2007</vt:lpwstr>
  </property>
  <property fmtid="{D5CDD505-2E9C-101B-9397-08002B2CF9AE}" pid="28" name="TrustLevel">
    <vt:lpwstr>Microsoft Managed Content</vt:lpwstr>
  </property>
  <property fmtid="{D5CDD505-2E9C-101B-9397-08002B2CF9AE}" pid="29" name="ContentTypeId">
    <vt:lpwstr>0x0101006025706CF4CD034688BEBAE97A2E701D020200C3831ACA17D8814887A164412888521E</vt:lpwstr>
  </property>
  <property fmtid="{D5CDD505-2E9C-101B-9397-08002B2CF9AE}" pid="30" name="IsDeleted">
    <vt:lpwstr>0</vt:lpwstr>
  </property>
  <property fmtid="{D5CDD505-2E9C-101B-9397-08002B2CF9AE}" pid="31" name="ShowIn">
    <vt:lpwstr>Show everywhere</vt:lpwstr>
  </property>
  <property fmtid="{D5CDD505-2E9C-101B-9397-08002B2CF9AE}" pid="32" name="TemplateStatus">
    <vt:lpwstr>Complete</vt:lpwstr>
  </property>
  <property fmtid="{D5CDD505-2E9C-101B-9397-08002B2CF9AE}" pid="33" name="PublishStatusLookup">
    <vt:lpwstr>261163</vt:lpwstr>
  </property>
  <property fmtid="{D5CDD505-2E9C-101B-9397-08002B2CF9AE}" pid="34" name="APTrustLevel">
    <vt:lpwstr>1.00000000000000</vt:lpwstr>
  </property>
  <property fmtid="{D5CDD505-2E9C-101B-9397-08002B2CF9AE}" pid="35" name="TPClientViewer">
    <vt:lpwstr>Microsoft Office PowerPoint</vt:lpwstr>
  </property>
  <property fmtid="{D5CDD505-2E9C-101B-9397-08002B2CF9AE}" pid="36" name="TPComponent">
    <vt:lpwstr>PPTFiles</vt:lpwstr>
  </property>
  <property fmtid="{D5CDD505-2E9C-101B-9397-08002B2CF9AE}" pid="37" name="TPNamespace">
    <vt:lpwstr>POWERPNT</vt:lpwstr>
  </property>
  <property fmtid="{D5CDD505-2E9C-101B-9397-08002B2CF9AE}" pid="38" name="Content Type">
    <vt:lpwstr>OOFile</vt:lpwstr>
  </property>
  <property fmtid="{D5CDD505-2E9C-101B-9397-08002B2CF9AE}" pid="39" name="AuthoringAssetId">
    <vt:lpwstr>TP010069046</vt:lpwstr>
  </property>
  <property fmtid="{D5CDD505-2E9C-101B-9397-08002B2CF9AE}" pid="40" name="NumericAssetId">
    <vt:lpwstr/>
  </property>
  <property fmtid="{D5CDD505-2E9C-101B-9397-08002B2CF9AE}" pid="41" name="AppVer">
    <vt:lpwstr/>
  </property>
</Properties>
</file>