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
  </p:notesMasterIdLst>
  <p:sldIdLst>
    <p:sldId id="1471" r:id="rId6"/>
    <p:sldId id="1425" r:id="rId7"/>
    <p:sldId id="32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47903" autoAdjust="0"/>
  </p:normalViewPr>
  <p:slideViewPr>
    <p:cSldViewPr snapToGrid="0" showGuides="1">
      <p:cViewPr varScale="1">
        <p:scale>
          <a:sx n="56" d="100"/>
          <a:sy n="56" d="100"/>
        </p:scale>
        <p:origin x="18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96627-82CA-4ABC-9757-02F8EF6BEAB0}"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19D17-E7B1-4030-AF84-CD6EC05225FE}" type="slidenum">
              <a:rPr lang="en-US" smtClean="0"/>
              <a:t>‹#›</a:t>
            </a:fld>
            <a:endParaRPr lang="en-US"/>
          </a:p>
        </p:txBody>
      </p:sp>
    </p:spTree>
    <p:extLst>
      <p:ext uri="{BB962C8B-B14F-4D97-AF65-F5344CB8AC3E}">
        <p14:creationId xmlns:p14="http://schemas.microsoft.com/office/powerpoint/2010/main" val="373169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A57C4-0552-4A11-8BFD-4BEFF746DDB5}"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86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71600">
              <a:spcAft>
                <a:spcPts val="1200"/>
              </a:spcAft>
              <a:defRPr/>
            </a:pPr>
            <a:endParaRPr lang="en-US" sz="1200" dirty="0">
              <a:solidFill>
                <a:srgbClr val="333333"/>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394A57C4-0552-4A11-8BFD-4BEFF746DDB5}" type="slidenum">
              <a:rPr lang="en-US" smtClean="0"/>
              <a:t>2</a:t>
            </a:fld>
            <a:endParaRPr lang="en-US"/>
          </a:p>
        </p:txBody>
      </p:sp>
    </p:spTree>
    <p:extLst>
      <p:ext uri="{BB962C8B-B14F-4D97-AF65-F5344CB8AC3E}">
        <p14:creationId xmlns:p14="http://schemas.microsoft.com/office/powerpoint/2010/main" val="155626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elio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94BA-3A6B-4506-8551-BDDDAE1094EF}" type="slidenum">
              <a:rPr kumimoji="0" lang="en-US" sz="1300" b="0" i="0" u="none" strike="noStrike" kern="1200" cap="none" spc="0" normalizeH="0" baseline="0" noProof="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216508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2D6B-C003-8432-1353-FF942AB8B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D0171-8034-C51F-7F6F-054EB7D74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929676-AEDD-E7C8-EBD7-DC53F823ECE0}"/>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788B783E-4EFE-C8E8-290E-CF4FEEA0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08F19-8819-5C44-97F5-01A98CE0EAE1}"/>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3275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C588-11A9-6FF8-47C2-5642C8C0D1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C6CBA-6F9F-3687-8EB5-4B91EA26F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365B-CDD0-6D44-F167-B864FF473061}"/>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880FD05A-A349-0545-CA8E-B79796283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20A17-1E46-306E-2C90-54F7222E3281}"/>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65693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5C2C4-6D15-1676-E927-8BA799E61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80A5C-E067-6090-AF54-E83653842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989B4-266C-178A-7CA2-E60832B2AA5A}"/>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B3AECFEC-6879-1413-440F-B889C918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3260D-06F7-FCC7-8917-22BAD1934270}"/>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080306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D51D-EDD3-C0AC-14C6-EEF650687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CCBA6-9343-3730-08F4-35D27EDA84B6}"/>
              </a:ext>
            </a:extLst>
          </p:cNvPr>
          <p:cNvSpPr>
            <a:spLocks noGrp="1"/>
          </p:cNvSpPr>
          <p:nvPr>
            <p:ph type="subTitle" idx="1"/>
          </p:nvPr>
        </p:nvSpPr>
        <p:spPr>
          <a:xfrm>
            <a:off x="1524000" y="3602038"/>
            <a:ext cx="9144000" cy="1655762"/>
          </a:xfrm>
        </p:spPr>
        <p:txBody>
          <a:bodyPr/>
          <a:lstStyle>
            <a:lvl1pPr marL="0" indent="0" algn="ctr">
              <a:buNone/>
              <a:defRPr sz="2400" b="0" i="0">
                <a:latin typeface="Gotha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774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D354-4C6F-C369-7FCA-85CAFB99F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DEF23-EAE5-0A16-5E77-489AE37826CB}"/>
              </a:ext>
            </a:extLst>
          </p:cNvPr>
          <p:cNvSpPr>
            <a:spLocks noGrp="1"/>
          </p:cNvSpPr>
          <p:nvPr>
            <p:ph idx="1"/>
          </p:nvPr>
        </p:nvSpPr>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81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2BF-CC8D-EB6A-BE85-CF21B2C04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96F39-9CDD-4A06-26F2-A9F3840513D5}"/>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82000"/>
                  </a:schemeClr>
                </a:solidFill>
                <a:latin typeface="Gotham"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52553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11F1-C213-0A15-7B0B-A8BF98ECA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AEC8F-F802-1586-5ECC-AF1428B4F7F5}"/>
              </a:ext>
            </a:extLst>
          </p:cNvPr>
          <p:cNvSpPr>
            <a:spLocks noGrp="1"/>
          </p:cNvSpPr>
          <p:nvPr>
            <p:ph sz="half" idx="1"/>
          </p:nvPr>
        </p:nvSpPr>
        <p:spPr>
          <a:xfrm>
            <a:off x="838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C35B9A-129E-0755-BAA4-35B4AFEF8BBA}"/>
              </a:ext>
            </a:extLst>
          </p:cNvPr>
          <p:cNvSpPr>
            <a:spLocks noGrp="1"/>
          </p:cNvSpPr>
          <p:nvPr>
            <p:ph sz="half" idx="2"/>
          </p:nvPr>
        </p:nvSpPr>
        <p:spPr>
          <a:xfrm>
            <a:off x="6172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23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A3E-B7D6-25AD-E7AD-613525214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F246B-ACCC-86DC-8D2B-ADCDB5ECC123}"/>
              </a:ext>
            </a:extLst>
          </p:cNvPr>
          <p:cNvSpPr>
            <a:spLocks noGrp="1"/>
          </p:cNvSpPr>
          <p:nvPr>
            <p:ph type="body" idx="1"/>
          </p:nvPr>
        </p:nvSpPr>
        <p:spPr>
          <a:xfrm>
            <a:off x="839788" y="1681163"/>
            <a:ext cx="5157787"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EF6B4-5009-B2F6-5393-EEB91A99541E}"/>
              </a:ext>
            </a:extLst>
          </p:cNvPr>
          <p:cNvSpPr>
            <a:spLocks noGrp="1"/>
          </p:cNvSpPr>
          <p:nvPr>
            <p:ph sz="half" idx="2"/>
          </p:nvPr>
        </p:nvSpPr>
        <p:spPr>
          <a:xfrm>
            <a:off x="839788" y="2505075"/>
            <a:ext cx="5157787"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02664-DA7B-3EDC-A9DA-A09EC44D139D}"/>
              </a:ext>
            </a:extLst>
          </p:cNvPr>
          <p:cNvSpPr>
            <a:spLocks noGrp="1"/>
          </p:cNvSpPr>
          <p:nvPr>
            <p:ph type="body" sz="quarter" idx="3"/>
          </p:nvPr>
        </p:nvSpPr>
        <p:spPr>
          <a:xfrm>
            <a:off x="6172200" y="1681163"/>
            <a:ext cx="5183188"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10CF7-B592-292C-68ED-D24AF3B48E42}"/>
              </a:ext>
            </a:extLst>
          </p:cNvPr>
          <p:cNvSpPr>
            <a:spLocks noGrp="1"/>
          </p:cNvSpPr>
          <p:nvPr>
            <p:ph sz="quarter" idx="4"/>
          </p:nvPr>
        </p:nvSpPr>
        <p:spPr>
          <a:xfrm>
            <a:off x="6172200" y="2505075"/>
            <a:ext cx="5183188"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02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6C94-00C3-3B6B-A363-DFCC6A76C5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952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9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2B43-F692-89F8-4B25-A6C93B8E6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0A065-3AD0-0A13-D235-4415752E2FC9}"/>
              </a:ext>
            </a:extLst>
          </p:cNvPr>
          <p:cNvSpPr>
            <a:spLocks noGrp="1"/>
          </p:cNvSpPr>
          <p:nvPr>
            <p:ph idx="1"/>
          </p:nvPr>
        </p:nvSpPr>
        <p:spPr>
          <a:xfrm>
            <a:off x="5183188" y="987425"/>
            <a:ext cx="6172200" cy="4873625"/>
          </a:xfrm>
        </p:spPr>
        <p:txBody>
          <a:bodyPr/>
          <a:lstStyle>
            <a:lvl1pPr>
              <a:defRPr sz="3200" b="0" i="0">
                <a:latin typeface="Gotham" pitchFamily="2" charset="0"/>
              </a:defRPr>
            </a:lvl1pPr>
            <a:lvl2pPr>
              <a:defRPr sz="2800" b="0" i="0">
                <a:latin typeface="Gotham" pitchFamily="2" charset="0"/>
              </a:defRPr>
            </a:lvl2pPr>
            <a:lvl3pPr>
              <a:defRPr sz="2400" b="0" i="0">
                <a:latin typeface="Gotham" pitchFamily="2" charset="0"/>
              </a:defRPr>
            </a:lvl3pPr>
            <a:lvl4pPr>
              <a:defRPr sz="2000" b="0" i="0">
                <a:latin typeface="Gotham" pitchFamily="2" charset="0"/>
              </a:defRPr>
            </a:lvl4pPr>
            <a:lvl5pPr>
              <a:defRPr sz="2000" b="0" i="0">
                <a:latin typeface="Gotham"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FB9B6-F684-CCE6-1DC7-9BF2486F017A}"/>
              </a:ext>
            </a:extLst>
          </p:cNvPr>
          <p:cNvSpPr>
            <a:spLocks noGrp="1"/>
          </p:cNvSpPr>
          <p:nvPr>
            <p:ph type="body" sz="half" idx="2"/>
          </p:nvPr>
        </p:nvSpPr>
        <p:spPr>
          <a:xfrm>
            <a:off x="839788" y="2057400"/>
            <a:ext cx="3932237" cy="3811588"/>
          </a:xfrm>
        </p:spPr>
        <p:txBody>
          <a:bodyPr/>
          <a:lstStyle>
            <a:lvl1pPr marL="0" indent="0">
              <a:buNone/>
              <a:defRPr sz="1600" b="0" i="0">
                <a:latin typeface="Gotha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594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1E60-FAC1-D584-0520-FEBFA9465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B3275-43EB-4017-06D6-975F50714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7A41-F979-0A70-2258-B2BDB55F7338}"/>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693497EA-9386-525B-6E64-8CA7E850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D186-9149-02FD-B30A-7D863469AF19}"/>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46801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C959-93B7-289D-7AF3-01AC5B4AE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4CC7-111C-566E-FF9E-F63AAA1799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DE921-D501-75E6-B29F-6B3DB47D7B4F}"/>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79EE1857-E871-6F20-7033-F2728C598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366FE-27E6-F641-519E-3D8E87F50270}"/>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89148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6EB2-F4EE-6310-5D29-F291809BF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9B7C9-549A-664A-B487-EEA134165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990B-55F0-B830-E75E-8A9BFBFF3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44815-2784-0EA8-A05E-3AC6F65FA2A0}"/>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6" name="Footer Placeholder 5">
            <a:extLst>
              <a:ext uri="{FF2B5EF4-FFF2-40B4-BE49-F238E27FC236}">
                <a16:creationId xmlns:a16="http://schemas.microsoft.com/office/drawing/2014/main" id="{0D72739E-7999-00F5-F1C8-772FFCA32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4A1AC-9B6A-FAFD-8AD2-BAA12879E298}"/>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81196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FA30-96AE-9036-BFB0-29D8F3D9B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49699F-BD65-4231-48B8-6A0D4C297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E2F7E-4169-EC00-8562-D863E5F13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D0715D-74DA-D9DE-9C60-DC0E3D45B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127215-15E9-2F9F-2A0D-B602552AC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9776E-F6D3-16D0-5E3C-F744D5FDACAF}"/>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8" name="Footer Placeholder 7">
            <a:extLst>
              <a:ext uri="{FF2B5EF4-FFF2-40B4-BE49-F238E27FC236}">
                <a16:creationId xmlns:a16="http://schemas.microsoft.com/office/drawing/2014/main" id="{2C462BAD-0FA7-21D4-222C-EAED6750A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B88F82-651B-BCA5-55DF-AFE9DF812783}"/>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46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9758-9AD3-2905-3818-FA565A828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6DB37D-03E1-3F4F-F849-1D496A97FCC7}"/>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4" name="Footer Placeholder 3">
            <a:extLst>
              <a:ext uri="{FF2B5EF4-FFF2-40B4-BE49-F238E27FC236}">
                <a16:creationId xmlns:a16="http://schemas.microsoft.com/office/drawing/2014/main" id="{E04670A9-D866-0F44-948E-6B0FF0D0A1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AB57B6-02C2-6F3D-71FB-6817898DD557}"/>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91919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B9475-4A5D-9ED4-4400-9B9FED1F97B5}"/>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3" name="Footer Placeholder 2">
            <a:extLst>
              <a:ext uri="{FF2B5EF4-FFF2-40B4-BE49-F238E27FC236}">
                <a16:creationId xmlns:a16="http://schemas.microsoft.com/office/drawing/2014/main" id="{DB4E687C-1888-E5DE-1B82-71DD9BF96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EB9E15-6EAA-BCB1-C2C8-E21136EEC615}"/>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86695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DCAD-1037-B6A7-E9B6-E74F91F58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1B7518-F60F-F71B-DB04-C1DC59B1B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71D6D6-5C51-219D-5B7C-2D2A7808F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11B0C-8855-069C-72DC-75840ACF7D17}"/>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6" name="Footer Placeholder 5">
            <a:extLst>
              <a:ext uri="{FF2B5EF4-FFF2-40B4-BE49-F238E27FC236}">
                <a16:creationId xmlns:a16="http://schemas.microsoft.com/office/drawing/2014/main" id="{C4107A43-36DE-0A43-E444-4D06E18A8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E70B2-26A0-EF26-AAE6-6DA9F59E57FA}"/>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4843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4546-467D-8585-5207-B4C02199E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18E7D-9A6F-A514-402D-691D17A88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14A991-77D6-3DE4-60A3-66B7585E4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4E587-35CA-94A2-51F7-BCBC3FCFF5EC}"/>
              </a:ext>
            </a:extLst>
          </p:cNvPr>
          <p:cNvSpPr>
            <a:spLocks noGrp="1"/>
          </p:cNvSpPr>
          <p:nvPr>
            <p:ph type="dt" sz="half" idx="10"/>
          </p:nvPr>
        </p:nvSpPr>
        <p:spPr/>
        <p:txBody>
          <a:bodyPr/>
          <a:lstStyle/>
          <a:p>
            <a:fld id="{39A3DBA6-A6E1-402C-8512-1F74B24F84F2}" type="datetimeFigureOut">
              <a:rPr lang="en-US" smtClean="0"/>
              <a:t>3/6/2025</a:t>
            </a:fld>
            <a:endParaRPr lang="en-US"/>
          </a:p>
        </p:txBody>
      </p:sp>
      <p:sp>
        <p:nvSpPr>
          <p:cNvPr id="6" name="Footer Placeholder 5">
            <a:extLst>
              <a:ext uri="{FF2B5EF4-FFF2-40B4-BE49-F238E27FC236}">
                <a16:creationId xmlns:a16="http://schemas.microsoft.com/office/drawing/2014/main" id="{FC713A7D-8A7B-408D-CE7A-C8F4E4E82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4C3D5-533C-DC89-79A9-D31A1F8DA16F}"/>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7066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0F583-E970-BE15-E4BC-F3B125B7E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B99BF2-3AF9-1307-7020-62D2D68E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2602F-51D5-D1F3-B09E-C29BCD977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A3DBA6-A6E1-402C-8512-1F74B24F84F2}" type="datetimeFigureOut">
              <a:rPr lang="en-US" smtClean="0"/>
              <a:t>3/6/2025</a:t>
            </a:fld>
            <a:endParaRPr lang="en-US"/>
          </a:p>
        </p:txBody>
      </p:sp>
      <p:sp>
        <p:nvSpPr>
          <p:cNvPr id="5" name="Footer Placeholder 4">
            <a:extLst>
              <a:ext uri="{FF2B5EF4-FFF2-40B4-BE49-F238E27FC236}">
                <a16:creationId xmlns:a16="http://schemas.microsoft.com/office/drawing/2014/main" id="{613C3E73-016F-F82F-98EF-6AE6ED091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475FF5-0A7D-0FCF-A469-7E6E0C6DE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67CC62-9E88-43AD-9987-BBC4BB921210}" type="slidenum">
              <a:rPr lang="en-US" smtClean="0"/>
              <a:t>‹#›</a:t>
            </a:fld>
            <a:endParaRPr lang="en-US"/>
          </a:p>
        </p:txBody>
      </p:sp>
    </p:spTree>
    <p:extLst>
      <p:ext uri="{BB962C8B-B14F-4D97-AF65-F5344CB8AC3E}">
        <p14:creationId xmlns:p14="http://schemas.microsoft.com/office/powerpoint/2010/main" val="351339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F3F0B-418C-C7D8-6EFA-9B6AB6987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959F8-5839-8A65-9523-4DF2D7B8C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08B84DA-46F3-F9D8-5B9B-6C47FA641DDA}"/>
              </a:ext>
            </a:extLst>
          </p:cNvPr>
          <p:cNvPicPr>
            <a:picLocks noChangeAspect="1"/>
          </p:cNvPicPr>
          <p:nvPr userDrawn="1"/>
        </p:nvPicPr>
        <p:blipFill>
          <a:blip r:embed="rId10"/>
          <a:stretch>
            <a:fillRect/>
          </a:stretch>
        </p:blipFill>
        <p:spPr>
          <a:xfrm>
            <a:off x="137196" y="6426068"/>
            <a:ext cx="1036149" cy="350066"/>
          </a:xfrm>
          <a:prstGeom prst="rect">
            <a:avLst/>
          </a:prstGeom>
        </p:spPr>
      </p:pic>
    </p:spTree>
    <p:extLst>
      <p:ext uri="{BB962C8B-B14F-4D97-AF65-F5344CB8AC3E}">
        <p14:creationId xmlns:p14="http://schemas.microsoft.com/office/powerpoint/2010/main" val="416314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65EDFE9-488D-859A-33A4-576469CCC477}"/>
              </a:ext>
            </a:extLst>
          </p:cNvPr>
          <p:cNvSpPr txBox="1">
            <a:spLocks noGrp="1"/>
          </p:cNvSpPr>
          <p:nvPr>
            <p:ph type="title" idx="4294967295"/>
          </p:nvPr>
        </p:nvSpPr>
        <p:spPr>
          <a:xfrm>
            <a:off x="-38100" y="2292927"/>
            <a:ext cx="12230100" cy="2272145"/>
          </a:xfrm>
          <a:prstGeom prst="rect">
            <a:avLst/>
          </a:prstGeom>
          <a:solidFill>
            <a:srgbClr val="FFCC99"/>
          </a:solidFill>
          <a:ln w="57150">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w="34925">
                  <a:noFill/>
                </a:ln>
                <a:solidFill>
                  <a:schemeClr val="tx1"/>
                </a:solidFill>
                <a:effectLst/>
                <a:uLnTx/>
                <a:uFillTx/>
                <a:latin typeface="Gotham Black"/>
                <a:ea typeface="+mn-ea"/>
                <a:cs typeface="+mn-cs"/>
              </a:rPr>
              <a:t>FERPA &amp; CONFIDENTIALITY</a:t>
            </a:r>
          </a:p>
        </p:txBody>
      </p:sp>
    </p:spTree>
    <p:custDataLst>
      <p:tags r:id="rId1"/>
    </p:custDataLst>
    <p:extLst>
      <p:ext uri="{BB962C8B-B14F-4D97-AF65-F5344CB8AC3E}">
        <p14:creationId xmlns:p14="http://schemas.microsoft.com/office/powerpoint/2010/main" val="121493939"/>
      </p:ext>
    </p:extLst>
  </p:cSld>
  <p:clrMapOvr>
    <a:masterClrMapping/>
  </p:clrMapOvr>
  <mc:AlternateContent xmlns:mc="http://schemas.openxmlformats.org/markup-compatibility/2006" xmlns:p14="http://schemas.microsoft.com/office/powerpoint/2010/main">
    <mc:Choice Requires="p14">
      <p:transition spd="slow" p14:dur="2000" advTm="8714"/>
    </mc:Choice>
    <mc:Fallback xmlns="">
      <p:transition spd="slow" advTm="87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0172-A2EA-60B2-BAF9-57DCC4DD2705}"/>
              </a:ext>
            </a:extLst>
          </p:cNvPr>
          <p:cNvSpPr txBox="1">
            <a:spLocks noGrp="1"/>
          </p:cNvSpPr>
          <p:nvPr>
            <p:ph type="title" idx="4294967295"/>
          </p:nvPr>
        </p:nvSpPr>
        <p:spPr>
          <a:xfrm>
            <a:off x="4253344" y="0"/>
            <a:ext cx="7938655" cy="2414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80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Gotham Black" pitchFamily="50" charset="0"/>
                <a:ea typeface="+mn-ea"/>
                <a:cs typeface="Calibri"/>
              </a:rPr>
              <a:t>WHAT ARE “RECORDS?”</a:t>
            </a:r>
            <a:endParaRPr kumimoji="0" lang="en-US" sz="4800" b="0" i="0" u="none" strike="noStrike" kern="1200" cap="none" spc="0" normalizeH="0" baseline="0" noProof="0" dirty="0">
              <a:ln>
                <a:noFill/>
              </a:ln>
              <a:solidFill>
                <a:prstClr val="black"/>
              </a:solidFill>
              <a:effectLst/>
              <a:uLnTx/>
              <a:uFillTx/>
              <a:latin typeface="Gotham Black" pitchFamily="50" charset="0"/>
              <a:ea typeface="Calibri"/>
              <a:cs typeface="Calibri"/>
            </a:endParaRPr>
          </a:p>
        </p:txBody>
      </p:sp>
      <p:sp>
        <p:nvSpPr>
          <p:cNvPr id="3" name="TextBox 2">
            <a:extLst>
              <a:ext uri="{FF2B5EF4-FFF2-40B4-BE49-F238E27FC236}">
                <a16:creationId xmlns:a16="http://schemas.microsoft.com/office/drawing/2014/main" id="{ECB864ED-D249-9C01-C65F-CDFEB0C31A60}"/>
              </a:ext>
            </a:extLst>
          </p:cNvPr>
          <p:cNvSpPr txBox="1"/>
          <p:nvPr/>
        </p:nvSpPr>
        <p:spPr>
          <a:xfrm>
            <a:off x="4522209" y="2053031"/>
            <a:ext cx="7400924" cy="4811438"/>
          </a:xfrm>
          <a:prstGeom prst="rect">
            <a:avLst/>
          </a:prstGeom>
          <a:noFill/>
        </p:spPr>
        <p:txBody>
          <a:bodyPr wrap="square" rtlCol="0" anchor="ctr" anchorCtr="0">
            <a:noAutofit/>
          </a:bodyPr>
          <a:lstStyle/>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FERPA protects “education records” as</a:t>
            </a:r>
          </a:p>
          <a:p>
            <a:pPr marL="342900" indent="-342900" defTabSz="914446">
              <a:spcAft>
                <a:spcPts val="800"/>
              </a:spcAft>
              <a:buFont typeface="Arial" panose="020B0604020202020204" pitchFamily="34" charset="0"/>
              <a:buChar char="•"/>
              <a:defRPr/>
            </a:pPr>
            <a:r>
              <a:rPr lang="en-US" sz="2133">
                <a:solidFill>
                  <a:srgbClr val="333333"/>
                </a:solidFill>
                <a:latin typeface="Gotham" pitchFamily="2" charset="0"/>
                <a:ea typeface="Open Sans" panose="020B0606030504020204" pitchFamily="34" charset="0"/>
                <a:cs typeface="Open Sans" panose="020B0606030504020204" pitchFamily="34" charset="0"/>
              </a:rPr>
              <a:t>directly related to a student, and</a:t>
            </a:r>
          </a:p>
          <a:p>
            <a:pPr marL="342900" indent="-342900" defTabSz="914446">
              <a:spcAft>
                <a:spcPts val="800"/>
              </a:spcAft>
              <a:buFont typeface="Arial" panose="020B0604020202020204" pitchFamily="34" charset="0"/>
              <a:buChar char="•"/>
              <a:defRPr/>
            </a:pPr>
            <a:r>
              <a:rPr lang="en-US" sz="2133">
                <a:solidFill>
                  <a:srgbClr val="333333"/>
                </a:solidFill>
                <a:latin typeface="Gotham" pitchFamily="2" charset="0"/>
                <a:ea typeface="Open Sans" panose="020B0606030504020204" pitchFamily="34" charset="0"/>
                <a:cs typeface="Open Sans" panose="020B0606030504020204" pitchFamily="34" charset="0"/>
              </a:rPr>
              <a:t>maintained by an educational agency or institution or by a party acting for the agency or institution. </a:t>
            </a:r>
          </a:p>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Student must be the focus of the record, not simply in the background or incidental to a report</a:t>
            </a:r>
          </a:p>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Educational records include hearing transcripts, evidence submitted in the context of the case, the investigative report, etc.</a:t>
            </a:r>
            <a:endParaRPr lang="en-US" sz="1200">
              <a:solidFill>
                <a:srgbClr val="333333"/>
              </a:solidFill>
              <a:latin typeface="Gotham" pitchFamily="2"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AA5B17FE-A434-A48D-0280-830B493358A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8332" t="94" r="40431" b="-94"/>
          <a:stretch/>
        </p:blipFill>
        <p:spPr>
          <a:xfrm>
            <a:off x="0" y="6469"/>
            <a:ext cx="4253345" cy="6858000"/>
          </a:xfrm>
          <a:prstGeom prst="rect">
            <a:avLst/>
          </a:prstGeom>
        </p:spPr>
      </p:pic>
    </p:spTree>
    <p:custDataLst>
      <p:tags r:id="rId1"/>
    </p:custDataLst>
    <p:extLst>
      <p:ext uri="{BB962C8B-B14F-4D97-AF65-F5344CB8AC3E}">
        <p14:creationId xmlns:p14="http://schemas.microsoft.com/office/powerpoint/2010/main" val="4236475183"/>
      </p:ext>
    </p:extLst>
  </p:cSld>
  <p:clrMapOvr>
    <a:masterClrMapping/>
  </p:clrMapOvr>
  <mc:AlternateContent xmlns:mc="http://schemas.openxmlformats.org/markup-compatibility/2006" xmlns:p14="http://schemas.microsoft.com/office/powerpoint/2010/main">
    <mc:Choice Requires="p14">
      <p:transition spd="slow" p14:dur="2000" advTm="44635"/>
    </mc:Choice>
    <mc:Fallback xmlns="">
      <p:transition spd="slow" advTm="446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2D4F5A-AD16-2182-ED67-3208276C3868}"/>
              </a:ext>
            </a:extLst>
          </p:cNvPr>
          <p:cNvSpPr txBox="1">
            <a:spLocks noGrp="1"/>
          </p:cNvSpPr>
          <p:nvPr>
            <p:ph type="title" idx="4294967295"/>
          </p:nvPr>
        </p:nvSpPr>
        <p:spPr>
          <a:xfrm>
            <a:off x="268403" y="-58182"/>
            <a:ext cx="12192000" cy="1692018"/>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Gotham Black" pitchFamily="50" charset="0"/>
                <a:ea typeface="+mn-ea"/>
                <a:cs typeface="+mn-cs"/>
              </a:rPr>
              <a:t>CONFLICTS &amp; DISCLOSURES</a:t>
            </a:r>
          </a:p>
        </p:txBody>
      </p:sp>
      <p:sp>
        <p:nvSpPr>
          <p:cNvPr id="7" name="TextBox 6">
            <a:extLst>
              <a:ext uri="{FF2B5EF4-FFF2-40B4-BE49-F238E27FC236}">
                <a16:creationId xmlns:a16="http://schemas.microsoft.com/office/drawing/2014/main" id="{3C691E38-E115-4FEF-1D2D-58868CF5EAB9}"/>
              </a:ext>
            </a:extLst>
          </p:cNvPr>
          <p:cNvSpPr txBox="1"/>
          <p:nvPr/>
        </p:nvSpPr>
        <p:spPr>
          <a:xfrm>
            <a:off x="268403" y="1610548"/>
            <a:ext cx="8518993" cy="5031648"/>
          </a:xfrm>
          <a:prstGeom prst="rect">
            <a:avLst/>
          </a:prstGeom>
          <a:noFill/>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Institutions are </a:t>
            </a: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REQUIRED</a:t>
            </a: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 to share relevant evidence with the parties.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Students have </a:t>
            </a:r>
            <a:r>
              <a:rPr kumimoji="0" lang="en-US" sz="1867" b="0" i="1" u="none" strike="noStrike" kern="1200" cap="none" spc="0" normalizeH="0" baseline="0" noProof="0" dirty="0">
                <a:ln>
                  <a:noFill/>
                </a:ln>
                <a:solidFill>
                  <a:srgbClr val="000000"/>
                </a:solidFill>
                <a:effectLst/>
                <a:uLnTx/>
                <a:uFillTx/>
                <a:latin typeface="Gotham" pitchFamily="2" charset="0"/>
                <a:ea typeface="+mn-ea"/>
                <a:cs typeface="+mn-cs"/>
              </a:rPr>
              <a:t>“a right to inspect and review any witness statement that is directly related to the student, even if that statement contains information that is also directly related to another student, if the information cannot be segregated and redacted without destroying its meaning.’’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When conflict exists, institutions are required to comply with Title IX regulations - </a:t>
            </a: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this FERPA override is known as “GEPA override”</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Title IX includes federally protected due process rights- constitutional override</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MAY NOT USE FERPA </a:t>
            </a: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to avoid complying with Title IX</a:t>
            </a:r>
          </a:p>
        </p:txBody>
      </p:sp>
      <p:pic>
        <p:nvPicPr>
          <p:cNvPr id="2" name="Graphic 1" descr="Folder Search with solid fill">
            <a:extLst>
              <a:ext uri="{FF2B5EF4-FFF2-40B4-BE49-F238E27FC236}">
                <a16:creationId xmlns:a16="http://schemas.microsoft.com/office/drawing/2014/main" id="{6162E22A-D718-CCE8-487F-A31FC14E75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69827">
            <a:off x="8066573" y="2013019"/>
            <a:ext cx="4607776" cy="4607776"/>
          </a:xfrm>
          <a:prstGeom prst="rect">
            <a:avLst/>
          </a:prstGeom>
        </p:spPr>
      </p:pic>
    </p:spTree>
    <p:custDataLst>
      <p:tags r:id="rId1"/>
    </p:custDataLst>
    <p:extLst>
      <p:ext uri="{BB962C8B-B14F-4D97-AF65-F5344CB8AC3E}">
        <p14:creationId xmlns:p14="http://schemas.microsoft.com/office/powerpoint/2010/main" val="1967278778"/>
      </p:ext>
    </p:extLst>
  </p:cSld>
  <p:clrMapOvr>
    <a:masterClrMapping/>
  </p:clrMapOvr>
  <mc:AlternateContent xmlns:mc="http://schemas.openxmlformats.org/markup-compatibility/2006" xmlns:p14="http://schemas.microsoft.com/office/powerpoint/2010/main">
    <mc:Choice Requires="p14">
      <p:transition spd="slow" p14:dur="2000" advTm="306802"/>
    </mc:Choice>
    <mc:Fallback xmlns="">
      <p:transition spd="slow" advTm="30680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ci">
      <a:dk1>
        <a:srgbClr val="001641"/>
      </a:dk1>
      <a:lt1>
        <a:srgbClr val="F2F2F2"/>
      </a:lt1>
      <a:dk2>
        <a:srgbClr val="D9DDDE"/>
      </a:dk2>
      <a:lt2>
        <a:srgbClr val="033867"/>
      </a:lt2>
      <a:accent1>
        <a:srgbClr val="FFFFFF"/>
      </a:accent1>
      <a:accent2>
        <a:srgbClr val="000000"/>
      </a:accent2>
      <a:accent3>
        <a:srgbClr val="FFFFFF"/>
      </a:accent3>
      <a:accent4>
        <a:srgbClr val="FFFFFF"/>
      </a:accent4>
      <a:accent5>
        <a:srgbClr val="FFFFFF"/>
      </a:accent5>
      <a:accent6>
        <a:srgbClr val="FFFFFF"/>
      </a:accent6>
      <a:hlink>
        <a:srgbClr val="FFFFFF"/>
      </a:hlink>
      <a:folHlink>
        <a:srgbClr val="FFFFFF"/>
      </a:folHlink>
    </a:clrScheme>
    <a:fontScheme name="sci">
      <a:majorFont>
        <a:latin typeface="Gotham Black"/>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c3fc14-2e30-4e40-8eeb-3b52cfee7462" xsi:nil="true"/>
    <lcf76f155ced4ddcb4097134ff3c332f xmlns="d53ffc77-9570-416f-b8ce-97d7c6acbad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F9DEE80A15E8428BF7116FB6EA3FC9" ma:contentTypeVersion="18" ma:contentTypeDescription="Create a new document." ma:contentTypeScope="" ma:versionID="002b0f04a1f892700b9731c351a5d4ac">
  <xsd:schema xmlns:xsd="http://www.w3.org/2001/XMLSchema" xmlns:xs="http://www.w3.org/2001/XMLSchema" xmlns:p="http://schemas.microsoft.com/office/2006/metadata/properties" xmlns:ns2="d53ffc77-9570-416f-b8ce-97d7c6acbadf" xmlns:ns3="77c3fc14-2e30-4e40-8eeb-3b52cfee7462" targetNamespace="http://schemas.microsoft.com/office/2006/metadata/properties" ma:root="true" ma:fieldsID="51d32eb173745c2e6c10157bad3d9ee4" ns2:_="" ns3:_="">
    <xsd:import namespace="d53ffc77-9570-416f-b8ce-97d7c6acbadf"/>
    <xsd:import namespace="77c3fc14-2e30-4e40-8eeb-3b52cfee74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ffc77-9570-416f-b8ce-97d7c6acb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84558b3-4b7e-402e-a6c9-1417db9941b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c3fc14-2e30-4e40-8eeb-3b52cfee74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6219e5c-395d-45d9-bf8c-5b248b101e56}" ma:internalName="TaxCatchAll" ma:showField="CatchAllData" ma:web="77c3fc14-2e30-4e40-8eeb-3b52cfee74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7EBA6-9134-46A2-B28C-35E10DFEF43D}">
  <ds:schemaRefs>
    <ds:schemaRef ds:uri="http://schemas.microsoft.com/office/2006/documentManagement/types"/>
    <ds:schemaRef ds:uri="d53ffc77-9570-416f-b8ce-97d7c6acbadf"/>
    <ds:schemaRef ds:uri="http://schemas.openxmlformats.org/package/2006/metadata/core-properties"/>
    <ds:schemaRef ds:uri="http://purl.org/dc/terms/"/>
    <ds:schemaRef ds:uri="http://purl.org/dc/elements/1.1/"/>
    <ds:schemaRef ds:uri="http://purl.org/dc/dcmitype/"/>
    <ds:schemaRef ds:uri="http://www.w3.org/XML/1998/namespace"/>
    <ds:schemaRef ds:uri="http://schemas.microsoft.com/office/infopath/2007/PartnerControls"/>
    <ds:schemaRef ds:uri="77c3fc14-2e30-4e40-8eeb-3b52cfee7462"/>
    <ds:schemaRef ds:uri="http://schemas.microsoft.com/office/2006/metadata/properties"/>
  </ds:schemaRefs>
</ds:datastoreItem>
</file>

<file path=customXml/itemProps2.xml><?xml version="1.0" encoding="utf-8"?>
<ds:datastoreItem xmlns:ds="http://schemas.openxmlformats.org/officeDocument/2006/customXml" ds:itemID="{1A107148-A047-4BA3-985A-2B974F6F038F}">
  <ds:schemaRefs>
    <ds:schemaRef ds:uri="http://schemas.microsoft.com/sharepoint/v3/contenttype/forms"/>
  </ds:schemaRefs>
</ds:datastoreItem>
</file>

<file path=customXml/itemProps3.xml><?xml version="1.0" encoding="utf-8"?>
<ds:datastoreItem xmlns:ds="http://schemas.openxmlformats.org/officeDocument/2006/customXml" ds:itemID="{273707A7-A631-46B4-BFE1-A99BE0760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ffc77-9570-416f-b8ce-97d7c6acbadf"/>
    <ds:schemaRef ds:uri="77c3fc14-2e30-4e40-8eeb-3b52cfee7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189</Words>
  <Application>Microsoft Office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Aptos</vt:lpstr>
      <vt:lpstr>Aptos Display</vt:lpstr>
      <vt:lpstr>Arial</vt:lpstr>
      <vt:lpstr>Gotham</vt:lpstr>
      <vt:lpstr>Gotham Black</vt:lpstr>
      <vt:lpstr>Melior</vt:lpstr>
      <vt:lpstr>Open Sans</vt:lpstr>
      <vt:lpstr>Office Theme</vt:lpstr>
      <vt:lpstr>1_Office Theme</vt:lpstr>
      <vt:lpstr>FERPA &amp; CONFIDENTIALITY</vt:lpstr>
      <vt:lpstr>WHAT ARE “RECORDS?”</vt:lpstr>
      <vt:lpstr>CONFLICTS &amp; DISCLOSURES</vt:lpstr>
    </vt:vector>
  </TitlesOfParts>
  <Company>SUNY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Ribeiro, Ryan</dc:creator>
  <cp:lastModifiedBy>Gowan, Kelly</cp:lastModifiedBy>
  <cp:revision>142</cp:revision>
  <dcterms:created xsi:type="dcterms:W3CDTF">2025-02-21T16:14:52Z</dcterms:created>
  <dcterms:modified xsi:type="dcterms:W3CDTF">2025-03-06T15:33:39Z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0x010100B1F9DEE80A15E8428BF7116FB6EA3FC9</vt:lpwstr>
  </property>
  <property fmtid="{D5CDD505-2E9C-101B-9397-08002B2CF9AE}" pid="3" name="MediaServiceImageTags">
    <vt:lpwstr/>
  </property>
</Properties>
</file>