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8"/>
  </p:notesMasterIdLst>
  <p:sldIdLst>
    <p:sldId id="256" r:id="rId2"/>
    <p:sldId id="260" r:id="rId3"/>
    <p:sldId id="259" r:id="rId4"/>
    <p:sldId id="261" r:id="rId5"/>
    <p:sldId id="262" r:id="rId6"/>
    <p:sldId id="263" r:id="rId7"/>
    <p:sldId id="258" r:id="rId8"/>
    <p:sldId id="264" r:id="rId9"/>
    <p:sldId id="265" r:id="rId10"/>
    <p:sldId id="266" r:id="rId11"/>
    <p:sldId id="267" r:id="rId12"/>
    <p:sldId id="273" r:id="rId13"/>
    <p:sldId id="268" r:id="rId14"/>
    <p:sldId id="280" r:id="rId15"/>
    <p:sldId id="269" r:id="rId16"/>
    <p:sldId id="271" r:id="rId17"/>
    <p:sldId id="272" r:id="rId18"/>
    <p:sldId id="281" r:id="rId19"/>
    <p:sldId id="274" r:id="rId20"/>
    <p:sldId id="275" r:id="rId21"/>
    <p:sldId id="278" r:id="rId22"/>
    <p:sldId id="279" r:id="rId23"/>
    <p:sldId id="276" r:id="rId24"/>
    <p:sldId id="277" r:id="rId25"/>
    <p:sldId id="282" r:id="rId26"/>
    <p:sldId id="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87484" autoAdjust="0"/>
  </p:normalViewPr>
  <p:slideViewPr>
    <p:cSldViewPr snapToGrid="0">
      <p:cViewPr varScale="1">
        <p:scale>
          <a:sx n="91" d="100"/>
          <a:sy n="91" d="100"/>
        </p:scale>
        <p:origin x="4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A97F7-DF1A-4817-A41E-73C268580F24}" type="datetimeFigureOut">
              <a:rPr lang="en-US" smtClean="0"/>
              <a:t>8/16/2019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6A6E1-97F1-4FAD-B98F-8A2650BBC88D}" type="slidenum">
              <a:rPr lang="en-US" smtClean="0"/>
              <a:t>‹#›</a:t>
            </a:fld>
            <a:endParaRPr lang="en-US"/>
          </a:p>
        </p:txBody>
      </p:sp>
    </p:spTree>
    <p:extLst>
      <p:ext uri="{BB962C8B-B14F-4D97-AF65-F5344CB8AC3E}">
        <p14:creationId xmlns:p14="http://schemas.microsoft.com/office/powerpoint/2010/main" val="203796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6A6E1-97F1-4FAD-B98F-8A2650BBC88D}" type="slidenum">
              <a:rPr lang="en-US" smtClean="0"/>
              <a:t>3</a:t>
            </a:fld>
            <a:endParaRPr lang="en-US"/>
          </a:p>
        </p:txBody>
      </p:sp>
    </p:spTree>
    <p:extLst>
      <p:ext uri="{BB962C8B-B14F-4D97-AF65-F5344CB8AC3E}">
        <p14:creationId xmlns:p14="http://schemas.microsoft.com/office/powerpoint/2010/main" val="125649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6A6E1-97F1-4FAD-B98F-8A2650BBC88D}" type="slidenum">
              <a:rPr lang="en-US" smtClean="0"/>
              <a:t>13</a:t>
            </a:fld>
            <a:endParaRPr lang="en-US"/>
          </a:p>
        </p:txBody>
      </p:sp>
    </p:spTree>
    <p:extLst>
      <p:ext uri="{BB962C8B-B14F-4D97-AF65-F5344CB8AC3E}">
        <p14:creationId xmlns:p14="http://schemas.microsoft.com/office/powerpoint/2010/main" val="326334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6A6E1-97F1-4FAD-B98F-8A2650BBC88D}" type="slidenum">
              <a:rPr lang="en-US" smtClean="0"/>
              <a:t>17</a:t>
            </a:fld>
            <a:endParaRPr lang="en-US"/>
          </a:p>
        </p:txBody>
      </p:sp>
    </p:spTree>
    <p:extLst>
      <p:ext uri="{BB962C8B-B14F-4D97-AF65-F5344CB8AC3E}">
        <p14:creationId xmlns:p14="http://schemas.microsoft.com/office/powerpoint/2010/main" val="1168170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6A6E1-97F1-4FAD-B98F-8A2650BBC88D}" type="slidenum">
              <a:rPr lang="en-US" smtClean="0"/>
              <a:t>18</a:t>
            </a:fld>
            <a:endParaRPr lang="en-US"/>
          </a:p>
        </p:txBody>
      </p:sp>
    </p:spTree>
    <p:extLst>
      <p:ext uri="{BB962C8B-B14F-4D97-AF65-F5344CB8AC3E}">
        <p14:creationId xmlns:p14="http://schemas.microsoft.com/office/powerpoint/2010/main" val="48452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6A6E1-97F1-4FAD-B98F-8A2650BBC88D}" type="slidenum">
              <a:rPr lang="en-US" smtClean="0"/>
              <a:t>20</a:t>
            </a:fld>
            <a:endParaRPr lang="en-US"/>
          </a:p>
        </p:txBody>
      </p:sp>
    </p:spTree>
    <p:extLst>
      <p:ext uri="{BB962C8B-B14F-4D97-AF65-F5344CB8AC3E}">
        <p14:creationId xmlns:p14="http://schemas.microsoft.com/office/powerpoint/2010/main" val="409697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6A6E1-97F1-4FAD-B98F-8A2650BBC88D}" type="slidenum">
              <a:rPr lang="en-US" smtClean="0"/>
              <a:t>21</a:t>
            </a:fld>
            <a:endParaRPr lang="en-US"/>
          </a:p>
        </p:txBody>
      </p:sp>
    </p:spTree>
    <p:extLst>
      <p:ext uri="{BB962C8B-B14F-4D97-AF65-F5344CB8AC3E}">
        <p14:creationId xmlns:p14="http://schemas.microsoft.com/office/powerpoint/2010/main" val="37417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6A6E1-97F1-4FAD-B98F-8A2650BBC88D}" type="slidenum">
              <a:rPr lang="en-US" smtClean="0"/>
              <a:t>24</a:t>
            </a:fld>
            <a:endParaRPr lang="en-US"/>
          </a:p>
        </p:txBody>
      </p:sp>
    </p:spTree>
    <p:extLst>
      <p:ext uri="{BB962C8B-B14F-4D97-AF65-F5344CB8AC3E}">
        <p14:creationId xmlns:p14="http://schemas.microsoft.com/office/powerpoint/2010/main" val="8841578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8/16/2019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8/16/2019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8/16/2019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8/16/2019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8/16/2019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8/16/2019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8/16/2019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mailto:pcardadmin@usu.edu?subject="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access.usbank.co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mailto:pcardadmin@usu.edu"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pcardadmin@usu.edu?subject="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pcardadmin@usu.edu"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mailto:pcardadmin@usu.edu" TargetMode="Externa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What’s old &amp; what’s new in p-card</a:t>
            </a:r>
            <a:endParaRPr lang="en-US" sz="5400" dirty="0"/>
          </a:p>
        </p:txBody>
      </p:sp>
      <p:sp>
        <p:nvSpPr>
          <p:cNvPr id="3" name="Subtitle 2"/>
          <p:cNvSpPr>
            <a:spLocks noGrp="1"/>
          </p:cNvSpPr>
          <p:nvPr>
            <p:ph type="subTitle" idx="1"/>
          </p:nvPr>
        </p:nvSpPr>
        <p:spPr/>
        <p:txBody>
          <a:bodyPr/>
          <a:lstStyle/>
          <a:p>
            <a:r>
              <a:rPr lang="en-US" dirty="0" smtClean="0"/>
              <a:t>Tuesday, August 13, 2019</a:t>
            </a:r>
            <a:endParaRPr lang="en-US" dirty="0"/>
          </a:p>
        </p:txBody>
      </p:sp>
    </p:spTree>
    <p:extLst>
      <p:ext uri="{BB962C8B-B14F-4D97-AF65-F5344CB8AC3E}">
        <p14:creationId xmlns:p14="http://schemas.microsoft.com/office/powerpoint/2010/main" val="3635299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P-card RECORD RETENTION</a:t>
            </a:r>
            <a:endParaRPr lang="en-US" dirty="0"/>
          </a:p>
        </p:txBody>
      </p:sp>
      <p:sp>
        <p:nvSpPr>
          <p:cNvPr id="3" name="Content Placeholder 2"/>
          <p:cNvSpPr>
            <a:spLocks noGrp="1"/>
          </p:cNvSpPr>
          <p:nvPr>
            <p:ph sz="half" idx="1"/>
          </p:nvPr>
        </p:nvSpPr>
        <p:spPr>
          <a:xfrm>
            <a:off x="1069848" y="2194560"/>
            <a:ext cx="5026152" cy="4374406"/>
          </a:xfrm>
        </p:spPr>
        <p:txBody>
          <a:bodyPr/>
          <a:lstStyle/>
          <a:p>
            <a:r>
              <a:rPr lang="en-US" dirty="0" smtClean="0"/>
              <a:t>TRANSACTION RECORDS ARE STORED IN SERVICE-NOW</a:t>
            </a:r>
          </a:p>
          <a:p>
            <a:endParaRPr lang="en-US" dirty="0" smtClean="0"/>
          </a:p>
          <a:p>
            <a:r>
              <a:rPr lang="en-US" dirty="0" smtClean="0"/>
              <a:t>TRANSACTION RECORDS PRIOR TO JUNE 1, 2018 ARE STORED IN XTENDER</a:t>
            </a:r>
          </a:p>
          <a:p>
            <a:r>
              <a:rPr lang="en-US" dirty="0" smtClean="0"/>
              <a:t>WORKFLOW TRANSACTIONS ARE IN XTENDER</a:t>
            </a:r>
          </a:p>
          <a:p>
            <a:r>
              <a:rPr lang="en-US" dirty="0" smtClean="0"/>
              <a:t>FGIDOCR</a:t>
            </a:r>
          </a:p>
          <a:p>
            <a:r>
              <a:rPr lang="en-US" dirty="0" smtClean="0"/>
              <a:t>ENTER S#</a:t>
            </a:r>
          </a:p>
          <a:p>
            <a:r>
              <a:rPr lang="en-US" dirty="0" smtClean="0"/>
              <a:t>GO</a:t>
            </a:r>
          </a:p>
          <a:p>
            <a:r>
              <a:rPr lang="en-US" dirty="0" smtClean="0"/>
              <a:t>RETRIEVE</a:t>
            </a:r>
          </a:p>
          <a:p>
            <a:endParaRPr lang="en-US" dirty="0" smtClean="0"/>
          </a:p>
          <a:p>
            <a:endParaRPr lang="en-US" dirty="0" smtClean="0"/>
          </a:p>
          <a:p>
            <a:endParaRPr lang="en-US" dirty="0"/>
          </a:p>
        </p:txBody>
      </p:sp>
      <p:sp>
        <p:nvSpPr>
          <p:cNvPr id="4" name="Content Placeholder 3"/>
          <p:cNvSpPr>
            <a:spLocks noGrp="1"/>
          </p:cNvSpPr>
          <p:nvPr>
            <p:ph sz="half" idx="2"/>
          </p:nvPr>
        </p:nvSpPr>
        <p:spPr/>
        <p:txBody>
          <a:bodyPr/>
          <a:lstStyle/>
          <a:p>
            <a:r>
              <a:rPr lang="en-US" dirty="0" smtClean="0"/>
              <a:t>Items that are not electronically stored should be kept for 5 years.</a:t>
            </a:r>
          </a:p>
          <a:p>
            <a:r>
              <a:rPr lang="en-US" dirty="0" smtClean="0"/>
              <a:t>Special Projects</a:t>
            </a:r>
          </a:p>
          <a:p>
            <a:endParaRPr lang="en-US" dirty="0"/>
          </a:p>
        </p:txBody>
      </p:sp>
    </p:spTree>
    <p:extLst>
      <p:ext uri="{BB962C8B-B14F-4D97-AF65-F5344CB8AC3E}">
        <p14:creationId xmlns:p14="http://schemas.microsoft.com/office/powerpoint/2010/main" val="687964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Utah state sales tax</a:t>
            </a:r>
            <a:br>
              <a:rPr lang="en-US" dirty="0" smtClean="0"/>
            </a:br>
            <a:r>
              <a:rPr lang="en-US" dirty="0" smtClean="0"/>
              <a:t>		</a:t>
            </a:r>
            <a:r>
              <a:rPr lang="en-US" sz="2800" dirty="0" smtClean="0"/>
              <a:t>state tax license no.</a:t>
            </a:r>
            <a:r>
              <a:rPr lang="en-US" dirty="0" smtClean="0"/>
              <a:t>	11895815-002-stc</a:t>
            </a:r>
            <a:endParaRPr lang="en-US" dirty="0"/>
          </a:p>
        </p:txBody>
      </p:sp>
      <p:sp>
        <p:nvSpPr>
          <p:cNvPr id="3" name="Text Placeholder 2"/>
          <p:cNvSpPr>
            <a:spLocks noGrp="1"/>
          </p:cNvSpPr>
          <p:nvPr>
            <p:ph type="body" idx="1"/>
          </p:nvPr>
        </p:nvSpPr>
        <p:spPr/>
        <p:txBody>
          <a:bodyPr/>
          <a:lstStyle/>
          <a:p>
            <a:r>
              <a:rPr lang="en-US" dirty="0" smtClean="0"/>
              <a:t>Online</a:t>
            </a:r>
            <a:endParaRPr lang="en-US" dirty="0"/>
          </a:p>
        </p:txBody>
      </p:sp>
      <p:sp>
        <p:nvSpPr>
          <p:cNvPr id="4" name="Content Placeholder 3"/>
          <p:cNvSpPr>
            <a:spLocks noGrp="1"/>
          </p:cNvSpPr>
          <p:nvPr>
            <p:ph sz="half" idx="2"/>
          </p:nvPr>
        </p:nvSpPr>
        <p:spPr/>
        <p:txBody>
          <a:bodyPr>
            <a:normAutofit lnSpcReduction="10000"/>
          </a:bodyPr>
          <a:lstStyle/>
          <a:p>
            <a:r>
              <a:rPr lang="en-US" dirty="0"/>
              <a:t>Attempt to indicate that Utah State University is a tax exempt entity whenever </a:t>
            </a:r>
            <a:r>
              <a:rPr lang="en-US" dirty="0" smtClean="0"/>
              <a:t>possible.</a:t>
            </a:r>
          </a:p>
          <a:p>
            <a:r>
              <a:rPr lang="en-US" dirty="0"/>
              <a:t>Not every website has a tax free option</a:t>
            </a:r>
            <a:r>
              <a:rPr lang="en-US" dirty="0" smtClean="0"/>
              <a:t>.</a:t>
            </a:r>
          </a:p>
          <a:p>
            <a:r>
              <a:rPr lang="en-US" dirty="0"/>
              <a:t>l</a:t>
            </a:r>
            <a:r>
              <a:rPr lang="en-US" dirty="0" smtClean="0"/>
              <a:t>odging </a:t>
            </a:r>
            <a:r>
              <a:rPr lang="en-US" dirty="0"/>
              <a:t>is an example of a purchase that currently is not exempt unless the amount is for a $1,000 or more or the vendor has a negotiated </a:t>
            </a:r>
            <a:r>
              <a:rPr lang="en-US" dirty="0" smtClean="0"/>
              <a:t>contract.</a:t>
            </a:r>
          </a:p>
          <a:p>
            <a:r>
              <a:rPr lang="en-US" dirty="0"/>
              <a:t>The tax exempt number is printer on the front of </a:t>
            </a:r>
            <a:r>
              <a:rPr lang="en-US" dirty="0" smtClean="0"/>
              <a:t>every </a:t>
            </a:r>
            <a:r>
              <a:rPr lang="en-US" dirty="0"/>
              <a:t>p-card.</a:t>
            </a:r>
          </a:p>
          <a:p>
            <a:endParaRPr lang="en-US" dirty="0" smtClean="0"/>
          </a:p>
          <a:p>
            <a:endParaRPr lang="en-US" dirty="0"/>
          </a:p>
        </p:txBody>
      </p:sp>
      <p:sp>
        <p:nvSpPr>
          <p:cNvPr id="5" name="Text Placeholder 4"/>
          <p:cNvSpPr>
            <a:spLocks noGrp="1"/>
          </p:cNvSpPr>
          <p:nvPr>
            <p:ph type="body" sz="quarter" idx="3"/>
          </p:nvPr>
        </p:nvSpPr>
        <p:spPr/>
        <p:txBody>
          <a:bodyPr/>
          <a:lstStyle/>
          <a:p>
            <a:r>
              <a:rPr lang="en-US" dirty="0" smtClean="0"/>
              <a:t>In Person</a:t>
            </a:r>
            <a:endParaRPr lang="en-US" dirty="0"/>
          </a:p>
        </p:txBody>
      </p:sp>
      <p:sp>
        <p:nvSpPr>
          <p:cNvPr id="6" name="Content Placeholder 5"/>
          <p:cNvSpPr>
            <a:spLocks noGrp="1"/>
          </p:cNvSpPr>
          <p:nvPr>
            <p:ph sz="quarter" idx="4"/>
          </p:nvPr>
        </p:nvSpPr>
        <p:spPr>
          <a:xfrm>
            <a:off x="6364224" y="2743199"/>
            <a:ext cx="4754880" cy="3930869"/>
          </a:xfrm>
        </p:spPr>
        <p:txBody>
          <a:bodyPr>
            <a:normAutofit/>
          </a:bodyPr>
          <a:lstStyle/>
          <a:p>
            <a:r>
              <a:rPr lang="en-US" dirty="0" smtClean="0"/>
              <a:t>Let the Merchant know </a:t>
            </a:r>
            <a:r>
              <a:rPr lang="en-US" u="sng" dirty="0" smtClean="0"/>
              <a:t>prior</a:t>
            </a:r>
            <a:r>
              <a:rPr lang="en-US" dirty="0" smtClean="0"/>
              <a:t> to starting your transaction.</a:t>
            </a:r>
          </a:p>
          <a:p>
            <a:r>
              <a:rPr lang="en-US" dirty="0" smtClean="0"/>
              <a:t>Although </a:t>
            </a:r>
            <a:r>
              <a:rPr lang="en-US" dirty="0"/>
              <a:t>penalties are not assessed for Utah Sales Tax charged to your purchase, if the amount is material, your department may want to pursue a sales tax credit from the vendor. </a:t>
            </a:r>
            <a:endParaRPr lang="en-US" b="1" dirty="0"/>
          </a:p>
          <a:p>
            <a:r>
              <a:rPr lang="en-US" dirty="0" smtClean="0"/>
              <a:t>Not every vendor will honor the exemption. If this is the case, make a comment on the receipt and the            P-card transaction in Service-Now.</a:t>
            </a:r>
          </a:p>
          <a:p>
            <a:endParaRPr lang="en-US" dirty="0"/>
          </a:p>
        </p:txBody>
      </p:sp>
    </p:spTree>
    <p:extLst>
      <p:ext uri="{BB962C8B-B14F-4D97-AF65-F5344CB8AC3E}">
        <p14:creationId xmlns:p14="http://schemas.microsoft.com/office/powerpoint/2010/main" val="196977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33893" y="1279075"/>
            <a:ext cx="6672866" cy="4408428"/>
          </a:xfrm>
          <a:prstGeom prst="rect">
            <a:avLst/>
          </a:prstGeom>
        </p:spPr>
      </p:pic>
    </p:spTree>
    <p:extLst>
      <p:ext uri="{BB962C8B-B14F-4D97-AF65-F5344CB8AC3E}">
        <p14:creationId xmlns:p14="http://schemas.microsoft.com/office/powerpoint/2010/main" val="2724896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Fraudulent p-card transactions</a:t>
            </a:r>
            <a:endParaRPr lang="en-US" dirty="0"/>
          </a:p>
        </p:txBody>
      </p:sp>
      <p:sp>
        <p:nvSpPr>
          <p:cNvPr id="3" name="Text Placeholder 2"/>
          <p:cNvSpPr>
            <a:spLocks noGrp="1"/>
          </p:cNvSpPr>
          <p:nvPr>
            <p:ph type="body" idx="1"/>
          </p:nvPr>
        </p:nvSpPr>
        <p:spPr/>
        <p:txBody>
          <a:bodyPr/>
          <a:lstStyle/>
          <a:p>
            <a:r>
              <a:rPr lang="en-US" dirty="0" smtClean="0"/>
              <a:t>CARDHOLDER</a:t>
            </a:r>
            <a:endParaRPr lang="en-US" dirty="0"/>
          </a:p>
        </p:txBody>
      </p:sp>
      <p:sp>
        <p:nvSpPr>
          <p:cNvPr id="4" name="Content Placeholder 3"/>
          <p:cNvSpPr>
            <a:spLocks noGrp="1"/>
          </p:cNvSpPr>
          <p:nvPr>
            <p:ph sz="half" idx="2"/>
          </p:nvPr>
        </p:nvSpPr>
        <p:spPr>
          <a:xfrm>
            <a:off x="409903" y="2688337"/>
            <a:ext cx="6337738" cy="3996242"/>
          </a:xfrm>
        </p:spPr>
        <p:txBody>
          <a:bodyPr>
            <a:normAutofit/>
          </a:bodyPr>
          <a:lstStyle/>
          <a:p>
            <a:pPr lvl="0"/>
            <a:r>
              <a:rPr lang="en-US" dirty="0"/>
              <a:t>Immediately contact US Bank </a:t>
            </a:r>
            <a:r>
              <a:rPr lang="en-US" dirty="0" smtClean="0"/>
              <a:t>at </a:t>
            </a:r>
            <a:r>
              <a:rPr lang="en-US" sz="2400" b="1" dirty="0" smtClean="0"/>
              <a:t>1-800-344-5696</a:t>
            </a:r>
            <a:r>
              <a:rPr lang="en-US" dirty="0" smtClean="0"/>
              <a:t>.  This </a:t>
            </a:r>
            <a:r>
              <a:rPr lang="en-US" dirty="0"/>
              <a:t>number is printed on the back of every P-card</a:t>
            </a:r>
          </a:p>
          <a:p>
            <a:r>
              <a:rPr lang="en-US" dirty="0"/>
              <a:t>The </a:t>
            </a:r>
            <a:r>
              <a:rPr lang="en-US" u="sng" dirty="0"/>
              <a:t>cardholder</a:t>
            </a:r>
            <a:r>
              <a:rPr lang="en-US" dirty="0"/>
              <a:t> must call the issuing bank immediately upon discovering </a:t>
            </a:r>
            <a:r>
              <a:rPr lang="en-US" dirty="0" smtClean="0"/>
              <a:t>a fraudulent transaction. </a:t>
            </a:r>
            <a:r>
              <a:rPr lang="en-US" dirty="0"/>
              <a:t>Help is available 24 hours a day.</a:t>
            </a:r>
          </a:p>
          <a:p>
            <a:pPr lvl="0"/>
            <a:r>
              <a:rPr lang="en-US" dirty="0" smtClean="0"/>
              <a:t>Authorized and unauthorized charges must be verified by the cardholder.</a:t>
            </a:r>
          </a:p>
          <a:p>
            <a:r>
              <a:rPr lang="en-US" dirty="0"/>
              <a:t>US Bank will block additional use of a lost/stolen cards upon telephone notification. Prompt action in these circumstances can reduce the University’s liability for fraudulent charges.</a:t>
            </a:r>
          </a:p>
          <a:p>
            <a:pPr lvl="0"/>
            <a:endParaRPr lang="en-US" dirty="0"/>
          </a:p>
          <a:p>
            <a:endParaRPr lang="en-US" dirty="0"/>
          </a:p>
        </p:txBody>
      </p:sp>
      <p:sp>
        <p:nvSpPr>
          <p:cNvPr id="6" name="Content Placeholder 5"/>
          <p:cNvSpPr>
            <a:spLocks noGrp="1"/>
          </p:cNvSpPr>
          <p:nvPr>
            <p:ph sz="quarter" idx="4"/>
          </p:nvPr>
        </p:nvSpPr>
        <p:spPr>
          <a:xfrm>
            <a:off x="6747641" y="2048256"/>
            <a:ext cx="5318235" cy="4809744"/>
          </a:xfrm>
        </p:spPr>
        <p:txBody>
          <a:bodyPr>
            <a:normAutofit fontScale="92500" lnSpcReduction="20000"/>
          </a:bodyPr>
          <a:lstStyle/>
          <a:p>
            <a:r>
              <a:rPr lang="en-US" sz="2200" dirty="0"/>
              <a:t>Notify the P-Card </a:t>
            </a:r>
            <a:r>
              <a:rPr lang="en-US" sz="2200" dirty="0" smtClean="0"/>
              <a:t>Program Administrator by </a:t>
            </a:r>
            <a:r>
              <a:rPr lang="en-US" sz="2200" dirty="0"/>
              <a:t>phone (435) 797-1011or </a:t>
            </a:r>
            <a:r>
              <a:rPr lang="en-US" sz="2200" dirty="0" smtClean="0"/>
              <a:t>email </a:t>
            </a:r>
            <a:r>
              <a:rPr lang="en-US" sz="2200" u="sng" dirty="0">
                <a:hlinkClick r:id="rId3"/>
              </a:rPr>
              <a:t>pcardadmin@usu.edu</a:t>
            </a:r>
            <a:endParaRPr lang="en-US" sz="2200" dirty="0"/>
          </a:p>
          <a:p>
            <a:r>
              <a:rPr lang="en-US" sz="2200" dirty="0" smtClean="0"/>
              <a:t>Sign-up </a:t>
            </a:r>
            <a:r>
              <a:rPr lang="en-US" sz="2200" dirty="0"/>
              <a:t>for text or e-mail Fraud Alerts</a:t>
            </a:r>
          </a:p>
          <a:p>
            <a:endParaRPr lang="en-US" dirty="0" smtClean="0"/>
          </a:p>
          <a:p>
            <a:pPr lvl="1"/>
            <a:r>
              <a:rPr lang="en-US" dirty="0"/>
              <a:t>U.S. Bank offers text and email fraud alerts, which cardholders can enable via Access Online. If a cardholder is enrolled for this service, they will receive an email or text if a fraud alert has been placed on the account. The cardholder can respond via text to confirm if the transaction is fraudulent or legitimate. Once contact is made and validity of the transaction is confirmed, the block is removed. If the cardholder has not contacted U.S. Bank before the end of the business day, the account will appear on a report that Client Services receives the following day. Client Services will send an email to the Program Administrator to advise that the account needs to have activity confirmed by the cardholder</a:t>
            </a:r>
            <a:r>
              <a:rPr lang="en-US" dirty="0" smtClean="0"/>
              <a:t>.</a:t>
            </a:r>
            <a:endParaRPr lang="en-US" dirty="0"/>
          </a:p>
        </p:txBody>
      </p:sp>
    </p:spTree>
    <p:extLst>
      <p:ext uri="{BB962C8B-B14F-4D97-AF65-F5344CB8AC3E}">
        <p14:creationId xmlns:p14="http://schemas.microsoft.com/office/powerpoint/2010/main" val="4258662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208" y="115614"/>
            <a:ext cx="11792606" cy="6986528"/>
          </a:xfrm>
          <a:prstGeom prst="rect">
            <a:avLst/>
          </a:prstGeom>
          <a:noFill/>
        </p:spPr>
        <p:txBody>
          <a:bodyPr wrap="square" rtlCol="0">
            <a:spAutoFit/>
          </a:bodyPr>
          <a:lstStyle/>
          <a:p>
            <a:r>
              <a:rPr lang="en-US" sz="1600" dirty="0"/>
              <a:t>Cardholder Access Online Log-in</a:t>
            </a:r>
          </a:p>
          <a:p>
            <a:r>
              <a:rPr lang="en-US" sz="1600" dirty="0"/>
              <a:t>Cardholders should sign up for an ID to access their statement and transaction information using U.S. Bank Access Online.</a:t>
            </a:r>
          </a:p>
          <a:p>
            <a:r>
              <a:rPr lang="en-US" sz="1600" dirty="0"/>
              <a:t> </a:t>
            </a:r>
          </a:p>
          <a:p>
            <a:r>
              <a:rPr lang="en-US" sz="1600" dirty="0"/>
              <a:t>Access Online: </a:t>
            </a:r>
            <a:r>
              <a:rPr lang="en-US" sz="1600" b="1" u="sng" dirty="0">
                <a:hlinkClick r:id="rId2"/>
              </a:rPr>
              <a:t>access.usbank.com</a:t>
            </a:r>
            <a:endParaRPr lang="en-US" sz="1600" dirty="0"/>
          </a:p>
          <a:p>
            <a:r>
              <a:rPr lang="en-US" sz="1600" dirty="0"/>
              <a:t>Org Short Name = </a:t>
            </a:r>
            <a:r>
              <a:rPr lang="en-US" sz="1600" b="1" dirty="0"/>
              <a:t>USUEDU</a:t>
            </a:r>
            <a:endParaRPr lang="en-US" sz="1600" dirty="0"/>
          </a:p>
          <a:p>
            <a:r>
              <a:rPr lang="en-US" sz="1600" dirty="0"/>
              <a:t>Go directly to </a:t>
            </a:r>
            <a:r>
              <a:rPr lang="en-US" sz="1600" i="1" dirty="0"/>
              <a:t>Self- Registration</a:t>
            </a:r>
            <a:endParaRPr lang="en-US" sz="1600" dirty="0"/>
          </a:p>
          <a:p>
            <a:r>
              <a:rPr lang="en-US" sz="1600" dirty="0"/>
              <a:t> </a:t>
            </a:r>
          </a:p>
          <a:p>
            <a:r>
              <a:rPr lang="en-US" sz="1600" dirty="0"/>
              <a:t>Through Access Online, cardholders can:</a:t>
            </a:r>
          </a:p>
          <a:p>
            <a:pPr lvl="0"/>
            <a:r>
              <a:rPr lang="en-US" sz="1600" dirty="0"/>
              <a:t>View General Account Information/ Balances/ Payment Address</a:t>
            </a:r>
          </a:p>
          <a:p>
            <a:pPr lvl="0"/>
            <a:r>
              <a:rPr lang="en-US" sz="1600" dirty="0"/>
              <a:t>View Current and Historical Statements Online</a:t>
            </a:r>
          </a:p>
          <a:p>
            <a:pPr lvl="0"/>
            <a:r>
              <a:rPr lang="en-US" sz="1600" dirty="0"/>
              <a:t>Maintain their address/phone number on account (if your organization allows them to maintain their address)</a:t>
            </a:r>
          </a:p>
          <a:p>
            <a:pPr lvl="0"/>
            <a:r>
              <a:rPr lang="en-US" sz="1600" dirty="0"/>
              <a:t>View &amp; Dispute Transactions</a:t>
            </a:r>
          </a:p>
          <a:p>
            <a:pPr lvl="0"/>
            <a:r>
              <a:rPr lang="en-US" sz="1600" dirty="0"/>
              <a:t>Run Transactional Reports </a:t>
            </a:r>
          </a:p>
          <a:p>
            <a:pPr lvl="0"/>
            <a:r>
              <a:rPr lang="en-US" sz="1600" dirty="0"/>
              <a:t>View Foreign Transactions/US dollar amount on posted Items  </a:t>
            </a:r>
          </a:p>
          <a:p>
            <a:pPr lvl="0"/>
            <a:r>
              <a:rPr lang="en-US" sz="1600" b="1" u="sng" dirty="0"/>
              <a:t>Set up text and email fraud alerts  </a:t>
            </a:r>
            <a:endParaRPr lang="en-US" sz="1600" dirty="0"/>
          </a:p>
          <a:p>
            <a:r>
              <a:rPr lang="en-US" sz="1600" dirty="0"/>
              <a:t> </a:t>
            </a:r>
          </a:p>
          <a:p>
            <a:r>
              <a:rPr lang="en-US" sz="1600" dirty="0"/>
              <a:t>Through the Access Online Mobile App, cardholders can:</a:t>
            </a:r>
          </a:p>
          <a:p>
            <a:pPr lvl="0"/>
            <a:r>
              <a:rPr lang="en-US" sz="1600" dirty="0"/>
              <a:t>View account status, balance</a:t>
            </a:r>
            <a:r>
              <a:rPr lang="en-US" sz="1600" dirty="0" smtClean="0"/>
              <a:t>, </a:t>
            </a:r>
            <a:r>
              <a:rPr lang="en-US" sz="1600" dirty="0"/>
              <a:t>available credit balance and credit </a:t>
            </a:r>
            <a:r>
              <a:rPr lang="en-US" sz="1600" dirty="0" smtClean="0"/>
              <a:t>limit, search</a:t>
            </a:r>
            <a:r>
              <a:rPr lang="en-US" sz="1600" dirty="0"/>
              <a:t>, filter and store the 99 most recent transactions</a:t>
            </a:r>
          </a:p>
          <a:p>
            <a:r>
              <a:rPr lang="en-US" sz="1600" dirty="0"/>
              <a:t> </a:t>
            </a:r>
          </a:p>
          <a:p>
            <a:r>
              <a:rPr lang="en-US" sz="1600" dirty="0"/>
              <a:t>Please note that cardholders will still require their Organization Short Name, User ID and password to log into the mobile app. For assistance related to the mobile app, please contact our Access Online Help Desk at 877.887.9260.</a:t>
            </a:r>
          </a:p>
          <a:p>
            <a:r>
              <a:rPr lang="en-US" sz="1600" dirty="0"/>
              <a:t>  </a:t>
            </a:r>
          </a:p>
          <a:p>
            <a:r>
              <a:rPr lang="en-US" sz="1600" dirty="0"/>
              <a:t>By Calling U.S. Bank Customer Service at 800.344.5696 cardholders can:</a:t>
            </a:r>
          </a:p>
          <a:p>
            <a:pPr lvl="0"/>
            <a:r>
              <a:rPr lang="en-US" sz="1600" dirty="0"/>
              <a:t>Change their PIN </a:t>
            </a:r>
          </a:p>
          <a:p>
            <a:pPr lvl="0"/>
            <a:r>
              <a:rPr lang="en-US" sz="1600" dirty="0"/>
              <a:t>Report Lost/ Stolen /Non-Received/ Damaged/ Expired Cards</a:t>
            </a:r>
          </a:p>
          <a:p>
            <a:pPr lvl="0"/>
            <a:r>
              <a:rPr lang="en-US" sz="1600" dirty="0"/>
              <a:t>Initiate </a:t>
            </a:r>
            <a:r>
              <a:rPr lang="en-US" sz="1600" dirty="0" smtClean="0"/>
              <a:t>Transaction </a:t>
            </a:r>
            <a:r>
              <a:rPr lang="en-US" sz="1600" dirty="0"/>
              <a:t>Disputes</a:t>
            </a:r>
          </a:p>
          <a:p>
            <a:pPr lvl="0"/>
            <a:r>
              <a:rPr lang="en-US" sz="1600" dirty="0"/>
              <a:t>Request Name/ Address Changes</a:t>
            </a:r>
          </a:p>
        </p:txBody>
      </p:sp>
    </p:spTree>
    <p:extLst>
      <p:ext uri="{BB962C8B-B14F-4D97-AF65-F5344CB8AC3E}">
        <p14:creationId xmlns:p14="http://schemas.microsoft.com/office/powerpoint/2010/main" val="1071495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Fraudulent </a:t>
            </a:r>
            <a:r>
              <a:rPr lang="en-US" dirty="0" smtClean="0"/>
              <a:t>p-card transactions</a:t>
            </a:r>
            <a:endParaRPr lang="en-US" dirty="0"/>
          </a:p>
        </p:txBody>
      </p:sp>
      <p:sp>
        <p:nvSpPr>
          <p:cNvPr id="3" name="Text Placeholder 2"/>
          <p:cNvSpPr>
            <a:spLocks noGrp="1"/>
          </p:cNvSpPr>
          <p:nvPr>
            <p:ph type="body" idx="1"/>
          </p:nvPr>
        </p:nvSpPr>
        <p:spPr/>
        <p:txBody>
          <a:bodyPr/>
          <a:lstStyle/>
          <a:p>
            <a:r>
              <a:rPr lang="en-US" dirty="0" smtClean="0"/>
              <a:t>SERVICE-NOW</a:t>
            </a:r>
            <a:endParaRPr lang="en-US" dirty="0"/>
          </a:p>
        </p:txBody>
      </p:sp>
      <p:sp>
        <p:nvSpPr>
          <p:cNvPr id="4" name="Content Placeholder 3"/>
          <p:cNvSpPr>
            <a:spLocks noGrp="1"/>
          </p:cNvSpPr>
          <p:nvPr>
            <p:ph sz="half" idx="2"/>
          </p:nvPr>
        </p:nvSpPr>
        <p:spPr>
          <a:xfrm>
            <a:off x="1069848" y="2743199"/>
            <a:ext cx="4754880" cy="3803515"/>
          </a:xfrm>
        </p:spPr>
        <p:txBody>
          <a:bodyPr/>
          <a:lstStyle/>
          <a:p>
            <a:r>
              <a:rPr lang="en-US" dirty="0"/>
              <a:t>Mark the transaction receipt classification as </a:t>
            </a:r>
            <a:r>
              <a:rPr lang="en-US" dirty="0" smtClean="0"/>
              <a:t>FRAUD</a:t>
            </a:r>
          </a:p>
          <a:p>
            <a:pPr lvl="1"/>
            <a:r>
              <a:rPr lang="en-US" dirty="0" smtClean="0"/>
              <a:t>This </a:t>
            </a:r>
            <a:r>
              <a:rPr lang="en-US" dirty="0"/>
              <a:t>will send the transaction to the P-card Office and create a replacement card </a:t>
            </a:r>
            <a:r>
              <a:rPr lang="en-US" dirty="0" smtClean="0"/>
              <a:t>request</a:t>
            </a:r>
            <a:r>
              <a:rPr lang="en-US" dirty="0"/>
              <a:t> </a:t>
            </a:r>
            <a:r>
              <a:rPr lang="en-US" dirty="0" smtClean="0"/>
              <a:t>in Service-Now.</a:t>
            </a:r>
            <a:endParaRPr lang="en-US" dirty="0"/>
          </a:p>
          <a:p>
            <a:pPr lvl="1"/>
            <a:r>
              <a:rPr lang="en-US" dirty="0"/>
              <a:t>We will monitor the fraud case until the credit transaction comes through.</a:t>
            </a:r>
          </a:p>
          <a:p>
            <a:pPr lvl="1"/>
            <a:r>
              <a:rPr lang="en-US" dirty="0"/>
              <a:t>We will match the transactions and post them to </a:t>
            </a:r>
            <a:r>
              <a:rPr lang="en-US" dirty="0" smtClean="0"/>
              <a:t>BANNER</a:t>
            </a:r>
          </a:p>
          <a:p>
            <a:pPr lvl="1"/>
            <a:r>
              <a:rPr lang="en-US" dirty="0"/>
              <a:t>Send a copy of all Fraud related correspondence to </a:t>
            </a:r>
            <a:r>
              <a:rPr lang="en-US" dirty="0">
                <a:hlinkClick r:id="rId2"/>
              </a:rPr>
              <a:t>pcardadmin@usu.edu</a:t>
            </a:r>
            <a:r>
              <a:rPr lang="en-US" dirty="0"/>
              <a:t> </a:t>
            </a:r>
          </a:p>
          <a:p>
            <a:pPr lvl="1"/>
            <a:endParaRPr lang="en-US" dirty="0"/>
          </a:p>
        </p:txBody>
      </p:sp>
      <p:sp>
        <p:nvSpPr>
          <p:cNvPr id="6" name="Content Placeholder 5"/>
          <p:cNvSpPr>
            <a:spLocks noGrp="1"/>
          </p:cNvSpPr>
          <p:nvPr>
            <p:ph sz="quarter" idx="4"/>
          </p:nvPr>
        </p:nvSpPr>
        <p:spPr/>
        <p:txBody>
          <a:bodyPr/>
          <a:lstStyle/>
          <a:p>
            <a:r>
              <a:rPr lang="en-US" dirty="0" smtClean="0"/>
              <a:t>Mark the CREDIT transaction receipt classification as FRUAD.</a:t>
            </a:r>
          </a:p>
          <a:p>
            <a:r>
              <a:rPr lang="en-US" dirty="0" smtClean="0"/>
              <a:t>Why??</a:t>
            </a:r>
          </a:p>
          <a:p>
            <a:pPr lvl="1"/>
            <a:r>
              <a:rPr lang="en-US" dirty="0" smtClean="0"/>
              <a:t>We have constant communication with U.S. Bank.</a:t>
            </a:r>
          </a:p>
          <a:p>
            <a:pPr lvl="1"/>
            <a:r>
              <a:rPr lang="en-US" dirty="0" smtClean="0"/>
              <a:t>We will monitor and make sure the credit is received within the allotted time.</a:t>
            </a:r>
          </a:p>
          <a:p>
            <a:pPr lvl="1"/>
            <a:r>
              <a:rPr lang="en-US" dirty="0" smtClean="0"/>
              <a:t>Makes all Fraud information available for reporting purposes.</a:t>
            </a:r>
            <a:endParaRPr lang="en-US" dirty="0"/>
          </a:p>
        </p:txBody>
      </p:sp>
    </p:spTree>
    <p:extLst>
      <p:ext uri="{BB962C8B-B14F-4D97-AF65-F5344CB8AC3E}">
        <p14:creationId xmlns:p14="http://schemas.microsoft.com/office/powerpoint/2010/main" val="189111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LOST OR STOLEN p-CARD</a:t>
            </a:r>
            <a:endParaRPr lang="en-US" dirty="0"/>
          </a:p>
        </p:txBody>
      </p:sp>
      <p:sp>
        <p:nvSpPr>
          <p:cNvPr id="3" name="Text Placeholder 2"/>
          <p:cNvSpPr>
            <a:spLocks noGrp="1"/>
          </p:cNvSpPr>
          <p:nvPr>
            <p:ph type="body" idx="1"/>
          </p:nvPr>
        </p:nvSpPr>
        <p:spPr/>
        <p:txBody>
          <a:bodyPr/>
          <a:lstStyle/>
          <a:p>
            <a:r>
              <a:rPr lang="en-US" dirty="0" smtClean="0"/>
              <a:t>CARDHOLDER</a:t>
            </a:r>
            <a:endParaRPr lang="en-US" dirty="0"/>
          </a:p>
        </p:txBody>
      </p:sp>
      <p:sp>
        <p:nvSpPr>
          <p:cNvPr id="4" name="Content Placeholder 3"/>
          <p:cNvSpPr>
            <a:spLocks noGrp="1"/>
          </p:cNvSpPr>
          <p:nvPr>
            <p:ph sz="half" idx="2"/>
          </p:nvPr>
        </p:nvSpPr>
        <p:spPr>
          <a:xfrm>
            <a:off x="94593" y="2743200"/>
            <a:ext cx="6453352" cy="3962400"/>
          </a:xfrm>
        </p:spPr>
        <p:txBody>
          <a:bodyPr/>
          <a:lstStyle/>
          <a:p>
            <a:pPr lvl="0"/>
            <a:r>
              <a:rPr lang="en-US" dirty="0"/>
              <a:t>Immediately contact US Bank </a:t>
            </a:r>
            <a:r>
              <a:rPr lang="en-US" dirty="0" smtClean="0"/>
              <a:t>at </a:t>
            </a:r>
            <a:r>
              <a:rPr lang="en-US" sz="2400" b="1" dirty="0" smtClean="0"/>
              <a:t>1-800-344-5696</a:t>
            </a:r>
            <a:r>
              <a:rPr lang="en-US" dirty="0"/>
              <a:t>. This number is printed on the back of every </a:t>
            </a:r>
            <a:r>
              <a:rPr lang="en-US" dirty="0" smtClean="0"/>
              <a:t>P-card.</a:t>
            </a:r>
            <a:endParaRPr lang="en-US" dirty="0"/>
          </a:p>
          <a:p>
            <a:r>
              <a:rPr lang="en-US" dirty="0"/>
              <a:t>The cardholder must call the issuing bank immediately upon discovering that the card has been lost or stolen. Help is available 24 hours a day.</a:t>
            </a:r>
          </a:p>
          <a:p>
            <a:pPr lvl="0"/>
            <a:r>
              <a:rPr lang="en-US" dirty="0"/>
              <a:t>N</a:t>
            </a:r>
            <a:r>
              <a:rPr lang="en-US" dirty="0" smtClean="0"/>
              <a:t>otify </a:t>
            </a:r>
            <a:r>
              <a:rPr lang="en-US" dirty="0"/>
              <a:t>the P-Card Program Administrator by phone (435) 797-1011or email, </a:t>
            </a:r>
            <a:r>
              <a:rPr lang="en-US" u="sng" dirty="0">
                <a:hlinkClick r:id="rId2"/>
              </a:rPr>
              <a:t>pcardadmin@usu.edu</a:t>
            </a:r>
            <a:endParaRPr lang="en-US" dirty="0"/>
          </a:p>
        </p:txBody>
      </p:sp>
      <p:sp>
        <p:nvSpPr>
          <p:cNvPr id="5" name="Text Placeholder 4"/>
          <p:cNvSpPr>
            <a:spLocks noGrp="1"/>
          </p:cNvSpPr>
          <p:nvPr>
            <p:ph type="body" sz="quarter" idx="3"/>
          </p:nvPr>
        </p:nvSpPr>
        <p:spPr/>
        <p:txBody>
          <a:bodyPr/>
          <a:lstStyle/>
          <a:p>
            <a:r>
              <a:rPr lang="en-US" dirty="0" smtClean="0"/>
              <a:t>BUSINESS SERVICES-SERVICE NOW</a:t>
            </a:r>
            <a:endParaRPr lang="en-US" dirty="0"/>
          </a:p>
        </p:txBody>
      </p:sp>
      <p:pic>
        <p:nvPicPr>
          <p:cNvPr id="7" name="Content Placeholder 6"/>
          <p:cNvPicPr>
            <a:picLocks noGrp="1" noChangeAspect="1"/>
          </p:cNvPicPr>
          <p:nvPr>
            <p:ph sz="quarter" idx="4"/>
          </p:nvPr>
        </p:nvPicPr>
        <p:blipFill>
          <a:blip r:embed="rId3"/>
          <a:stretch>
            <a:fillRect/>
          </a:stretch>
        </p:blipFill>
        <p:spPr>
          <a:xfrm>
            <a:off x="6852744" y="2822458"/>
            <a:ext cx="4266105" cy="3133959"/>
          </a:xfrm>
          <a:prstGeom prst="rect">
            <a:avLst/>
          </a:prstGeom>
        </p:spPr>
      </p:pic>
    </p:spTree>
    <p:extLst>
      <p:ext uri="{BB962C8B-B14F-4D97-AF65-F5344CB8AC3E}">
        <p14:creationId xmlns:p14="http://schemas.microsoft.com/office/powerpoint/2010/main" val="1116634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99457" y="511629"/>
            <a:ext cx="10308772" cy="5976257"/>
          </a:xfrm>
          <a:prstGeom prst="rect">
            <a:avLst/>
          </a:prstGeom>
        </p:spPr>
      </p:pic>
    </p:spTree>
    <p:extLst>
      <p:ext uri="{BB962C8B-B14F-4D97-AF65-F5344CB8AC3E}">
        <p14:creationId xmlns:p14="http://schemas.microsoft.com/office/powerpoint/2010/main" val="3011656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Canceling a p-card</a:t>
            </a:r>
            <a:endParaRPr lang="en-US" dirty="0"/>
          </a:p>
        </p:txBody>
      </p:sp>
      <p:sp>
        <p:nvSpPr>
          <p:cNvPr id="4" name="Content Placeholder 3"/>
          <p:cNvSpPr>
            <a:spLocks noGrp="1"/>
          </p:cNvSpPr>
          <p:nvPr>
            <p:ph sz="half" idx="2"/>
          </p:nvPr>
        </p:nvSpPr>
        <p:spPr>
          <a:xfrm>
            <a:off x="1069848" y="2048256"/>
            <a:ext cx="4754880" cy="3986784"/>
          </a:xfrm>
        </p:spPr>
        <p:txBody>
          <a:bodyPr/>
          <a:lstStyle/>
          <a:p>
            <a:r>
              <a:rPr lang="en-US" dirty="0" smtClean="0"/>
              <a:t>When an employee is terminated or unavailable to approve transactions, their p-cards should no longer be used.</a:t>
            </a:r>
          </a:p>
          <a:p>
            <a:r>
              <a:rPr lang="en-US" dirty="0" smtClean="0"/>
              <a:t>E-mail </a:t>
            </a:r>
            <a:r>
              <a:rPr lang="en-US" dirty="0" smtClean="0">
                <a:hlinkClick r:id="rId3"/>
              </a:rPr>
              <a:t>pcardadmin@usu.edu</a:t>
            </a:r>
            <a:r>
              <a:rPr lang="en-US" dirty="0" smtClean="0"/>
              <a:t> to cancel cards.</a:t>
            </a:r>
          </a:p>
          <a:p>
            <a:r>
              <a:rPr lang="en-US" dirty="0" smtClean="0"/>
              <a:t>Credit transactions will always be allowed on cancelled cards.</a:t>
            </a:r>
          </a:p>
          <a:p>
            <a:r>
              <a:rPr lang="en-US" dirty="0" smtClean="0"/>
              <a:t>Any transaction that has already been authorized will post to a cancelled card.</a:t>
            </a:r>
            <a:endParaRPr lang="en-US" dirty="0"/>
          </a:p>
        </p:txBody>
      </p:sp>
      <p:pic>
        <p:nvPicPr>
          <p:cNvPr id="7" name="Content Placeholder 6" descr="ftf, foro del transporte y el ferrocarril: Para operar con tarjeta de crédito, RENFE exige que ..."/>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449452" y="683046"/>
            <a:ext cx="5119460" cy="5132292"/>
          </a:xfrm>
        </p:spPr>
      </p:pic>
    </p:spTree>
    <p:extLst>
      <p:ext uri="{BB962C8B-B14F-4D97-AF65-F5344CB8AC3E}">
        <p14:creationId xmlns:p14="http://schemas.microsoft.com/office/powerpoint/2010/main" val="2501236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Itemized receipts</a:t>
            </a:r>
            <a:endParaRPr lang="en-US" dirty="0"/>
          </a:p>
        </p:txBody>
      </p:sp>
      <p:pic>
        <p:nvPicPr>
          <p:cNvPr id="4" name="Content Placeholder 3" descr="Bangladesh Corporate Blog: Retail Love: Personalized Receipt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4579" y="199697"/>
            <a:ext cx="4863973" cy="6407871"/>
          </a:xfrm>
        </p:spPr>
      </p:pic>
      <p:sp>
        <p:nvSpPr>
          <p:cNvPr id="7" name="TextBox 6"/>
          <p:cNvSpPr txBox="1"/>
          <p:nvPr/>
        </p:nvSpPr>
        <p:spPr>
          <a:xfrm>
            <a:off x="493986" y="2007476"/>
            <a:ext cx="5780690" cy="4708981"/>
          </a:xfrm>
          <a:prstGeom prst="rect">
            <a:avLst/>
          </a:prstGeom>
          <a:noFill/>
        </p:spPr>
        <p:txBody>
          <a:bodyPr wrap="square" rtlCol="0">
            <a:spAutoFit/>
          </a:bodyPr>
          <a:lstStyle/>
          <a:p>
            <a:r>
              <a:rPr lang="en-US" sz="2400" b="1" dirty="0" smtClean="0"/>
              <a:t>REQUIRED</a:t>
            </a:r>
            <a:r>
              <a:rPr lang="en-US" sz="2400" dirty="0" smtClean="0"/>
              <a:t> </a:t>
            </a:r>
          </a:p>
          <a:p>
            <a:endParaRPr lang="en-US" sz="2400" dirty="0" smtClean="0"/>
          </a:p>
          <a:p>
            <a:r>
              <a:rPr lang="en-US" sz="2400" dirty="0" smtClean="0"/>
              <a:t>Name </a:t>
            </a:r>
            <a:r>
              <a:rPr lang="en-US" sz="2400" dirty="0"/>
              <a:t>of </a:t>
            </a:r>
            <a:r>
              <a:rPr lang="en-US" sz="2400" dirty="0" smtClean="0"/>
              <a:t>vendor</a:t>
            </a:r>
          </a:p>
          <a:p>
            <a:endParaRPr lang="en-US" sz="2400" dirty="0"/>
          </a:p>
          <a:p>
            <a:r>
              <a:rPr lang="en-US" sz="2400" dirty="0" smtClean="0"/>
              <a:t>Date</a:t>
            </a:r>
          </a:p>
          <a:p>
            <a:endParaRPr lang="en-US" sz="2400" dirty="0"/>
          </a:p>
          <a:p>
            <a:r>
              <a:rPr lang="en-US" sz="2400" dirty="0" smtClean="0"/>
              <a:t>Description of purchase</a:t>
            </a:r>
          </a:p>
          <a:p>
            <a:endParaRPr lang="en-US" sz="2400" dirty="0"/>
          </a:p>
          <a:p>
            <a:r>
              <a:rPr lang="en-US" sz="2400" dirty="0" smtClean="0"/>
              <a:t>Price and quantity per item purchased</a:t>
            </a:r>
          </a:p>
          <a:p>
            <a:endParaRPr lang="en-US" sz="2400" dirty="0"/>
          </a:p>
          <a:p>
            <a:r>
              <a:rPr lang="en-US" sz="2400" dirty="0" smtClean="0"/>
              <a:t>Total amount charged</a:t>
            </a:r>
          </a:p>
          <a:p>
            <a:endParaRPr lang="en-US" dirty="0"/>
          </a:p>
          <a:p>
            <a:endParaRPr lang="en-US" dirty="0"/>
          </a:p>
        </p:txBody>
      </p:sp>
    </p:spTree>
    <p:extLst>
      <p:ext uri="{BB962C8B-B14F-4D97-AF65-F5344CB8AC3E}">
        <p14:creationId xmlns:p14="http://schemas.microsoft.com/office/powerpoint/2010/main" val="4174376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298" y="1432223"/>
            <a:ext cx="10924163" cy="2867403"/>
          </a:xfrm>
        </p:spPr>
        <p:txBody>
          <a:bodyPr/>
          <a:lstStyle/>
          <a:p>
            <a:pPr algn="ctr"/>
            <a:r>
              <a:rPr lang="en-US" sz="7200" dirty="0"/>
              <a:t>Why do we do what we do???</a:t>
            </a:r>
          </a:p>
        </p:txBody>
      </p:sp>
    </p:spTree>
    <p:extLst>
      <p:ext uri="{BB962C8B-B14F-4D97-AF65-F5344CB8AC3E}">
        <p14:creationId xmlns:p14="http://schemas.microsoft.com/office/powerpoint/2010/main" val="490336899"/>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829161"/>
          </a:xfrm>
        </p:spPr>
        <p:txBody>
          <a:bodyPr>
            <a:normAutofit fontScale="90000"/>
          </a:bodyPr>
          <a:lstStyle/>
          <a:p>
            <a:r>
              <a:rPr lang="en-US" dirty="0" smtClean="0"/>
              <a:t>Itemized receipts</a:t>
            </a:r>
            <a:endParaRPr lang="en-US" dirty="0"/>
          </a:p>
        </p:txBody>
      </p:sp>
      <p:pic>
        <p:nvPicPr>
          <p:cNvPr id="7" name="Content Placeholder 6" descr="Alan in Belfast: October 20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4800" y="1545004"/>
            <a:ext cx="3552497" cy="5298420"/>
          </a:xfrm>
        </p:spPr>
      </p:pic>
      <p:pic>
        <p:nvPicPr>
          <p:cNvPr id="8" name="Content Placeholder 7" descr="File:Qsquare credit card receipt by Taiwan Cooperative Bank 2011-06-04.jpg - Wikimedia Commons"/>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099034" y="1529623"/>
            <a:ext cx="3825767" cy="5313801"/>
          </a:xfrm>
        </p:spPr>
      </p:pic>
      <p:pic>
        <p:nvPicPr>
          <p:cNvPr id="9" name="Picture 8" descr="Credit Card Receipt Picture | Free Photograph | Photos Public Domai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0773" y="1545004"/>
            <a:ext cx="3307712" cy="5213148"/>
          </a:xfrm>
          <a:prstGeom prst="rect">
            <a:avLst/>
          </a:prstGeom>
        </p:spPr>
      </p:pic>
    </p:spTree>
    <p:extLst>
      <p:ext uri="{BB962C8B-B14F-4D97-AF65-F5344CB8AC3E}">
        <p14:creationId xmlns:p14="http://schemas.microsoft.com/office/powerpoint/2010/main" val="2797048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484632"/>
            <a:ext cx="3899338" cy="1609344"/>
          </a:xfrm>
        </p:spPr>
        <p:txBody>
          <a:bodyPr>
            <a:normAutofit fontScale="90000"/>
          </a:bodyPr>
          <a:lstStyle/>
          <a:p>
            <a:r>
              <a:rPr lang="en-US" dirty="0" smtClean="0"/>
              <a:t>ITEMIZED RECEIPT VS. INVOICE</a:t>
            </a:r>
            <a:endParaRPr lang="en-US" dirty="0"/>
          </a:p>
        </p:txBody>
      </p:sp>
      <p:pic>
        <p:nvPicPr>
          <p:cNvPr id="7" name="Content Placeholder 6" descr="algorithm - Invoice / OCR: Detect two important points in invoice image - Stack Overflow"/>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09242" y="262757"/>
            <a:ext cx="7609490" cy="6496651"/>
          </a:xfrm>
        </p:spPr>
      </p:pic>
    </p:spTree>
    <p:extLst>
      <p:ext uri="{BB962C8B-B14F-4D97-AF65-F5344CB8AC3E}">
        <p14:creationId xmlns:p14="http://schemas.microsoft.com/office/powerpoint/2010/main" val="1887961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Alabama School Connection » What Do Check Registers Reveal About School Spending?"/>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2984937" y="0"/>
            <a:ext cx="8918869" cy="6858000"/>
          </a:xfrm>
        </p:spPr>
      </p:pic>
      <p:sp>
        <p:nvSpPr>
          <p:cNvPr id="9" name="TextBox 8"/>
          <p:cNvSpPr txBox="1"/>
          <p:nvPr/>
        </p:nvSpPr>
        <p:spPr>
          <a:xfrm>
            <a:off x="210207" y="357352"/>
            <a:ext cx="2690648" cy="2354491"/>
          </a:xfrm>
          <a:prstGeom prst="rect">
            <a:avLst/>
          </a:prstGeom>
          <a:noFill/>
        </p:spPr>
        <p:txBody>
          <a:bodyPr wrap="square" rtlCol="0">
            <a:spAutoFit/>
          </a:bodyPr>
          <a:lstStyle/>
          <a:p>
            <a:r>
              <a:rPr lang="en-US" sz="4900" dirty="0">
                <a:latin typeface="+mj-lt"/>
              </a:rPr>
              <a:t>ITEMIZED RECEIPT VS. INVOICE</a:t>
            </a:r>
          </a:p>
        </p:txBody>
      </p:sp>
    </p:spTree>
    <p:extLst>
      <p:ext uri="{BB962C8B-B14F-4D97-AF65-F5344CB8AC3E}">
        <p14:creationId xmlns:p14="http://schemas.microsoft.com/office/powerpoint/2010/main" val="3616423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in service now</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6767" y="2093976"/>
            <a:ext cx="5252258" cy="407822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2106" y="2093975"/>
            <a:ext cx="5018556" cy="4275293"/>
          </a:xfrm>
        </p:spPr>
      </p:pic>
    </p:spTree>
    <p:extLst>
      <p:ext uri="{BB962C8B-B14F-4D97-AF65-F5344CB8AC3E}">
        <p14:creationId xmlns:p14="http://schemas.microsoft.com/office/powerpoint/2010/main" val="3169224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42" y="484632"/>
            <a:ext cx="7293166" cy="2335686"/>
          </a:xfrm>
        </p:spPr>
        <p:txBody>
          <a:bodyPr/>
          <a:lstStyle/>
          <a:p>
            <a:pPr algn="ctr"/>
            <a:r>
              <a:rPr lang="en-US" dirty="0" smtClean="0"/>
              <a:t>COMMENTS IN SERVICE NOW</a:t>
            </a:r>
            <a:br>
              <a:rPr lang="en-US" dirty="0" smtClean="0"/>
            </a:br>
            <a:r>
              <a:rPr lang="en-US" u="sng" dirty="0" smtClean="0"/>
              <a:t>make them &amp; read them</a:t>
            </a:r>
            <a:endParaRPr lang="en-US" u="sng" dirty="0"/>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9033831" y="1660635"/>
            <a:ext cx="2979492" cy="4533544"/>
          </a:xfrm>
        </p:spPr>
      </p:pic>
      <p:pic>
        <p:nvPicPr>
          <p:cNvPr id="14" name="Picture 13"/>
          <p:cNvPicPr>
            <a:picLocks noChangeAspect="1"/>
          </p:cNvPicPr>
          <p:nvPr/>
        </p:nvPicPr>
        <p:blipFill>
          <a:blip r:embed="rId4"/>
          <a:stretch>
            <a:fillRect/>
          </a:stretch>
        </p:blipFill>
        <p:spPr>
          <a:xfrm>
            <a:off x="294700" y="2236423"/>
            <a:ext cx="8739131" cy="4516917"/>
          </a:xfrm>
          <a:prstGeom prst="rect">
            <a:avLst/>
          </a:prstGeom>
        </p:spPr>
      </p:pic>
    </p:spTree>
    <p:extLst>
      <p:ext uri="{BB962C8B-B14F-4D97-AF65-F5344CB8AC3E}">
        <p14:creationId xmlns:p14="http://schemas.microsoft.com/office/powerpoint/2010/main" val="2345691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thoughts &amp; ideas</a:t>
            </a:r>
            <a:endParaRPr lang="en-US" dirty="0"/>
          </a:p>
        </p:txBody>
      </p:sp>
      <p:sp>
        <p:nvSpPr>
          <p:cNvPr id="4" name="Content Placeholder 3"/>
          <p:cNvSpPr>
            <a:spLocks noGrp="1"/>
          </p:cNvSpPr>
          <p:nvPr>
            <p:ph sz="half" idx="2"/>
          </p:nvPr>
        </p:nvSpPr>
        <p:spPr>
          <a:xfrm>
            <a:off x="1069848" y="1776248"/>
            <a:ext cx="4754880" cy="1828800"/>
          </a:xfrm>
        </p:spPr>
        <p:txBody>
          <a:bodyPr/>
          <a:lstStyle/>
          <a:p>
            <a:r>
              <a:rPr lang="en-US" dirty="0" smtClean="0"/>
              <a:t>Departmental e-mail for all receipts</a:t>
            </a:r>
          </a:p>
          <a:p>
            <a:pPr lvl="1"/>
            <a:r>
              <a:rPr lang="en-US" dirty="0" smtClean="0"/>
              <a:t>Cardholders can e-mail receipts directly to the receipt </a:t>
            </a:r>
            <a:r>
              <a:rPr lang="en-US" dirty="0" err="1" smtClean="0"/>
              <a:t>attacher</a:t>
            </a:r>
            <a:r>
              <a:rPr lang="en-US" dirty="0"/>
              <a:t>.</a:t>
            </a:r>
            <a:endParaRPr lang="en-US" dirty="0" smtClean="0"/>
          </a:p>
          <a:p>
            <a:pPr lvl="1"/>
            <a:r>
              <a:rPr lang="en-US" dirty="0" smtClean="0"/>
              <a:t>Cardholders can immediately take a picture of their receipts and e-mail it to the receipt </a:t>
            </a:r>
            <a:r>
              <a:rPr lang="en-US" dirty="0" err="1" smtClean="0"/>
              <a:t>attacher</a:t>
            </a:r>
            <a:r>
              <a:rPr lang="en-US" dirty="0" smtClean="0"/>
              <a:t>.</a:t>
            </a:r>
          </a:p>
        </p:txBody>
      </p:sp>
      <p:pic>
        <p:nvPicPr>
          <p:cNvPr id="7" name="Content Placeholder 6" descr="Is blogging bad for writing? | bottledworde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625786" y="3752193"/>
            <a:ext cx="2674352" cy="2283482"/>
          </a:xfrm>
        </p:spPr>
      </p:pic>
      <p:sp>
        <p:nvSpPr>
          <p:cNvPr id="8" name="Content Placeholder 3"/>
          <p:cNvSpPr txBox="1">
            <a:spLocks/>
          </p:cNvSpPr>
          <p:nvPr/>
        </p:nvSpPr>
        <p:spPr>
          <a:xfrm>
            <a:off x="1222248" y="3752193"/>
            <a:ext cx="4602480" cy="211257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Alcohol MCC Code</a:t>
            </a:r>
          </a:p>
          <a:p>
            <a:pPr lvl="1"/>
            <a:r>
              <a:rPr lang="en-US" dirty="0" smtClean="0"/>
              <a:t>Request the addition </a:t>
            </a:r>
            <a:r>
              <a:rPr lang="en-US" dirty="0" smtClean="0">
                <a:hlinkClick r:id="rId3"/>
              </a:rPr>
              <a:t>pcardadmin@usu.edu</a:t>
            </a:r>
            <a:r>
              <a:rPr lang="en-US" dirty="0" smtClean="0"/>
              <a:t> </a:t>
            </a:r>
          </a:p>
          <a:p>
            <a:pPr lvl="1"/>
            <a:r>
              <a:rPr lang="en-US" dirty="0" smtClean="0"/>
              <a:t>Rural areas – this may be their only option</a:t>
            </a:r>
          </a:p>
          <a:p>
            <a:pPr lvl="1"/>
            <a:r>
              <a:rPr lang="en-US" dirty="0" smtClean="0"/>
              <a:t>Bar &amp; Grill establishments </a:t>
            </a:r>
          </a:p>
        </p:txBody>
      </p:sp>
      <p:sp>
        <p:nvSpPr>
          <p:cNvPr id="9" name="Content Placeholder 3"/>
          <p:cNvSpPr txBox="1">
            <a:spLocks/>
          </p:cNvSpPr>
          <p:nvPr/>
        </p:nvSpPr>
        <p:spPr>
          <a:xfrm>
            <a:off x="6373368" y="1776247"/>
            <a:ext cx="4754880" cy="214411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Paying Invoices by Credit Card </a:t>
            </a:r>
          </a:p>
          <a:p>
            <a:pPr lvl="1"/>
            <a:r>
              <a:rPr lang="en-US" dirty="0"/>
              <a:t>Every invoice over $500 goes into pay with credit card </a:t>
            </a:r>
            <a:r>
              <a:rPr lang="en-US" dirty="0" smtClean="0"/>
              <a:t>folder in EZ-Buy</a:t>
            </a:r>
          </a:p>
          <a:p>
            <a:pPr lvl="1"/>
            <a:r>
              <a:rPr lang="en-US" dirty="0" smtClean="0"/>
              <a:t>Cost Effective</a:t>
            </a:r>
          </a:p>
          <a:p>
            <a:pPr lvl="1"/>
            <a:r>
              <a:rPr lang="en-US" dirty="0" smtClean="0"/>
              <a:t>Vendors get paid faster</a:t>
            </a:r>
          </a:p>
          <a:p>
            <a:pPr lvl="2"/>
            <a:r>
              <a:rPr lang="en-US" dirty="0" smtClean="0"/>
              <a:t>Payment Plus – Single Use Credit Card</a:t>
            </a:r>
            <a:endParaRPr lang="en-US" dirty="0"/>
          </a:p>
          <a:p>
            <a:pPr lvl="1"/>
            <a:r>
              <a:rPr lang="en-US" dirty="0" smtClean="0"/>
              <a:t>We need the live link</a:t>
            </a:r>
          </a:p>
        </p:txBody>
      </p:sp>
    </p:spTree>
    <p:extLst>
      <p:ext uri="{BB962C8B-B14F-4D97-AF65-F5344CB8AC3E}">
        <p14:creationId xmlns:p14="http://schemas.microsoft.com/office/powerpoint/2010/main" val="884085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presentations in service-now</a:t>
            </a:r>
            <a:endParaRPr lang="en-US" dirty="0"/>
          </a:p>
        </p:txBody>
      </p:sp>
      <p:sp>
        <p:nvSpPr>
          <p:cNvPr id="3" name="Content Placeholder 2"/>
          <p:cNvSpPr>
            <a:spLocks noGrp="1"/>
          </p:cNvSpPr>
          <p:nvPr>
            <p:ph sz="half" idx="1"/>
          </p:nvPr>
        </p:nvSpPr>
        <p:spPr>
          <a:xfrm>
            <a:off x="1069847" y="2194560"/>
            <a:ext cx="8162287" cy="3977640"/>
          </a:xfrm>
        </p:spPr>
        <p:txBody>
          <a:bodyPr/>
          <a:lstStyle/>
          <a:p>
            <a:r>
              <a:rPr lang="en-US" dirty="0" smtClean="0"/>
              <a:t>Cardholder set-up and export</a:t>
            </a:r>
          </a:p>
          <a:p>
            <a:r>
              <a:rPr lang="en-US" dirty="0" smtClean="0"/>
              <a:t>Transaction search and export</a:t>
            </a:r>
          </a:p>
          <a:p>
            <a:r>
              <a:rPr lang="en-US" dirty="0" smtClean="0"/>
              <a:t>Where is the transaction held up at?</a:t>
            </a:r>
          </a:p>
          <a:p>
            <a:r>
              <a:rPr lang="en-US" dirty="0" smtClean="0"/>
              <a:t>Where is that p-card application?</a:t>
            </a:r>
          </a:p>
          <a:p>
            <a:r>
              <a:rPr lang="en-US" dirty="0" smtClean="0"/>
              <a:t>Delegates in Service-Now</a:t>
            </a:r>
          </a:p>
          <a:p>
            <a:pPr lvl="1"/>
            <a:r>
              <a:rPr lang="en-US" dirty="0" smtClean="0"/>
              <a:t>Department Person for Department Person</a:t>
            </a:r>
          </a:p>
          <a:p>
            <a:pPr lvl="1"/>
            <a:r>
              <a:rPr lang="en-US" dirty="0" smtClean="0"/>
              <a:t>Business Services for Business Services</a:t>
            </a:r>
          </a:p>
          <a:p>
            <a:pPr lvl="1"/>
            <a:r>
              <a:rPr lang="en-US" dirty="0" smtClean="0"/>
              <a:t>Set the appropriate time length for the proxy</a:t>
            </a:r>
          </a:p>
          <a:p>
            <a:r>
              <a:rPr lang="en-US" dirty="0" smtClean="0"/>
              <a:t>Travel w/ M&amp;E or M&amp;E w/Alcohol</a:t>
            </a:r>
            <a:endParaRPr lang="en-US" dirty="0"/>
          </a:p>
        </p:txBody>
      </p:sp>
    </p:spTree>
    <p:extLst>
      <p:ext uri="{BB962C8B-B14F-4D97-AF65-F5344CB8AC3E}">
        <p14:creationId xmlns:p14="http://schemas.microsoft.com/office/powerpoint/2010/main" val="2882354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1355" y="1124677"/>
            <a:ext cx="10488058" cy="5595611"/>
          </a:xfrm>
        </p:spPr>
      </p:pic>
    </p:spTree>
    <p:extLst>
      <p:ext uri="{BB962C8B-B14F-4D97-AF65-F5344CB8AC3E}">
        <p14:creationId xmlns:p14="http://schemas.microsoft.com/office/powerpoint/2010/main" val="165786616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1"/>
            <a:ext cx="10058400" cy="5886985"/>
          </a:xfrm>
        </p:spPr>
        <p:txBody>
          <a:bodyPr>
            <a:normAutofit/>
          </a:bodyPr>
          <a:lstStyle/>
          <a:p>
            <a:pPr algn="ctr"/>
            <a:r>
              <a:rPr lang="en-US" sz="8000" dirty="0" smtClean="0"/>
              <a:t>Because that’s the way we have always done it!</a:t>
            </a:r>
            <a:endParaRPr lang="en-US" sz="8000" dirty="0"/>
          </a:p>
        </p:txBody>
      </p:sp>
      <p:sp>
        <p:nvSpPr>
          <p:cNvPr id="3" name="Rectangle 2"/>
          <p:cNvSpPr/>
          <p:nvPr/>
        </p:nvSpPr>
        <p:spPr>
          <a:xfrm rot="19548088">
            <a:off x="2207095" y="-2430"/>
            <a:ext cx="2185489" cy="3074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4" name="Rectangle 3"/>
          <p:cNvSpPr/>
          <p:nvPr/>
        </p:nvSpPr>
        <p:spPr>
          <a:xfrm rot="1792668">
            <a:off x="9153180" y="4525984"/>
            <a:ext cx="972533" cy="1096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5" name="Rectangle 4"/>
          <p:cNvSpPr/>
          <p:nvPr/>
        </p:nvSpPr>
        <p:spPr>
          <a:xfrm rot="1784628">
            <a:off x="7025088" y="963919"/>
            <a:ext cx="1002535" cy="958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6" name="Rectangle 5"/>
          <p:cNvSpPr/>
          <p:nvPr/>
        </p:nvSpPr>
        <p:spPr>
          <a:xfrm rot="19802976">
            <a:off x="3762259" y="4663750"/>
            <a:ext cx="1002535" cy="958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7" name="Rectangle 6"/>
          <p:cNvSpPr/>
          <p:nvPr/>
        </p:nvSpPr>
        <p:spPr>
          <a:xfrm rot="2146580">
            <a:off x="565531" y="5413037"/>
            <a:ext cx="1002535" cy="958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8" name="Rectangle 7"/>
          <p:cNvSpPr/>
          <p:nvPr/>
        </p:nvSpPr>
        <p:spPr>
          <a:xfrm rot="19825184">
            <a:off x="10175314" y="-259456"/>
            <a:ext cx="1629251" cy="2102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9" name="Rectangle 8"/>
          <p:cNvSpPr/>
          <p:nvPr/>
        </p:nvSpPr>
        <p:spPr>
          <a:xfrm rot="1751513">
            <a:off x="215417" y="2335576"/>
            <a:ext cx="974405" cy="109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10" name="Rectangle 9"/>
          <p:cNvSpPr/>
          <p:nvPr/>
        </p:nvSpPr>
        <p:spPr>
          <a:xfrm rot="1968750">
            <a:off x="10980143" y="3567405"/>
            <a:ext cx="1002535" cy="958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accent1"/>
                </a:solidFill>
              </a:rPr>
              <a:t>?</a:t>
            </a:r>
            <a:endParaRPr lang="en-US" sz="7200" dirty="0">
              <a:solidFill>
                <a:schemeClr val="accent1"/>
              </a:solidFill>
            </a:endParaRPr>
          </a:p>
        </p:txBody>
      </p:sp>
      <p:sp>
        <p:nvSpPr>
          <p:cNvPr id="11" name="Rectangle 10"/>
          <p:cNvSpPr/>
          <p:nvPr/>
        </p:nvSpPr>
        <p:spPr>
          <a:xfrm>
            <a:off x="2453372" y="484631"/>
            <a:ext cx="7395708" cy="5144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0" b="1" dirty="0" smtClean="0">
                <a:solidFill>
                  <a:schemeClr val="accent1"/>
                </a:solidFill>
                <a:latin typeface="Wide Latin" panose="020A0A07050505020404" pitchFamily="18" charset="0"/>
              </a:rPr>
              <a:t>?</a:t>
            </a:r>
            <a:endParaRPr lang="en-US" sz="50000" b="1" dirty="0">
              <a:solidFill>
                <a:schemeClr val="accent1"/>
              </a:solidFill>
              <a:latin typeface="Wide Latin" panose="020A0A07050505020404" pitchFamily="18" charset="0"/>
            </a:endParaRPr>
          </a:p>
        </p:txBody>
      </p:sp>
    </p:spTree>
    <p:extLst>
      <p:ext uri="{BB962C8B-B14F-4D97-AF65-F5344CB8AC3E}">
        <p14:creationId xmlns:p14="http://schemas.microsoft.com/office/powerpoint/2010/main" val="2322343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3"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9"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1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0-#ppt_w/2"/>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70" y="484632"/>
            <a:ext cx="10982528" cy="1609344"/>
          </a:xfrm>
        </p:spPr>
        <p:txBody>
          <a:bodyPr>
            <a:noAutofit/>
          </a:bodyPr>
          <a:lstStyle/>
          <a:p>
            <a:r>
              <a:rPr lang="en-US" sz="7200" dirty="0" smtClean="0"/>
              <a:t>Oh! How things have changed!</a:t>
            </a:r>
            <a:endParaRPr lang="en-US" sz="7200" dirty="0"/>
          </a:p>
        </p:txBody>
      </p:sp>
      <p:sp>
        <p:nvSpPr>
          <p:cNvPr id="3" name="Text Placeholder 2"/>
          <p:cNvSpPr>
            <a:spLocks noGrp="1"/>
          </p:cNvSpPr>
          <p:nvPr>
            <p:ph type="body" idx="1"/>
          </p:nvPr>
        </p:nvSpPr>
        <p:spPr/>
        <p:txBody>
          <a:bodyPr/>
          <a:lstStyle/>
          <a:p>
            <a:r>
              <a:rPr lang="en-US" dirty="0" smtClean="0"/>
              <a:t>OLD WAY</a:t>
            </a:r>
            <a:endParaRPr lang="en-US" dirty="0"/>
          </a:p>
        </p:txBody>
      </p:sp>
      <p:pic>
        <p:nvPicPr>
          <p:cNvPr id="7" name="Content Placeholder 6" descr="Ledger 4 Print fit-to-page or on 12 inch or legal paper | Flick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1182" y="2607065"/>
            <a:ext cx="4560982" cy="3876989"/>
          </a:xfrm>
        </p:spPr>
      </p:pic>
      <p:sp>
        <p:nvSpPr>
          <p:cNvPr id="5" name="Text Placeholder 4"/>
          <p:cNvSpPr>
            <a:spLocks noGrp="1"/>
          </p:cNvSpPr>
          <p:nvPr>
            <p:ph type="body" sz="quarter" idx="3"/>
          </p:nvPr>
        </p:nvSpPr>
        <p:spPr/>
        <p:txBody>
          <a:bodyPr/>
          <a:lstStyle/>
          <a:p>
            <a:r>
              <a:rPr lang="en-US" dirty="0" smtClean="0"/>
              <a:t>NEW WAY</a:t>
            </a:r>
            <a:endParaRPr lang="en-US" dirty="0"/>
          </a:p>
        </p:txBody>
      </p:sp>
      <p:pic>
        <p:nvPicPr>
          <p:cNvPr id="8" name="Content Placeholder 7" descr="Press Release: Pastel launches cloud computing for small businesses - Techzim"/>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64288" y="3268224"/>
            <a:ext cx="4754562" cy="2242427"/>
          </a:xfrm>
        </p:spPr>
      </p:pic>
    </p:spTree>
    <p:extLst>
      <p:ext uri="{BB962C8B-B14F-4D97-AF65-F5344CB8AC3E}">
        <p14:creationId xmlns:p14="http://schemas.microsoft.com/office/powerpoint/2010/main" val="3361629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95" y="484632"/>
            <a:ext cx="11225718" cy="1609344"/>
          </a:xfrm>
        </p:spPr>
        <p:txBody>
          <a:bodyPr>
            <a:normAutofit/>
          </a:bodyPr>
          <a:lstStyle/>
          <a:p>
            <a:r>
              <a:rPr lang="en-US" sz="7200" dirty="0"/>
              <a:t>Oh! How things have changed!</a:t>
            </a:r>
          </a:p>
        </p:txBody>
      </p:sp>
      <p:sp>
        <p:nvSpPr>
          <p:cNvPr id="3" name="Text Placeholder 2"/>
          <p:cNvSpPr>
            <a:spLocks noGrp="1"/>
          </p:cNvSpPr>
          <p:nvPr>
            <p:ph type="body" idx="1"/>
          </p:nvPr>
        </p:nvSpPr>
        <p:spPr/>
        <p:txBody>
          <a:bodyPr/>
          <a:lstStyle/>
          <a:p>
            <a:r>
              <a:rPr lang="en-US" dirty="0" smtClean="0"/>
              <a:t>OLD WAY</a:t>
            </a:r>
            <a:endParaRPr lang="en-US" dirty="0"/>
          </a:p>
        </p:txBody>
      </p:sp>
      <p:pic>
        <p:nvPicPr>
          <p:cNvPr id="7" name="Content Placeholder 6" descr="'theology and the do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23256" y="3322637"/>
            <a:ext cx="3048000" cy="2133600"/>
          </a:xfrm>
        </p:spPr>
      </p:pic>
      <p:sp>
        <p:nvSpPr>
          <p:cNvPr id="5" name="Text Placeholder 4"/>
          <p:cNvSpPr>
            <a:spLocks noGrp="1"/>
          </p:cNvSpPr>
          <p:nvPr>
            <p:ph type="body" sz="quarter" idx="3"/>
          </p:nvPr>
        </p:nvSpPr>
        <p:spPr/>
        <p:txBody>
          <a:bodyPr/>
          <a:lstStyle/>
          <a:p>
            <a:r>
              <a:rPr lang="en-US" dirty="0" smtClean="0"/>
              <a:t>NEW WAY</a:t>
            </a:r>
          </a:p>
        </p:txBody>
      </p:sp>
      <p:pic>
        <p:nvPicPr>
          <p:cNvPr id="8" name="Content Placeholder 7" descr="Civic icons and images : Election Tools"/>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64288" y="3200797"/>
            <a:ext cx="4754562" cy="2377281"/>
          </a:xfrm>
        </p:spPr>
      </p:pic>
    </p:spTree>
    <p:extLst>
      <p:ext uri="{BB962C8B-B14F-4D97-AF65-F5344CB8AC3E}">
        <p14:creationId xmlns:p14="http://schemas.microsoft.com/office/powerpoint/2010/main" val="2667617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retention</a:t>
            </a:r>
            <a:endParaRPr lang="en-US" dirty="0"/>
          </a:p>
        </p:txBody>
      </p:sp>
      <p:sp>
        <p:nvSpPr>
          <p:cNvPr id="3" name="Text Placeholder 2"/>
          <p:cNvSpPr>
            <a:spLocks noGrp="1"/>
          </p:cNvSpPr>
          <p:nvPr>
            <p:ph type="body" idx="1"/>
          </p:nvPr>
        </p:nvSpPr>
        <p:spPr>
          <a:xfrm>
            <a:off x="749030" y="2048256"/>
            <a:ext cx="5072650" cy="640080"/>
          </a:xfrm>
        </p:spPr>
        <p:txBody>
          <a:bodyPr/>
          <a:lstStyle/>
          <a:p>
            <a:r>
              <a:rPr lang="en-US" dirty="0" smtClean="0"/>
              <a:t>PAPER – STACKS &amp; STACKS OF PAPER</a:t>
            </a:r>
            <a:endParaRPr lang="en-US" dirty="0"/>
          </a:p>
        </p:txBody>
      </p:sp>
      <p:sp>
        <p:nvSpPr>
          <p:cNvPr id="5" name="Text Placeholder 4"/>
          <p:cNvSpPr>
            <a:spLocks noGrp="1"/>
          </p:cNvSpPr>
          <p:nvPr>
            <p:ph type="body" sz="quarter" idx="3"/>
          </p:nvPr>
        </p:nvSpPr>
        <p:spPr/>
        <p:txBody>
          <a:bodyPr/>
          <a:lstStyle/>
          <a:p>
            <a:r>
              <a:rPr lang="en-US" dirty="0" smtClean="0"/>
              <a:t>ELECTRONIC STORAGE SYSTEM</a:t>
            </a:r>
          </a:p>
        </p:txBody>
      </p:sp>
      <p:pic>
        <p:nvPicPr>
          <p:cNvPr id="8" name="Content Placeholder 7" descr="Is this the year of Enterprise Object Storage? (a quick product roundup - part 2) - Juku.it"/>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476033" y="2743200"/>
            <a:ext cx="4531072" cy="3292475"/>
          </a:xfrm>
        </p:spPr>
      </p:pic>
      <p:pic>
        <p:nvPicPr>
          <p:cNvPr id="9" name="Picture 8" descr="Progressive Charlestown: December 20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328" y="2842737"/>
            <a:ext cx="2548819" cy="3093397"/>
          </a:xfrm>
          <a:prstGeom prst="rect">
            <a:avLst/>
          </a:prstGeom>
        </p:spPr>
      </p:pic>
      <p:pic>
        <p:nvPicPr>
          <p:cNvPr id="11" name="Content Placeholder 10" descr="Burocrazia, perché non ne possiamo fare a meno - La Stampa"/>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50196" y="2842738"/>
            <a:ext cx="3057246" cy="3093396"/>
          </a:xfrm>
        </p:spPr>
      </p:pic>
    </p:spTree>
    <p:extLst>
      <p:ext uri="{BB962C8B-B14F-4D97-AF65-F5344CB8AC3E}">
        <p14:creationId xmlns:p14="http://schemas.microsoft.com/office/powerpoint/2010/main" val="3756735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P-card RECORD RETENTION</a:t>
            </a:r>
            <a:endParaRPr lang="en-US" dirty="0"/>
          </a:p>
        </p:txBody>
      </p:sp>
      <p:sp>
        <p:nvSpPr>
          <p:cNvPr id="3" name="Content Placeholder 2"/>
          <p:cNvSpPr>
            <a:spLocks noGrp="1"/>
          </p:cNvSpPr>
          <p:nvPr>
            <p:ph idx="1"/>
          </p:nvPr>
        </p:nvSpPr>
        <p:spPr>
          <a:xfrm>
            <a:off x="1069848" y="1729648"/>
            <a:ext cx="10058400" cy="4442552"/>
          </a:xfrm>
        </p:spPr>
        <p:txBody>
          <a:bodyPr/>
          <a:lstStyle/>
          <a:p>
            <a:r>
              <a:rPr lang="en-US" sz="2800" dirty="0" smtClean="0"/>
              <a:t>ONCE A TRANSACTION IS </a:t>
            </a:r>
            <a:r>
              <a:rPr lang="en-US" sz="2800" b="1" dirty="0" smtClean="0"/>
              <a:t>COMPLETED</a:t>
            </a:r>
            <a:r>
              <a:rPr lang="en-US" sz="2800" dirty="0" smtClean="0"/>
              <a:t> (S# IN BANNER)</a:t>
            </a:r>
          </a:p>
          <a:p>
            <a:pPr marL="0" indent="0">
              <a:buNone/>
            </a:pPr>
            <a:r>
              <a:rPr lang="en-US" sz="2800" dirty="0"/>
              <a:t> </a:t>
            </a:r>
            <a:r>
              <a:rPr lang="en-US" sz="2800" dirty="0" smtClean="0"/>
              <a:t> AND THE MONTHLY REPORTS HAVE BEEN </a:t>
            </a:r>
            <a:r>
              <a:rPr lang="en-US" sz="2800" b="1" dirty="0" smtClean="0"/>
              <a:t>RECONCILED</a:t>
            </a:r>
            <a:endParaRPr lang="en-US" sz="2800" dirty="0" smtClean="0"/>
          </a:p>
          <a:p>
            <a:endParaRPr lang="en-US" dirty="0" smtClean="0"/>
          </a:p>
          <a:p>
            <a:pPr lvl="1"/>
            <a:r>
              <a:rPr lang="en-US" sz="3600" dirty="0" smtClean="0"/>
              <a:t>THERE IS NO NEED TO RETAIN PAPER COPIES OF RECEIPTS OR SUPPORTING DOCUMENTATION</a:t>
            </a:r>
          </a:p>
        </p:txBody>
      </p:sp>
      <p:pic>
        <p:nvPicPr>
          <p:cNvPr id="4" name="Picture 3" descr="Barkingside 21 : October 20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4974" y="4247967"/>
            <a:ext cx="2607325" cy="2459577"/>
          </a:xfrm>
          <a:prstGeom prst="rect">
            <a:avLst/>
          </a:prstGeom>
        </p:spPr>
      </p:pic>
    </p:spTree>
    <p:extLst>
      <p:ext uri="{BB962C8B-B14F-4D97-AF65-F5344CB8AC3E}">
        <p14:creationId xmlns:p14="http://schemas.microsoft.com/office/powerpoint/2010/main" val="1208098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RETENTION</a:t>
            </a:r>
            <a:endParaRPr lang="en-US" dirty="0"/>
          </a:p>
        </p:txBody>
      </p:sp>
      <p:sp>
        <p:nvSpPr>
          <p:cNvPr id="3" name="Content Placeholder 2"/>
          <p:cNvSpPr>
            <a:spLocks noGrp="1"/>
          </p:cNvSpPr>
          <p:nvPr>
            <p:ph sz="half" idx="1"/>
          </p:nvPr>
        </p:nvSpPr>
        <p:spPr>
          <a:xfrm>
            <a:off x="882869" y="2194560"/>
            <a:ext cx="10583917" cy="3977640"/>
          </a:xfrm>
        </p:spPr>
        <p:txBody>
          <a:bodyPr>
            <a:normAutofit/>
          </a:bodyPr>
          <a:lstStyle/>
          <a:p>
            <a:r>
              <a:rPr lang="en-US" sz="3200" dirty="0" smtClean="0"/>
              <a:t>PROCESSING TRANSACTIONS IN A TIMELY MANNER</a:t>
            </a:r>
            <a:endParaRPr lang="en-US" sz="3200" dirty="0"/>
          </a:p>
        </p:txBody>
      </p:sp>
      <p:pic>
        <p:nvPicPr>
          <p:cNvPr id="5" name="Content Placeholder 4" descr="Calendar Icons · Free photo on Pixabay"/>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69717" y="2882476"/>
            <a:ext cx="10046274" cy="3390308"/>
          </a:xfrm>
        </p:spPr>
      </p:pic>
    </p:spTree>
    <p:extLst>
      <p:ext uri="{BB962C8B-B14F-4D97-AF65-F5344CB8AC3E}">
        <p14:creationId xmlns:p14="http://schemas.microsoft.com/office/powerpoint/2010/main" val="2630308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403</TotalTime>
  <Words>961</Words>
  <Application>Microsoft Office PowerPoint</Application>
  <PresentationFormat>Widescreen</PresentationFormat>
  <Paragraphs>158</Paragraphs>
  <Slides>26</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Rockwell</vt:lpstr>
      <vt:lpstr>Rockwell Condensed</vt:lpstr>
      <vt:lpstr>Wide Latin</vt:lpstr>
      <vt:lpstr>Wingdings</vt:lpstr>
      <vt:lpstr>Wood Type</vt:lpstr>
      <vt:lpstr>What’s old &amp; what’s new in p-card</vt:lpstr>
      <vt:lpstr>Why do we do what we do???</vt:lpstr>
      <vt:lpstr>PowerPoint Presentation</vt:lpstr>
      <vt:lpstr>Because that’s the way we have always done it!</vt:lpstr>
      <vt:lpstr>Oh! How things have changed!</vt:lpstr>
      <vt:lpstr>Oh! How things have changed!</vt:lpstr>
      <vt:lpstr>Record retention</vt:lpstr>
      <vt:lpstr>P-card RECORD RETENTION</vt:lpstr>
      <vt:lpstr>RECORD RETENTION</vt:lpstr>
      <vt:lpstr>P-card RECORD RETENTION</vt:lpstr>
      <vt:lpstr>Utah state sales tax   state tax license no. 11895815-002-stc</vt:lpstr>
      <vt:lpstr>PowerPoint Presentation</vt:lpstr>
      <vt:lpstr>Fraudulent p-card transactions</vt:lpstr>
      <vt:lpstr>PowerPoint Presentation</vt:lpstr>
      <vt:lpstr>Fraudulent p-card transactions</vt:lpstr>
      <vt:lpstr>LOST OR STOLEN p-CARD</vt:lpstr>
      <vt:lpstr>PowerPoint Presentation</vt:lpstr>
      <vt:lpstr>Canceling a p-card</vt:lpstr>
      <vt:lpstr>Itemized receipts</vt:lpstr>
      <vt:lpstr>Itemized receipts</vt:lpstr>
      <vt:lpstr>ITEMIZED RECEIPT VS. INVOICE</vt:lpstr>
      <vt:lpstr>PowerPoint Presentation</vt:lpstr>
      <vt:lpstr>Comments in service now</vt:lpstr>
      <vt:lpstr>COMMENTS IN SERVICE NOW make them &amp; read them</vt:lpstr>
      <vt:lpstr>Quick thoughts &amp; ideas</vt:lpstr>
      <vt:lpstr>Live presentations in service-now</vt:lpstr>
    </vt:vector>
  </TitlesOfParts>
  <Company>Utah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&amp; what’s old in p-card</dc:title>
  <dc:creator>Misty Andrus</dc:creator>
  <cp:lastModifiedBy>Misty Andrus</cp:lastModifiedBy>
  <cp:revision>38</cp:revision>
  <dcterms:created xsi:type="dcterms:W3CDTF">2019-08-09T14:26:11Z</dcterms:created>
  <dcterms:modified xsi:type="dcterms:W3CDTF">2019-08-16T16:51:38Z</dcterms:modified>
</cp:coreProperties>
</file>