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2" r:id="rId1"/>
  </p:sldMasterIdLst>
  <p:notesMasterIdLst>
    <p:notesMasterId r:id="rId21"/>
  </p:notesMasterIdLst>
  <p:handoutMasterIdLst>
    <p:handoutMasterId r:id="rId22"/>
  </p:handoutMasterIdLst>
  <p:sldIdLst>
    <p:sldId id="705" r:id="rId2"/>
    <p:sldId id="742" r:id="rId3"/>
    <p:sldId id="708" r:id="rId4"/>
    <p:sldId id="706" r:id="rId5"/>
    <p:sldId id="671" r:id="rId6"/>
    <p:sldId id="672" r:id="rId7"/>
    <p:sldId id="738" r:id="rId8"/>
    <p:sldId id="740" r:id="rId9"/>
    <p:sldId id="707" r:id="rId10"/>
    <p:sldId id="570" r:id="rId11"/>
    <p:sldId id="709" r:id="rId12"/>
    <p:sldId id="665" r:id="rId13"/>
    <p:sldId id="710" r:id="rId14"/>
    <p:sldId id="571" r:id="rId15"/>
    <p:sldId id="711" r:id="rId16"/>
    <p:sldId id="712" r:id="rId17"/>
    <p:sldId id="666" r:id="rId18"/>
    <p:sldId id="674" r:id="rId19"/>
    <p:sldId id="741" r:id="rId20"/>
  </p:sldIdLst>
  <p:sldSz cx="9144000" cy="6858000" type="screen4x3"/>
  <p:notesSz cx="6858000" cy="2857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a Mckinney" initials="MM" lastIdx="3" clrIdx="0">
    <p:extLst>
      <p:ext uri="{19B8F6BF-5375-455C-9EA6-DF929625EA0E}">
        <p15:presenceInfo xmlns:p15="http://schemas.microsoft.com/office/powerpoint/2012/main" userId="S::a00345324@aggies.usu.edu::a7c2443c-438f-4ac3-ac3c-4c843fca5ede" providerId="AD"/>
      </p:ext>
    </p:extLst>
  </p:cmAuthor>
  <p:cmAuthor id="2" name="Emmalee Fishburn" initials="EF" lastIdx="1" clrIdx="1">
    <p:extLst>
      <p:ext uri="{19B8F6BF-5375-455C-9EA6-DF929625EA0E}">
        <p15:presenceInfo xmlns:p15="http://schemas.microsoft.com/office/powerpoint/2012/main" userId="S::a02299231@aggies.usu.edu::2b35d5f9-d8af-437f-93fa-d05e991f793a" providerId="AD"/>
      </p:ext>
    </p:extLst>
  </p:cmAuthor>
  <p:cmAuthor id="3" name="Mary Reid" initials="MR" lastIdx="1" clrIdx="2">
    <p:extLst>
      <p:ext uri="{19B8F6BF-5375-455C-9EA6-DF929625EA0E}">
        <p15:presenceInfo xmlns:p15="http://schemas.microsoft.com/office/powerpoint/2012/main" userId="IByKI7NLInXvGuZjDjWPD3UNWSR3jYp5gfGkKDZK/m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B68"/>
    <a:srgbClr val="C1E0FF"/>
    <a:srgbClr val="D4E9FF"/>
    <a:srgbClr val="E6F430"/>
    <a:srgbClr val="006600"/>
    <a:srgbClr val="54432F"/>
    <a:srgbClr val="998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7687" autoAdjust="0"/>
  </p:normalViewPr>
  <p:slideViewPr>
    <p:cSldViewPr snapToObjects="1">
      <p:cViewPr varScale="1">
        <p:scale>
          <a:sx n="98" d="100"/>
          <a:sy n="98" d="100"/>
        </p:scale>
        <p:origin x="157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FBDEDB0-8AC4-46C5-8E5B-791747BFE3A4}" type="datetimeFigureOut">
              <a:rPr lang="en-US" smtClean="0"/>
              <a:t>10/5/21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4B33695-6235-4F7C-8A04-27006EF7365A}" type="slidenum">
              <a:rPr lang="en-US" smtClean="0"/>
              <a:t>‹#›</a:t>
            </a:fld>
            <a:endParaRPr lang="en-US"/>
          </a:p>
        </p:txBody>
      </p:sp>
    </p:spTree>
    <p:extLst>
      <p:ext uri="{BB962C8B-B14F-4D97-AF65-F5344CB8AC3E}">
        <p14:creationId xmlns:p14="http://schemas.microsoft.com/office/powerpoint/2010/main" val="3712812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F1F70C1-9F3F-443E-9405-223099DACA99}" type="datetimeFigureOut">
              <a:rPr lang="en-US" smtClean="0"/>
              <a:t>10/5/21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37AC0BA-EEB0-4E9E-A006-12DC069F8004}" type="slidenum">
              <a:rPr lang="en-US" smtClean="0"/>
              <a:t>‹#›</a:t>
            </a:fld>
            <a:endParaRPr lang="en-US" dirty="0"/>
          </a:p>
        </p:txBody>
      </p:sp>
    </p:spTree>
    <p:extLst>
      <p:ext uri="{BB962C8B-B14F-4D97-AF65-F5344CB8AC3E}">
        <p14:creationId xmlns:p14="http://schemas.microsoft.com/office/powerpoint/2010/main" val="337544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training discusses sexual misconduct and may be difficult for some participants.</a:t>
            </a:r>
            <a:endParaRPr lang="en-US" sz="800" dirty="0"/>
          </a:p>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1</a:t>
            </a:fld>
            <a:endParaRPr lang="en-US" dirty="0"/>
          </a:p>
        </p:txBody>
      </p:sp>
    </p:spTree>
    <p:extLst>
      <p:ext uri="{BB962C8B-B14F-4D97-AF65-F5344CB8AC3E}">
        <p14:creationId xmlns:p14="http://schemas.microsoft.com/office/powerpoint/2010/main" val="4057016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u="sng" dirty="0"/>
              <a:t>Who is the sanctioning authority for student, faculty and staff?</a:t>
            </a:r>
          </a:p>
          <a:p>
            <a:pPr marL="0" indent="0">
              <a:buFont typeface="+mj-lt"/>
              <a:buNone/>
            </a:pPr>
            <a:endParaRPr lang="en-US" dirty="0"/>
          </a:p>
          <a:p>
            <a:r>
              <a:rPr lang="en-US" sz="1200" b="1" kern="1200" dirty="0">
                <a:solidFill>
                  <a:schemeClr val="tx1"/>
                </a:solidFill>
                <a:effectLst/>
                <a:latin typeface="+mn-lt"/>
                <a:ea typeface="+mn-ea"/>
                <a:cs typeface="+mn-cs"/>
              </a:rPr>
              <a:t>Sanctioning Authority. </a:t>
            </a:r>
            <a:r>
              <a:rPr lang="en-US" sz="1200" kern="1200" dirty="0">
                <a:solidFill>
                  <a:schemeClr val="tx1"/>
                </a:solidFill>
                <a:effectLst/>
                <a:latin typeface="+mn-lt"/>
                <a:ea typeface="+mn-ea"/>
                <a:cs typeface="+mn-cs"/>
              </a:rPr>
              <a:t>A University Employee or office that has the authority to determine appropriate Sanctions. For Students, the Sanctioning Authority is the Director of Student Conduct and Community Standards. For faculty, the Sanctioning Authority is the Provost. For staff, the Sanctioning Authority is the Respondent’s supervisor.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Mitigating, Aggravating, and Compounding Factors. </a:t>
            </a:r>
            <a:r>
              <a:rPr lang="en-US" sz="1200" kern="1200" dirty="0">
                <a:solidFill>
                  <a:schemeClr val="tx1"/>
                </a:solidFill>
                <a:effectLst/>
                <a:latin typeface="+mn-lt"/>
                <a:ea typeface="+mn-ea"/>
                <a:cs typeface="+mn-cs"/>
              </a:rPr>
              <a:t>Factors considered by the Sanctioning Authority when determining the appropriate Sanction for a violation of this policy. Aggravating Factors are those that increase the severity or culpability of the policy violation. Mitigating Factors are those that provide reasons as to why the Respondent’s punishment for a violation ought to be lessened. Compounding Factors include evidence that Respondent has previously been found to have violated this policy.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10</a:t>
            </a:fld>
            <a:endParaRPr lang="en-US" dirty="0"/>
          </a:p>
        </p:txBody>
      </p:sp>
    </p:spTree>
    <p:extLst>
      <p:ext uri="{BB962C8B-B14F-4D97-AF65-F5344CB8AC3E}">
        <p14:creationId xmlns:p14="http://schemas.microsoft.com/office/powerpoint/2010/main" val="13335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u="sng" dirty="0"/>
              <a:t>Who is the sanctioning authority for student, faculty and staff?</a:t>
            </a:r>
          </a:p>
          <a:p>
            <a:pPr marL="0" indent="0">
              <a:buFont typeface="+mj-lt"/>
              <a:buNone/>
            </a:pPr>
            <a:endParaRPr lang="en-US" dirty="0"/>
          </a:p>
          <a:p>
            <a:r>
              <a:rPr lang="en-US" sz="1200" b="1" kern="1200" dirty="0">
                <a:solidFill>
                  <a:schemeClr val="tx1"/>
                </a:solidFill>
                <a:effectLst/>
                <a:latin typeface="+mn-lt"/>
                <a:ea typeface="+mn-ea"/>
                <a:cs typeface="+mn-cs"/>
              </a:rPr>
              <a:t>Sanctioning Authority. </a:t>
            </a:r>
            <a:r>
              <a:rPr lang="en-US" sz="1200" kern="1200" dirty="0">
                <a:solidFill>
                  <a:schemeClr val="tx1"/>
                </a:solidFill>
                <a:effectLst/>
                <a:latin typeface="+mn-lt"/>
                <a:ea typeface="+mn-ea"/>
                <a:cs typeface="+mn-cs"/>
              </a:rPr>
              <a:t>A University Employee or office that has the authority to determine appropriate Sanctions. For Students, the Sanctioning Authority is the Director of Student Conduct and Community Standards. For faculty, the Sanctioning Authority is the Provost. For staff, the Sanctioning Authority is the Respondent’s supervisor.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Mitigating, Aggravating, and Compounding Factors. </a:t>
            </a:r>
            <a:r>
              <a:rPr lang="en-US" sz="1200" kern="1200" dirty="0">
                <a:solidFill>
                  <a:schemeClr val="tx1"/>
                </a:solidFill>
                <a:effectLst/>
                <a:latin typeface="+mn-lt"/>
                <a:ea typeface="+mn-ea"/>
                <a:cs typeface="+mn-cs"/>
              </a:rPr>
              <a:t>Factors considered by the Sanctioning Authority when determining the appropriate Sanction for a violation of this policy. Aggravating Factors are those that increase the severity or culpability of the policy violation. Mitigating Factors are those that provide reasons as to why the Respondent’s punishment for a violation ought to be lessened. Compounding Factors include evidence that Respondent has previously been found to have violated this policy.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11</a:t>
            </a:fld>
            <a:endParaRPr lang="en-US" dirty="0"/>
          </a:p>
        </p:txBody>
      </p:sp>
    </p:spTree>
    <p:extLst>
      <p:ext uri="{BB962C8B-B14F-4D97-AF65-F5344CB8AC3E}">
        <p14:creationId xmlns:p14="http://schemas.microsoft.com/office/powerpoint/2010/main" val="4062652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12</a:t>
            </a:fld>
            <a:endParaRPr lang="en-US" dirty="0"/>
          </a:p>
        </p:txBody>
      </p:sp>
    </p:spTree>
    <p:extLst>
      <p:ext uri="{BB962C8B-B14F-4D97-AF65-F5344CB8AC3E}">
        <p14:creationId xmlns:p14="http://schemas.microsoft.com/office/powerpoint/2010/main" val="3679515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13</a:t>
            </a:fld>
            <a:endParaRPr lang="en-US" dirty="0"/>
          </a:p>
        </p:txBody>
      </p:sp>
    </p:spTree>
    <p:extLst>
      <p:ext uri="{BB962C8B-B14F-4D97-AF65-F5344CB8AC3E}">
        <p14:creationId xmlns:p14="http://schemas.microsoft.com/office/powerpoint/2010/main" val="3798539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Appeals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a:t>
            </a:r>
            <a:r>
              <a:rPr lang="en-US" sz="1200" kern="1200" dirty="0">
                <a:solidFill>
                  <a:schemeClr val="tx1"/>
                </a:solidFill>
                <a:effectLst/>
                <a:latin typeface="+mn-lt"/>
                <a:ea typeface="+mn-ea"/>
                <a:cs typeface="+mn-cs"/>
              </a:rPr>
              <a:t>A request by a party to have a Determination and/or a Sanction be overturned or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Panel. </a:t>
            </a:r>
            <a:r>
              <a:rPr lang="en-US" sz="1200" kern="1200" dirty="0">
                <a:solidFill>
                  <a:schemeClr val="tx1"/>
                </a:solidFill>
                <a:effectLst/>
                <a:latin typeface="+mn-lt"/>
                <a:ea typeface="+mn-ea"/>
                <a:cs typeface="+mn-cs"/>
              </a:rPr>
              <a:t>A three-person panel made up of different members than the Hearing Panel assigned to review and decide an appeal of a Determination and/or a Sanction.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Determination shall be limited to one or more of the following alleged procedural errors: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Procedural irregularity that affected the outcome of the matter;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New evidence that was not reasonably available at the time the Determination of whether Respondent violated this Policy was made, that could affect the outcome of the matter; and/or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Title IX Coordinator, investigator(s), or decision-maker(s) had a conflict of interest or bias for or against complainants or respondents generally or the individual complainant or respondent that affected the outcome of the matter.</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 Appeal challenging the Determination of whether Respondent violated this Policy shall outline the procedural error(s) on which the party is appealing the Determination, the evidence and information supporting the procedural error(s) and how the party was substantially prejudiced by on the procedural error(s) on which they are appealing. The Appeal shall reference relevant parts of the Record, if any. A party appealing based on the second procedural error shall attach the new evidence to the Appeal.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Standard for Appeal of Sanction</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Sanction shall be limited to one or more of the following alleged grounds: </a:t>
            </a:r>
          </a:p>
          <a:p>
            <a:pPr lvl="0"/>
            <a:r>
              <a:rPr lang="en-US" sz="1200" kern="1200" dirty="0">
                <a:solidFill>
                  <a:schemeClr val="tx1"/>
                </a:solidFill>
                <a:effectLst/>
                <a:latin typeface="+mn-lt"/>
                <a:ea typeface="+mn-ea"/>
                <a:cs typeface="+mn-cs"/>
              </a:rPr>
              <a:t>The Sanctioning Authority had a conflict of interest or bias for or against complainants or respondents generally or the individual complainant or respondent that affected the Sanction; or </a:t>
            </a:r>
          </a:p>
          <a:p>
            <a:pPr lvl="0"/>
            <a:r>
              <a:rPr lang="en-US" sz="1200" kern="1200" dirty="0">
                <a:solidFill>
                  <a:schemeClr val="tx1"/>
                </a:solidFill>
                <a:effectLst/>
                <a:latin typeface="+mn-lt"/>
                <a:ea typeface="+mn-ea"/>
                <a:cs typeface="+mn-cs"/>
              </a:rPr>
              <a:t>The Sanction is not proportionate to the violation.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 appeal alleging that the Sanctioning Authority had a conflict of interest or bias shall outline the evidence and information supporting that ground and how the conflict or bias affected the Sanction. An Appeal alleging that the Sanction is not proportionate to the violation shall outline which Mitigating, Aggravating, and Compounding Factors were not properly considered. The Appeal shall reference relevant parts of the Record, if any.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two business days of an Appeal being filed, the Hearing Officer will assign an Appellate Panel to oversee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five business days of an Appeal being filed, the Hearing Officer will notify the non-appealing party of the Appeal and will notify both parties of the Appellate Panel assigned to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Appellate Panel shall not include any members of the Hearing Panel that issued a Determination in the case.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14</a:t>
            </a:fld>
            <a:endParaRPr lang="en-US" dirty="0"/>
          </a:p>
        </p:txBody>
      </p:sp>
    </p:spTree>
    <p:extLst>
      <p:ext uri="{BB962C8B-B14F-4D97-AF65-F5344CB8AC3E}">
        <p14:creationId xmlns:p14="http://schemas.microsoft.com/office/powerpoint/2010/main" val="4276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Appeals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a:t>
            </a:r>
            <a:r>
              <a:rPr lang="en-US" sz="1200" kern="1200" dirty="0">
                <a:solidFill>
                  <a:schemeClr val="tx1"/>
                </a:solidFill>
                <a:effectLst/>
                <a:latin typeface="+mn-lt"/>
                <a:ea typeface="+mn-ea"/>
                <a:cs typeface="+mn-cs"/>
              </a:rPr>
              <a:t>A request by a party to have a Determination and/or a Sanction be overturned or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Panel. </a:t>
            </a:r>
            <a:r>
              <a:rPr lang="en-US" sz="1200" kern="1200" dirty="0">
                <a:solidFill>
                  <a:schemeClr val="tx1"/>
                </a:solidFill>
                <a:effectLst/>
                <a:latin typeface="+mn-lt"/>
                <a:ea typeface="+mn-ea"/>
                <a:cs typeface="+mn-cs"/>
              </a:rPr>
              <a:t>A three-person panel made up of different members than the Hearing Panel assigned to review and decide an appeal of a Determination and/or a Sanction.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Determination shall be limited to one or more of the following alleged procedural errors: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Procedural irregularity that affected the outcome of the matter;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New evidence that was not reasonably available at the time the Determination of whether Respondent violated this Policy was made, that could affect the outcome of the matter; and/or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Title IX Coordinator, investigator(s), or decision-maker(s) had a conflict of interest or bias for or against complainants or respondents generally or the individual complainant or respondent that affected the outcome of the matter.</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 Appeal challenging the Determination of whether Respondent violated this Policy shall outline the procedural error(s) on which the party is appealing the Determination, the evidence and information supporting the procedural error(s) and how the party was substantially prejudiced by on the procedural error(s) on which they are appealing. The Appeal shall reference relevant parts of the Record, if any. A party appealing based on the second procedural error shall attach the new evidence to the Appeal.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Standard for Appeal of Sanction</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Sanction shall be limited to one or more of the following alleged grounds: </a:t>
            </a:r>
          </a:p>
          <a:p>
            <a:pPr lvl="0"/>
            <a:r>
              <a:rPr lang="en-US" sz="1200" kern="1200" dirty="0">
                <a:solidFill>
                  <a:schemeClr val="tx1"/>
                </a:solidFill>
                <a:effectLst/>
                <a:latin typeface="+mn-lt"/>
                <a:ea typeface="+mn-ea"/>
                <a:cs typeface="+mn-cs"/>
              </a:rPr>
              <a:t>The Sanctioning Authority had a conflict of interest or bias for or against complainants or respondents generally or the individual complainant or respondent that affected the Sanction; or </a:t>
            </a:r>
          </a:p>
          <a:p>
            <a:pPr lvl="0"/>
            <a:r>
              <a:rPr lang="en-US" sz="1200" kern="1200" dirty="0">
                <a:solidFill>
                  <a:schemeClr val="tx1"/>
                </a:solidFill>
                <a:effectLst/>
                <a:latin typeface="+mn-lt"/>
                <a:ea typeface="+mn-ea"/>
                <a:cs typeface="+mn-cs"/>
              </a:rPr>
              <a:t>The Sanction is not proportionate to the violation.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 appeal alleging that the Sanctioning Authority had a conflict of interest or bias shall outline the evidence and information supporting that ground and how the conflict or bias affected the Sanction. An Appeal alleging that the Sanction is not proportionate to the violation shall outline which Mitigating, Aggravating, and Compounding Factors were not properly considered. The Appeal shall reference relevant parts of the Record, if any.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two business days of an Appeal being filed, the Hearing Officer will assign an Appellate Panel to oversee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five business days of an Appeal being filed, the Hearing Officer will notify the non-appealing party of the Appeal and will notify both parties of the Appellate Panel assigned to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Appellate Panel shall not include any members of the Hearing Panel that issued a Determination in the case.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15</a:t>
            </a:fld>
            <a:endParaRPr lang="en-US" dirty="0"/>
          </a:p>
        </p:txBody>
      </p:sp>
    </p:spTree>
    <p:extLst>
      <p:ext uri="{BB962C8B-B14F-4D97-AF65-F5344CB8AC3E}">
        <p14:creationId xmlns:p14="http://schemas.microsoft.com/office/powerpoint/2010/main" val="1053552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Appeals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a:t>
            </a:r>
            <a:r>
              <a:rPr lang="en-US" sz="1200" kern="1200" dirty="0">
                <a:solidFill>
                  <a:schemeClr val="tx1"/>
                </a:solidFill>
                <a:effectLst/>
                <a:latin typeface="+mn-lt"/>
                <a:ea typeface="+mn-ea"/>
                <a:cs typeface="+mn-cs"/>
              </a:rPr>
              <a:t>A request by a party to have a Determination and/or a Sanction be overturned or modified.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Appeal Panel. </a:t>
            </a:r>
            <a:r>
              <a:rPr lang="en-US" sz="1200" kern="1200" dirty="0">
                <a:solidFill>
                  <a:schemeClr val="tx1"/>
                </a:solidFill>
                <a:effectLst/>
                <a:latin typeface="+mn-lt"/>
                <a:ea typeface="+mn-ea"/>
                <a:cs typeface="+mn-cs"/>
              </a:rPr>
              <a:t>A three-person panel made up of different members than the Hearing Panel assigned to review and decide an appeal of a Determination and/or a Sanction.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Determination shall be limited to one or more of the following alleged procedural errors: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Procedural irregularity that affected the outcome of the matter;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New evidence that was not reasonably available at the time the Determination of whether Respondent violated this Policy was made, that could affect the outcome of the matter; and/or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Title IX Coordinator, investigator(s), or decision-maker(s) had a conflict of interest or bias for or against complainants or respondents generally or the individual complainant or respondent that affected the outcome of the matter.</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 Appeal challenging the Determination of whether Respondent violated this Policy shall outline the procedural error(s) on which the party is appealing the Determination, the evidence and information supporting the procedural error(s) and how the party was substantially prejudiced by on the procedural error(s) on which they are appealing. The Appeal shall reference relevant parts of the Record, if any. A party appealing based on the second procedural error shall attach the new evidence to the Appeal.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Standard for Appeal of Sanction</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appeal on the Sanction shall be limited to one or more of the following alleged grounds: </a:t>
            </a:r>
          </a:p>
          <a:p>
            <a:pPr lvl="0"/>
            <a:r>
              <a:rPr lang="en-US" sz="1200" kern="1200" dirty="0">
                <a:solidFill>
                  <a:schemeClr val="tx1"/>
                </a:solidFill>
                <a:effectLst/>
                <a:latin typeface="+mn-lt"/>
                <a:ea typeface="+mn-ea"/>
                <a:cs typeface="+mn-cs"/>
              </a:rPr>
              <a:t>The Sanctioning Authority had a conflict of interest or bias for or against complainants or respondents generally or the individual complainant or respondent that affected the Sanction; or </a:t>
            </a:r>
          </a:p>
          <a:p>
            <a:pPr lvl="0"/>
            <a:r>
              <a:rPr lang="en-US" sz="1200" kern="1200" dirty="0">
                <a:solidFill>
                  <a:schemeClr val="tx1"/>
                </a:solidFill>
                <a:effectLst/>
                <a:latin typeface="+mn-lt"/>
                <a:ea typeface="+mn-ea"/>
                <a:cs typeface="+mn-cs"/>
              </a:rPr>
              <a:t>The Sanction is not proportionate to the violation.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 appeal alleging that the Sanctioning Authority had a conflict of interest or bias shall outline the evidence and information supporting that ground and how the conflict or bias affected the Sanction. An Appeal alleging that the Sanction is not proportionate to the violation shall outline which Mitigating, Aggravating, and Compounding Factors were not properly considered. The Appeal shall reference relevant parts of the Record, if any.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two business days of an Appeal being filed, the Hearing Officer will assign an Appellate Panel to oversee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Absent good cause, within five business days of an Appeal being filed, the Hearing Officer will notify the non-appealing party of the Appeal and will notify both parties of the Appellate Panel assigned to the Appeal.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Appellate Panel shall not include any members of the Hearing Panel that issued a Determination in the case.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16</a:t>
            </a:fld>
            <a:endParaRPr lang="en-US" dirty="0"/>
          </a:p>
        </p:txBody>
      </p:sp>
    </p:spTree>
    <p:extLst>
      <p:ext uri="{BB962C8B-B14F-4D97-AF65-F5344CB8AC3E}">
        <p14:creationId xmlns:p14="http://schemas.microsoft.com/office/powerpoint/2010/main" val="2914092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Appeal Decision. </a:t>
            </a:r>
            <a:r>
              <a:rPr lang="en-US" sz="1200" kern="1200" dirty="0">
                <a:solidFill>
                  <a:schemeClr val="tx1"/>
                </a:solidFill>
                <a:effectLst/>
                <a:latin typeface="+mn-lt"/>
                <a:ea typeface="+mn-ea"/>
                <a:cs typeface="+mn-cs"/>
              </a:rPr>
              <a:t>A written decision of an Appeal Panel  granting or denying an appeal of a Determination and/or Sanction. </a:t>
            </a:r>
          </a:p>
          <a:p>
            <a:r>
              <a:rPr lang="en-US" sz="1200" kern="1200" dirty="0">
                <a:solidFill>
                  <a:schemeClr val="tx1"/>
                </a:solidFill>
                <a:effectLst/>
                <a:latin typeface="+mn-lt"/>
                <a:ea typeface="+mn-ea"/>
                <a:cs typeface="+mn-cs"/>
              </a:rPr>
              <a:t> Change to Board throughout to distinguish from Panel?</a:t>
            </a:r>
          </a:p>
          <a:p>
            <a:endParaRPr lang="en-US" dirty="0"/>
          </a:p>
          <a:p>
            <a:r>
              <a:rPr lang="en-US" b="1" dirty="0"/>
              <a:t>Substantial Prejudice:</a:t>
            </a:r>
          </a:p>
          <a:p>
            <a:endParaRPr lang="en-US" dirty="0"/>
          </a:p>
          <a:p>
            <a:r>
              <a:rPr lang="en-US" sz="1200" kern="1200" dirty="0">
                <a:solidFill>
                  <a:schemeClr val="tx1"/>
                </a:solidFill>
                <a:effectLst/>
                <a:latin typeface="+mn-lt"/>
                <a:ea typeface="+mn-ea"/>
                <a:cs typeface="+mn-cs"/>
              </a:rPr>
              <a:t>An appeal on the Determination shall be limited to one or more of the following alleged procedural errors: </a:t>
            </a:r>
          </a:p>
          <a:p>
            <a:pPr lvl="0"/>
            <a:r>
              <a:rPr lang="en-US" sz="1200" kern="1200" dirty="0">
                <a:solidFill>
                  <a:schemeClr val="tx1"/>
                </a:solidFill>
                <a:effectLst/>
                <a:latin typeface="+mn-lt"/>
                <a:ea typeface="+mn-ea"/>
                <a:cs typeface="+mn-cs"/>
              </a:rPr>
              <a:t>Procedural irregularity that affected the outcome of the matter;  </a:t>
            </a:r>
          </a:p>
          <a:p>
            <a:pPr lvl="0"/>
            <a:r>
              <a:rPr lang="en-US" sz="1200" kern="1200" dirty="0">
                <a:solidFill>
                  <a:schemeClr val="tx1"/>
                </a:solidFill>
                <a:effectLst/>
                <a:latin typeface="+mn-lt"/>
                <a:ea typeface="+mn-ea"/>
                <a:cs typeface="+mn-cs"/>
              </a:rPr>
              <a:t>New evidence that was not reasonably available at the time the Determination of whether Respondent violated this Policy was made, that could affect the outcome of the matter; and/or </a:t>
            </a:r>
          </a:p>
          <a:p>
            <a:pPr lvl="0"/>
            <a:r>
              <a:rPr lang="en-US" sz="1200" kern="1200" dirty="0">
                <a:solidFill>
                  <a:schemeClr val="tx1"/>
                </a:solidFill>
                <a:effectLst/>
                <a:latin typeface="+mn-lt"/>
                <a:ea typeface="+mn-ea"/>
                <a:cs typeface="+mn-cs"/>
              </a:rPr>
              <a:t>The Title IX Coordinator, investigator(s), or decision-maker(s) had a conflict of interest or bias for or against complainants or respondents generally or the individual complainant or respondent that affected the outcome of the matter.</a:t>
            </a:r>
          </a:p>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17</a:t>
            </a:fld>
            <a:endParaRPr lang="en-US" dirty="0"/>
          </a:p>
        </p:txBody>
      </p:sp>
    </p:spTree>
    <p:extLst>
      <p:ext uri="{BB962C8B-B14F-4D97-AF65-F5344CB8AC3E}">
        <p14:creationId xmlns:p14="http://schemas.microsoft.com/office/powerpoint/2010/main" val="123325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18</a:t>
            </a:fld>
            <a:endParaRPr lang="en-US" dirty="0"/>
          </a:p>
        </p:txBody>
      </p:sp>
    </p:spTree>
    <p:extLst>
      <p:ext uri="{BB962C8B-B14F-4D97-AF65-F5344CB8AC3E}">
        <p14:creationId xmlns:p14="http://schemas.microsoft.com/office/powerpoint/2010/main" val="2037798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attending today’s training! We hope you now have a better understanding of your Reporting Employee obligations and how to support individuals who disclose Sexual Misconduct experiences to you.</a:t>
            </a:r>
          </a:p>
          <a:p>
            <a:endParaRPr lang="en-US" dirty="0"/>
          </a:p>
          <a:p>
            <a:r>
              <a:rPr lang="en-US" dirty="0"/>
              <a:t>On the screen are contact details for the staff members in the Office of Equity. If you have questions or concerns about discrimination or Sexual Misconduct in the future, please contact us.</a:t>
            </a:r>
          </a:p>
          <a:p>
            <a:endParaRPr lang="en-US" dirty="0"/>
          </a:p>
          <a:p>
            <a:r>
              <a:rPr lang="en-US" dirty="0"/>
              <a:t>Be sure to [sign the attendance list/sign in using the QR code on the screen] as you leave the training. A post-survey will be emailed to you within the next week.</a:t>
            </a:r>
          </a:p>
        </p:txBody>
      </p:sp>
      <p:sp>
        <p:nvSpPr>
          <p:cNvPr id="4" name="Slide Number Placeholder 3"/>
          <p:cNvSpPr>
            <a:spLocks noGrp="1"/>
          </p:cNvSpPr>
          <p:nvPr>
            <p:ph type="sldNum" sz="quarter" idx="10"/>
          </p:nvPr>
        </p:nvSpPr>
        <p:spPr/>
        <p:txBody>
          <a:bodyPr/>
          <a:lstStyle/>
          <a:p>
            <a:fld id="{B37AC0BA-EEB0-4E9E-A006-12DC069F8004}" type="slidenum">
              <a:rPr lang="en-US" smtClean="0"/>
              <a:t>19</a:t>
            </a:fld>
            <a:endParaRPr lang="en-US" dirty="0"/>
          </a:p>
        </p:txBody>
      </p:sp>
    </p:spTree>
    <p:extLst>
      <p:ext uri="{BB962C8B-B14F-4D97-AF65-F5344CB8AC3E}">
        <p14:creationId xmlns:p14="http://schemas.microsoft.com/office/powerpoint/2010/main" val="172709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2</a:t>
            </a:fld>
            <a:endParaRPr lang="en-US" dirty="0"/>
          </a:p>
        </p:txBody>
      </p:sp>
    </p:spTree>
    <p:extLst>
      <p:ext uri="{BB962C8B-B14F-4D97-AF65-F5344CB8AC3E}">
        <p14:creationId xmlns:p14="http://schemas.microsoft.com/office/powerpoint/2010/main" val="570569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3</a:t>
            </a:fld>
            <a:endParaRPr lang="en-US" dirty="0"/>
          </a:p>
        </p:txBody>
      </p:sp>
    </p:spTree>
    <p:extLst>
      <p:ext uri="{BB962C8B-B14F-4D97-AF65-F5344CB8AC3E}">
        <p14:creationId xmlns:p14="http://schemas.microsoft.com/office/powerpoint/2010/main" val="4117158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4</a:t>
            </a:fld>
            <a:endParaRPr lang="en-US" dirty="0"/>
          </a:p>
        </p:txBody>
      </p:sp>
    </p:spTree>
    <p:extLst>
      <p:ext uri="{BB962C8B-B14F-4D97-AF65-F5344CB8AC3E}">
        <p14:creationId xmlns:p14="http://schemas.microsoft.com/office/powerpoint/2010/main" val="1857260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5</a:t>
            </a:fld>
            <a:endParaRPr lang="en-US" dirty="0"/>
          </a:p>
        </p:txBody>
      </p:sp>
    </p:spTree>
    <p:extLst>
      <p:ext uri="{BB962C8B-B14F-4D97-AF65-F5344CB8AC3E}">
        <p14:creationId xmlns:p14="http://schemas.microsoft.com/office/powerpoint/2010/main" val="2372499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dirty="0"/>
          </a:p>
        </p:txBody>
      </p:sp>
      <p:sp>
        <p:nvSpPr>
          <p:cNvPr id="4" name="Slide Number Placeholder 3"/>
          <p:cNvSpPr>
            <a:spLocks noGrp="1"/>
          </p:cNvSpPr>
          <p:nvPr>
            <p:ph type="sldNum" sz="quarter" idx="10"/>
          </p:nvPr>
        </p:nvSpPr>
        <p:spPr/>
        <p:txBody>
          <a:bodyPr/>
          <a:lstStyle/>
          <a:p>
            <a:fld id="{B37AC0BA-EEB0-4E9E-A006-12DC069F8004}" type="slidenum">
              <a:rPr lang="en-US" smtClean="0"/>
              <a:t>6</a:t>
            </a:fld>
            <a:endParaRPr lang="en-US" dirty="0"/>
          </a:p>
        </p:txBody>
      </p:sp>
    </p:spTree>
    <p:extLst>
      <p:ext uri="{BB962C8B-B14F-4D97-AF65-F5344CB8AC3E}">
        <p14:creationId xmlns:p14="http://schemas.microsoft.com/office/powerpoint/2010/main" val="86693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7</a:t>
            </a:fld>
            <a:endParaRPr lang="en-US" dirty="0"/>
          </a:p>
        </p:txBody>
      </p:sp>
    </p:spTree>
    <p:extLst>
      <p:ext uri="{BB962C8B-B14F-4D97-AF65-F5344CB8AC3E}">
        <p14:creationId xmlns:p14="http://schemas.microsoft.com/office/powerpoint/2010/main" val="297205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7AC0BA-EEB0-4E9E-A006-12DC069F8004}" type="slidenum">
              <a:rPr lang="en-US" smtClean="0"/>
              <a:t>8</a:t>
            </a:fld>
            <a:endParaRPr lang="en-US" dirty="0"/>
          </a:p>
        </p:txBody>
      </p:sp>
    </p:spTree>
    <p:extLst>
      <p:ext uri="{BB962C8B-B14F-4D97-AF65-F5344CB8AC3E}">
        <p14:creationId xmlns:p14="http://schemas.microsoft.com/office/powerpoint/2010/main" val="98133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B37AC0BA-EEB0-4E9E-A006-12DC069F8004}" type="slidenum">
              <a:rPr lang="en-US" smtClean="0"/>
              <a:t>9</a:t>
            </a:fld>
            <a:endParaRPr lang="en-US" dirty="0"/>
          </a:p>
        </p:txBody>
      </p:sp>
    </p:spTree>
    <p:extLst>
      <p:ext uri="{BB962C8B-B14F-4D97-AF65-F5344CB8AC3E}">
        <p14:creationId xmlns:p14="http://schemas.microsoft.com/office/powerpoint/2010/main" val="201788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solidFill>
                  <a:srgbClr val="C1E0FF"/>
                </a:solidFill>
                <a:effectLst>
                  <a:outerShdw blurRad="50800" dist="25400" dir="5400000" algn="t" rotWithShape="0">
                    <a:prstClr val="black">
                      <a:alpha val="40000"/>
                    </a:prstClr>
                  </a:outerShdw>
                </a:effectLst>
              </a:defRPr>
            </a:lvl1pPr>
          </a:lstStyle>
          <a:p>
            <a:r>
              <a:rPr lang="en-US" dirty="0"/>
              <a:t>Click to edit Master title style</a:t>
            </a:r>
            <a:endParaRPr dirty="0"/>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2400">
                <a:solidFill>
                  <a:schemeClr val="tx1"/>
                </a:soli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dirty="0"/>
          </a:p>
        </p:txBody>
      </p:sp>
      <p:sp>
        <p:nvSpPr>
          <p:cNvPr id="8" name="Rectangle 7"/>
          <p:cNvSpPr/>
          <p:nvPr userDrawn="1"/>
        </p:nvSpPr>
        <p:spPr>
          <a:xfrm>
            <a:off x="8166847" y="282573"/>
            <a:ext cx="685800" cy="302217"/>
          </a:xfrm>
          <a:prstGeom prst="rect">
            <a:avLst/>
          </a:prstGeom>
          <a:solidFill>
            <a:srgbClr val="022B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rgbClr val="C1E0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rgbClr val="C1E0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rgbClr val="C1E0FF"/>
                </a:solidFill>
                <a:effectLst>
                  <a:outerShdw blurRad="38100" dist="12700" algn="l" rotWithShape="0">
                    <a:prstClr val="black">
                      <a:alpha val="40000"/>
                    </a:prstClr>
                  </a:outerShdw>
                </a:effectLst>
                <a:latin typeface="+mj-lt"/>
                <a:ea typeface="+mj-ea"/>
                <a:cs typeface="+mj-cs"/>
              </a:defRPr>
            </a:lvl1pPr>
          </a:lstStyle>
          <a:p>
            <a:r>
              <a:rPr lang="en-US" dirty="0"/>
              <a:t>Click to edit Master title style</a:t>
            </a:r>
            <a:endParaRPr dirty="0"/>
          </a:p>
        </p:txBody>
      </p:sp>
      <p:sp>
        <p:nvSpPr>
          <p:cNvPr id="3" name="Picture Placeholder 2"/>
          <p:cNvSpPr>
            <a:spLocks noGrp="1"/>
          </p:cNvSpPr>
          <p:nvPr>
            <p:ph type="pic" idx="1"/>
          </p:nvPr>
        </p:nvSpPr>
        <p:spPr>
          <a:xfrm>
            <a:off x="658906" y="457200"/>
            <a:ext cx="3657600" cy="5413248"/>
          </a:xfrm>
          <a:ln w="101600">
            <a:solidFill>
              <a:schemeClr val="bg1">
                <a:alpha val="14000"/>
              </a:schemeClr>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dirty="0"/>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132D-A370-6F42-A312-F08685D74F7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bg1"/>
                </a:solidFill>
                <a:effectLst>
                  <a:outerShdw blurRad="38100" dist="12700" algn="l" rotWithShape="0">
                    <a:prstClr val="black">
                      <a:alpha val="40000"/>
                    </a:prstClr>
                  </a:outerShdw>
                </a:effectLst>
                <a:latin typeface="+mj-lt"/>
                <a:ea typeface="+mj-ea"/>
                <a:cs typeface="+mj-cs"/>
              </a:defRPr>
            </a:lvl1pPr>
          </a:lstStyle>
          <a:p>
            <a:r>
              <a:rPr lang="en-US" dirty="0"/>
              <a:t>Click to edit Master title style</a:t>
            </a:r>
            <a:endParaRPr dirty="0"/>
          </a:p>
        </p:txBody>
      </p:sp>
      <p:sp>
        <p:nvSpPr>
          <p:cNvPr id="3" name="Picture Placeholder 2"/>
          <p:cNvSpPr>
            <a:spLocks noGrp="1"/>
          </p:cNvSpPr>
          <p:nvPr>
            <p:ph type="pic" idx="1"/>
          </p:nvPr>
        </p:nvSpPr>
        <p:spPr>
          <a:xfrm>
            <a:off x="2286000" y="457200"/>
            <a:ext cx="4572000" cy="3173506"/>
          </a:xfrm>
          <a:ln w="101600">
            <a:solidFill>
              <a:schemeClr val="bg1">
                <a:alpha val="32000"/>
              </a:schemeClr>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24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dirty="0"/>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670A80-E872-44E8-BC8C-884F2AA07922}" type="slidenum">
              <a: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7.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7.pd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B52132D-A370-6F42-A312-F08685D74F7B}" type="slidenum">
              <a:rPr lang="en-US" smtClean="0"/>
              <a:pPr/>
              <a:t>‹#›</a:t>
            </a:fld>
            <a:endParaRPr lang="en-US" dirty="0"/>
          </a:p>
        </p:txBody>
      </p:sp>
      <p:sp>
        <p:nvSpPr>
          <p:cNvPr id="2" name="Title Placeholder 1"/>
          <p:cNvSpPr>
            <a:spLocks noGrp="1"/>
          </p:cNvSpPr>
          <p:nvPr>
            <p:ph type="title"/>
          </p:nvPr>
        </p:nvSpPr>
        <p:spPr>
          <a:xfrm>
            <a:off x="685800" y="457200"/>
            <a:ext cx="7770813" cy="1371600"/>
          </a:xfrm>
          <a:prstGeom prst="rect">
            <a:avLst/>
          </a:prstGeom>
          <a:effectLst/>
        </p:spPr>
        <p:txBody>
          <a:bodyPr vert="horz" lIns="91440" tIns="45720" rIns="91440" bIns="45720" rtlCol="0" anchor="ctr" anchorCtr="0">
            <a:noAutofit/>
          </a:bodyPr>
          <a:lstStyle/>
          <a:p>
            <a:r>
              <a:rPr lang="en-US" dirty="0"/>
              <a:t>Click to edit Master title style</a:t>
            </a:r>
            <a:endParaRPr dirty="0"/>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1A070-80AB-B544-9A8C-1802EBBBD33F}" type="datetimeFigureOut">
              <a:rPr lang="en-US" smtClean="0"/>
              <a:pPr/>
              <a:t>10/5/21</a:t>
            </a:fld>
            <a:endParaRPr lang="en-US" dirty="0"/>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pic>
        <p:nvPicPr>
          <p:cNvPr id="8" name="Picture 7" descr="stackedlogo.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14"/>
              <a:stretch>
                <a:fillRect/>
              </a:stretch>
            </p:blipFill>
          </mc:Choice>
          <mc:Fallback>
            <p:blipFill>
              <a:blip r:embed="rId15"/>
              <a:stretch>
                <a:fillRect/>
              </a:stretch>
            </p:blipFill>
          </mc:Fallback>
        </mc:AlternateContent>
        <p:spPr>
          <a:xfrm>
            <a:off x="6109447" y="5549900"/>
            <a:ext cx="2667000" cy="1003300"/>
          </a:xfrm>
          <a:prstGeom prst="rect">
            <a:avLst/>
          </a:prstGeom>
        </p:spPr>
      </p:pic>
    </p:spTree>
  </p:cSld>
  <p:clrMap bg1="lt1" tx1="dk1" bg2="lt2" tx2="dk2" accent1="accent1" accent2="accent2" accent3="accent3" accent4="accent4" accent5="accent5" accent6="accent6" hlink="hlink" folHlink="folHlink"/>
  <p:sldLayoutIdLst>
    <p:sldLayoutId id="2147484053" r:id="rId1"/>
    <p:sldLayoutId id="2147484054"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txStyles>
    <p:titleStyle>
      <a:lvl1pPr algn="ctr" defTabSz="914400" rtl="0" eaLnBrk="1" latinLnBrk="0" hangingPunct="1">
        <a:spcBef>
          <a:spcPct val="0"/>
        </a:spcBef>
        <a:buNone/>
        <a:defRPr sz="5000" kern="1200">
          <a:solidFill>
            <a:srgbClr val="C1E0FF"/>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rgbClr val="C1E0FF"/>
        </a:buClr>
        <a:buFont typeface="Wingdings" pitchFamily="2" charset="2"/>
        <a:buChar char=""/>
        <a:defRPr sz="2400" kern="1200">
          <a:solidFill>
            <a:schemeClr val="bg1"/>
          </a:solidFill>
          <a:latin typeface="+mn-lt"/>
          <a:ea typeface="+mn-ea"/>
          <a:cs typeface="+mn-cs"/>
        </a:defRPr>
      </a:lvl1pPr>
      <a:lvl2pPr marL="914400" indent="-457200" algn="l" defTabSz="914400" rtl="0" eaLnBrk="1" latinLnBrk="0" hangingPunct="1">
        <a:spcBef>
          <a:spcPts val="600"/>
        </a:spcBef>
        <a:buClr>
          <a:srgbClr val="D4E9FF"/>
        </a:buClr>
        <a:buFont typeface="Wingdings" pitchFamily="2" charset="2"/>
        <a:buChar char=""/>
        <a:defRPr sz="2200" kern="1200">
          <a:solidFill>
            <a:schemeClr val="bg1"/>
          </a:solidFill>
          <a:latin typeface="+mn-lt"/>
          <a:ea typeface="+mn-ea"/>
          <a:cs typeface="+mn-cs"/>
        </a:defRPr>
      </a:lvl2pPr>
      <a:lvl3pPr marL="1371600" indent="-457200" algn="l" defTabSz="914400" rtl="0" eaLnBrk="1" latinLnBrk="0" hangingPunct="1">
        <a:spcBef>
          <a:spcPts val="600"/>
        </a:spcBef>
        <a:buClr>
          <a:srgbClr val="D4E9FF"/>
        </a:buClr>
        <a:buFont typeface="Wingdings" pitchFamily="2" charset="2"/>
        <a:buChar char=""/>
        <a:defRPr sz="2000" kern="1200">
          <a:solidFill>
            <a:schemeClr val="bg1"/>
          </a:solidFill>
          <a:latin typeface="+mn-lt"/>
          <a:ea typeface="+mn-ea"/>
          <a:cs typeface="+mn-cs"/>
        </a:defRPr>
      </a:lvl3pPr>
      <a:lvl4pPr marL="1828800" indent="-457200" algn="l" defTabSz="914400" rtl="0" eaLnBrk="1" latinLnBrk="0" hangingPunct="1">
        <a:spcBef>
          <a:spcPts val="600"/>
        </a:spcBef>
        <a:buClr>
          <a:srgbClr val="D4E9FF"/>
        </a:buClr>
        <a:buFont typeface="Wingdings" pitchFamily="2" charset="2"/>
        <a:buChar char=""/>
        <a:defRPr sz="1800" kern="1200">
          <a:solidFill>
            <a:schemeClr val="bg1"/>
          </a:solidFill>
          <a:latin typeface="+mn-lt"/>
          <a:ea typeface="+mn-ea"/>
          <a:cs typeface="+mn-cs"/>
        </a:defRPr>
      </a:lvl4pPr>
      <a:lvl5pPr marL="2286000" indent="-457200" algn="l" defTabSz="914400" rtl="0" eaLnBrk="1" latinLnBrk="0" hangingPunct="1">
        <a:spcBef>
          <a:spcPts val="600"/>
        </a:spcBef>
        <a:buClr>
          <a:srgbClr val="D4E9FF"/>
        </a:buClr>
        <a:buFont typeface="Wingdings" pitchFamily="2"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4800" b="1" dirty="0"/>
            </a:br>
            <a:br>
              <a:rPr lang="en-US" sz="4800" b="1" dirty="0"/>
            </a:br>
            <a:br>
              <a:rPr lang="en-US" sz="4800" b="1" dirty="0"/>
            </a:br>
            <a:br>
              <a:rPr lang="en-US" sz="4800" b="1" dirty="0"/>
            </a:br>
            <a:br>
              <a:rPr lang="en-US" sz="4800" b="1" dirty="0"/>
            </a:br>
            <a:br>
              <a:rPr lang="en-US" sz="4800" b="1" dirty="0"/>
            </a:br>
            <a:r>
              <a:rPr lang="en-US" sz="4800" b="1" dirty="0"/>
              <a:t>Hearing and Appeal Procedures under Interim Policy 339/339A/339B</a:t>
            </a:r>
            <a:br>
              <a:rPr lang="en-US" sz="4800" b="1" dirty="0"/>
            </a:br>
            <a:br>
              <a:rPr lang="en-US" sz="4800" b="1" dirty="0"/>
            </a:br>
            <a:r>
              <a:rPr lang="en-US" sz="3000" b="1" dirty="0"/>
              <a:t>October 2021</a:t>
            </a:r>
          </a:p>
        </p:txBody>
      </p:sp>
      <p:sp>
        <p:nvSpPr>
          <p:cNvPr id="4" name="TextBox 3">
            <a:extLst>
              <a:ext uri="{FF2B5EF4-FFF2-40B4-BE49-F238E27FC236}">
                <a16:creationId xmlns:a16="http://schemas.microsoft.com/office/drawing/2014/main" id="{C41C738D-F220-A343-8DC6-89DE8A164992}"/>
              </a:ext>
            </a:extLst>
          </p:cNvPr>
          <p:cNvSpPr txBox="1"/>
          <p:nvPr/>
        </p:nvSpPr>
        <p:spPr>
          <a:xfrm>
            <a:off x="825500" y="228600"/>
            <a:ext cx="184731" cy="369332"/>
          </a:xfrm>
          <a:prstGeom prst="rect">
            <a:avLst/>
          </a:prstGeom>
          <a:noFill/>
        </p:spPr>
        <p:txBody>
          <a:bodyPr wrap="none" rtlCol="0">
            <a:spAutoFit/>
          </a:bodyPr>
          <a:lstStyle/>
          <a:p>
            <a:endParaRPr lang="en-US" dirty="0"/>
          </a:p>
        </p:txBody>
      </p:sp>
      <p:sp>
        <p:nvSpPr>
          <p:cNvPr id="6" name="Content Placeholder 5">
            <a:extLst>
              <a:ext uri="{FF2B5EF4-FFF2-40B4-BE49-F238E27FC236}">
                <a16:creationId xmlns:a16="http://schemas.microsoft.com/office/drawing/2014/main" id="{05D1FD55-3241-4536-99E1-BA49B869485E}"/>
              </a:ext>
            </a:extLst>
          </p:cNvPr>
          <p:cNvSpPr>
            <a:spLocks noGrp="1"/>
          </p:cNvSpPr>
          <p:nvPr>
            <p:ph sz="half" idx="1"/>
          </p:nvPr>
        </p:nvSpPr>
        <p:spPr/>
        <p:txBody>
          <a:bodyPr/>
          <a:lstStyle/>
          <a:p>
            <a:pPr marL="0" indent="0">
              <a:buNone/>
            </a:pPr>
            <a:endParaRPr lang="en-US" dirty="0"/>
          </a:p>
        </p:txBody>
      </p:sp>
    </p:spTree>
    <p:extLst>
      <p:ext uri="{BB962C8B-B14F-4D97-AF65-F5344CB8AC3E}">
        <p14:creationId xmlns:p14="http://schemas.microsoft.com/office/powerpoint/2010/main" val="343957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First Requirements of Hearing Panel (If Finding)</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dirty="0"/>
              <a:t>Within 5 business days of the hearing, the Hearing Panel shall issue a Preliminary Findings Letter to the Sanctioning Authority and the Title IX Coordinator, outlining the policy violations the Hearing Panel has found Respondent to have committed, if any. </a:t>
            </a:r>
          </a:p>
          <a:p>
            <a:pPr>
              <a:buFont typeface="Arial" panose="020B0604020202020204" pitchFamily="34" charset="0"/>
              <a:buChar char="•"/>
            </a:pPr>
            <a:r>
              <a:rPr lang="en-US" dirty="0"/>
              <a:t>The Hearing Panel will reach a decision as to whether the Respondent violated this policy by a Preponderance of the Evidence, and shall issue a written Determination. </a:t>
            </a:r>
          </a:p>
          <a:p>
            <a:endParaRPr lang="en-US" dirty="0"/>
          </a:p>
          <a:p>
            <a:endParaRPr lang="en-US" dirty="0"/>
          </a:p>
        </p:txBody>
      </p:sp>
    </p:spTree>
    <p:extLst>
      <p:ext uri="{BB962C8B-B14F-4D97-AF65-F5344CB8AC3E}">
        <p14:creationId xmlns:p14="http://schemas.microsoft.com/office/powerpoint/2010/main" val="289008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Requirements of Sanctioning Authority</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dirty="0"/>
              <a:t>Upon receipt of Preliminary Findings Letter, the Sanctioning Authority shall issue a Sanctions Letter outlining the Sanction that should be ordered for each of the policy violations the Hearing Panel has found the Respondent to have committed. </a:t>
            </a:r>
          </a:p>
          <a:p>
            <a:pPr>
              <a:buFont typeface="Arial" panose="020B0604020202020204" pitchFamily="34" charset="0"/>
              <a:buChar char="•"/>
            </a:pPr>
            <a:r>
              <a:rPr lang="en-US" dirty="0"/>
              <a:t>The Sanction shall be proportionate to the policy violation(s), taking into account the parties’ statements on Sanctions, if any, and Mitigating, Aggravating, and Compounding Factors</a:t>
            </a:r>
          </a:p>
          <a:p>
            <a:endParaRPr lang="en-US" dirty="0"/>
          </a:p>
          <a:p>
            <a:endParaRPr lang="en-US" dirty="0"/>
          </a:p>
        </p:txBody>
      </p:sp>
    </p:spTree>
    <p:extLst>
      <p:ext uri="{BB962C8B-B14F-4D97-AF65-F5344CB8AC3E}">
        <p14:creationId xmlns:p14="http://schemas.microsoft.com/office/powerpoint/2010/main" val="153093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Requirements of Office of Equity</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marR="0">
              <a:spcBef>
                <a:spcPts val="0"/>
              </a:spcBef>
              <a:spcAft>
                <a:spcPts val="0"/>
              </a:spcAft>
              <a:buFont typeface="Arial" panose="020B0604020202020204" pitchFamily="34" charset="0"/>
              <a:buChar char="•"/>
            </a:pPr>
            <a:r>
              <a:rPr lang="en-US" sz="2200" dirty="0">
                <a:latin typeface="+mj-lt"/>
                <a:ea typeface="Calibri" panose="020F0502020204030204" pitchFamily="34" charset="0"/>
                <a:cs typeface="Times New Roman" panose="02020603050405020304" pitchFamily="18" charset="0"/>
              </a:rPr>
              <a:t>Within 10 business days of receiving the Preliminary Findings Letter from the Hearing Panel, the Title IX Coordinator or their designee shall issue a Remedies Letter to the Hearing Panel, outlining the Remedies that will be provided to the Claimant for each of the policy violations the Hearing Panel has found the Respondent to have committed. </a:t>
            </a:r>
            <a:endParaRPr lang="en-US" dirty="0"/>
          </a:p>
        </p:txBody>
      </p:sp>
    </p:spTree>
    <p:extLst>
      <p:ext uri="{BB962C8B-B14F-4D97-AF65-F5344CB8AC3E}">
        <p14:creationId xmlns:p14="http://schemas.microsoft.com/office/powerpoint/2010/main" val="3017362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Second Requirements of Hearing Panel</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marR="0">
              <a:spcBef>
                <a:spcPts val="0"/>
              </a:spcBef>
              <a:spcAft>
                <a:spcPts val="0"/>
              </a:spcAft>
              <a:buFont typeface="Arial" panose="020B0604020202020204" pitchFamily="34" charset="0"/>
              <a:buChar char="•"/>
            </a:pPr>
            <a:r>
              <a:rPr lang="en-US" sz="2200" dirty="0">
                <a:latin typeface="+mj-lt"/>
                <a:ea typeface="Calibri" panose="020F0502020204030204" pitchFamily="34" charset="0"/>
                <a:cs typeface="Times New Roman" panose="02020603050405020304" pitchFamily="18" charset="0"/>
              </a:rPr>
              <a:t>Within 20 business days of the hearing, the Hearing Officer shall electronically issue a written Determination to the parties, Process Advisors (if any), the investigator, the Sanctioning Authority, and the Title IX Coordinator, simultaneously. If the Hearing Panel finds the Respondent to have violated the policy, the Hearing Panel will attach the Sanction and Remedies Letters to its Determination. </a:t>
            </a:r>
            <a:endParaRPr lang="en-US" dirty="0"/>
          </a:p>
        </p:txBody>
      </p:sp>
    </p:spTree>
    <p:extLst>
      <p:ext uri="{BB962C8B-B14F-4D97-AF65-F5344CB8AC3E}">
        <p14:creationId xmlns:p14="http://schemas.microsoft.com/office/powerpoint/2010/main" val="100735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Appeals Basics</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dirty="0"/>
              <a:t>Within 10 business days of the date the Determination and/or the Sanction are issued, any party may file a written Appeal of the Hearing Panel’s Determination and/or the Sanction with the Hearing Officer </a:t>
            </a:r>
          </a:p>
          <a:p>
            <a:pPr>
              <a:buFont typeface="Arial" panose="020B0604020202020204" pitchFamily="34" charset="0"/>
              <a:buChar char="•"/>
            </a:pPr>
            <a:r>
              <a:rPr lang="en-US" dirty="0"/>
              <a:t>The appellate panel can dismiss the appeal if it does not meet the standard for appeal and/or it was not timely filed</a:t>
            </a:r>
          </a:p>
          <a:p>
            <a:pPr>
              <a:buFont typeface="Arial" panose="020B0604020202020204" pitchFamily="34" charset="0"/>
              <a:buChar char="•"/>
            </a:pPr>
            <a:r>
              <a:rPr lang="en-US" dirty="0"/>
              <a:t>The non-appealing party can file a written response to appeal</a:t>
            </a:r>
          </a:p>
          <a:p>
            <a:pPr>
              <a:buFont typeface="Arial" panose="020B0604020202020204" pitchFamily="34" charset="0"/>
              <a:buChar char="•"/>
            </a:pPr>
            <a:r>
              <a:rPr lang="en-US" dirty="0"/>
              <a:t>An appeal is performed “on the record”—i.e., there is no hearing.</a:t>
            </a:r>
          </a:p>
        </p:txBody>
      </p:sp>
    </p:spTree>
    <p:extLst>
      <p:ext uri="{BB962C8B-B14F-4D97-AF65-F5344CB8AC3E}">
        <p14:creationId xmlns:p14="http://schemas.microsoft.com/office/powerpoint/2010/main" val="403330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Appeals Standards (Finding)</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dirty="0"/>
              <a:t>1)	Procedural irregularity that affected the outcome of the matter;  </a:t>
            </a:r>
          </a:p>
          <a:p>
            <a:pPr>
              <a:buFont typeface="Arial" panose="020B0604020202020204" pitchFamily="34" charset="0"/>
              <a:buChar char="•"/>
            </a:pPr>
            <a:r>
              <a:rPr lang="en-US" dirty="0"/>
              <a:t>2)	New evidence that was not reasonably available at the time the Determination of whether the Respondent violated this Policy was made, that could affect the outcome of the matter; and/or </a:t>
            </a:r>
          </a:p>
          <a:p>
            <a:pPr>
              <a:buFont typeface="Arial" panose="020B0604020202020204" pitchFamily="34" charset="0"/>
              <a:buChar char="•"/>
            </a:pPr>
            <a:r>
              <a:rPr lang="en-US" dirty="0"/>
              <a:t>3)	The Title IX Coordinator, investigator(s), or decision-maker(s) had a Conflict of Interest or Bias for or against Claimants or Respondents generally or the specific Claimant or Respondent that affected the outcome of the matter.</a:t>
            </a:r>
          </a:p>
        </p:txBody>
      </p:sp>
    </p:spTree>
    <p:extLst>
      <p:ext uri="{BB962C8B-B14F-4D97-AF65-F5344CB8AC3E}">
        <p14:creationId xmlns:p14="http://schemas.microsoft.com/office/powerpoint/2010/main" val="82931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Appeals Standards (Sanction)</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dirty="0"/>
              <a:t>1)	The Sanctioning Authority had a Conflict of Interest or Bias for or against Claimants or Respondents generally or the specific Claimant or Respondent that affected the Sanction; or</a:t>
            </a:r>
          </a:p>
          <a:p>
            <a:pPr>
              <a:buFont typeface="Arial" panose="020B0604020202020204" pitchFamily="34" charset="0"/>
              <a:buChar char="•"/>
            </a:pPr>
            <a:r>
              <a:rPr lang="en-US" dirty="0"/>
              <a:t>2)	The Sanction is not proportionate to the violation (considering aggravating, mitigating, and compounding factors). </a:t>
            </a:r>
          </a:p>
        </p:txBody>
      </p:sp>
    </p:spTree>
    <p:extLst>
      <p:ext uri="{BB962C8B-B14F-4D97-AF65-F5344CB8AC3E}">
        <p14:creationId xmlns:p14="http://schemas.microsoft.com/office/powerpoint/2010/main" val="2906760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Responsibilities of Appellate Panel</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sz="2200" dirty="0"/>
              <a:t>Within 25 business days of the date the Appeal is filed with them, the Appellate Panel will issue a </a:t>
            </a:r>
            <a:r>
              <a:rPr lang="en-US" sz="2200" b="1" dirty="0"/>
              <a:t>written Appeal Decision </a:t>
            </a:r>
            <a:r>
              <a:rPr lang="en-US" sz="2200" dirty="0"/>
              <a:t>simultaneously to the Hearing Officer and to both parties, including the </a:t>
            </a:r>
            <a:r>
              <a:rPr lang="en-US" sz="2200" b="1" dirty="0"/>
              <a:t>rationale</a:t>
            </a:r>
            <a:r>
              <a:rPr lang="en-US" sz="2200" dirty="0"/>
              <a:t> for the Appeal Decision. In making its Appeal Decision, the Appellate Panel will review the relevant parts of the Record. </a:t>
            </a:r>
          </a:p>
          <a:p>
            <a:pPr>
              <a:buFont typeface="Arial" panose="020B0604020202020204" pitchFamily="34" charset="0"/>
              <a:buChar char="•"/>
            </a:pPr>
            <a:r>
              <a:rPr lang="en-US" sz="2200" dirty="0"/>
              <a:t>The Appeal Decision will outline ground(s) on which the Determination and/or Sanction was appealed. The Appeal Decision shall state whether there was </a:t>
            </a:r>
            <a:r>
              <a:rPr lang="en-US" sz="2200" b="1" dirty="0"/>
              <a:t>substantial prejudice </a:t>
            </a:r>
            <a:r>
              <a:rPr lang="en-US" sz="2200" dirty="0"/>
              <a:t>with regard to the Determination and/or whether the Sanction was </a:t>
            </a:r>
            <a:r>
              <a:rPr lang="en-US" sz="2200" b="1" dirty="0"/>
              <a:t>proportionate</a:t>
            </a:r>
            <a:r>
              <a:rPr lang="en-US" sz="2200" dirty="0"/>
              <a:t> based on Mitigating, Aggravating, and Compounding Factors. </a:t>
            </a:r>
          </a:p>
          <a:p>
            <a:pPr marL="0" indent="0">
              <a:buNone/>
            </a:pPr>
            <a:r>
              <a:rPr lang="en-US" dirty="0"/>
              <a:t> </a:t>
            </a:r>
          </a:p>
        </p:txBody>
      </p:sp>
    </p:spTree>
    <p:extLst>
      <p:ext uri="{BB962C8B-B14F-4D97-AF65-F5344CB8AC3E}">
        <p14:creationId xmlns:p14="http://schemas.microsoft.com/office/powerpoint/2010/main" val="222616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6BA4-4450-DD42-A909-85FAB6BFD2DA}"/>
              </a:ext>
            </a:extLst>
          </p:cNvPr>
          <p:cNvSpPr>
            <a:spLocks noGrp="1"/>
          </p:cNvSpPr>
          <p:nvPr>
            <p:ph type="title"/>
          </p:nvPr>
        </p:nvSpPr>
        <p:spPr/>
        <p:txBody>
          <a:bodyPr/>
          <a:lstStyle/>
          <a:p>
            <a:r>
              <a:rPr lang="en-US" b="1" dirty="0"/>
              <a:t>Potential Outcome of Appeal</a:t>
            </a:r>
          </a:p>
        </p:txBody>
      </p:sp>
      <p:sp>
        <p:nvSpPr>
          <p:cNvPr id="3" name="Content Placeholder 2">
            <a:extLst>
              <a:ext uri="{FF2B5EF4-FFF2-40B4-BE49-F238E27FC236}">
                <a16:creationId xmlns:a16="http://schemas.microsoft.com/office/drawing/2014/main" id="{E9775069-53CF-C048-A885-91E052358E1F}"/>
              </a:ext>
            </a:extLst>
          </p:cNvPr>
          <p:cNvSpPr>
            <a:spLocks noGrp="1"/>
          </p:cNvSpPr>
          <p:nvPr>
            <p:ph idx="1"/>
          </p:nvPr>
        </p:nvSpPr>
        <p:spPr>
          <a:xfrm>
            <a:off x="381000" y="1981200"/>
            <a:ext cx="8305800" cy="4648200"/>
          </a:xfrm>
        </p:spPr>
        <p:txBody>
          <a:bodyPr>
            <a:noAutofit/>
          </a:bodyPr>
          <a:lstStyle/>
          <a:p>
            <a:pPr>
              <a:buFont typeface="Arial" panose="020B0604020202020204" pitchFamily="34" charset="0"/>
              <a:buChar char="•"/>
            </a:pPr>
            <a:r>
              <a:rPr lang="en-US" sz="2000" dirty="0"/>
              <a:t>Affirm the Hearing Panel’s Determination or Sanction</a:t>
            </a:r>
          </a:p>
          <a:p>
            <a:pPr>
              <a:buFont typeface="Arial" panose="020B0604020202020204" pitchFamily="34" charset="0"/>
              <a:buChar char="•"/>
            </a:pPr>
            <a:r>
              <a:rPr lang="en-US" sz="2000" dirty="0"/>
              <a:t>Modify the Hearing Panel’s Determination or Sanction</a:t>
            </a:r>
          </a:p>
          <a:p>
            <a:pPr>
              <a:buFont typeface="Arial" panose="020B0604020202020204" pitchFamily="34" charset="0"/>
              <a:buChar char="•"/>
            </a:pPr>
            <a:r>
              <a:rPr lang="en-US" sz="2000" dirty="0"/>
              <a:t>Remand the Determination or Sanction to the Hearing Panel (appropriate where evidence was not available to the Hearing Panel)</a:t>
            </a:r>
          </a:p>
          <a:p>
            <a:pPr>
              <a:buFont typeface="Arial" panose="020B0604020202020204" pitchFamily="34" charset="0"/>
              <a:buChar char="•"/>
            </a:pPr>
            <a:r>
              <a:rPr lang="en-US" sz="2000" dirty="0"/>
              <a:t>Overturn the Determination if the Determination was based on a procedural error(s) and that the error(s) resulted in prejudice to the appealing party. </a:t>
            </a:r>
          </a:p>
          <a:p>
            <a:pPr>
              <a:buFont typeface="Arial" panose="020B0604020202020204" pitchFamily="34" charset="0"/>
              <a:buChar char="•"/>
            </a:pPr>
            <a:r>
              <a:rPr lang="en-US" sz="2000" dirty="0"/>
              <a:t>Overturn the Sanction if the Sanctioning Authority had a conflict of interest or bias that affected the Sanction and/or the Sanction is not proportionate to address the policy violations Respondent is found to have committed. </a:t>
            </a:r>
          </a:p>
        </p:txBody>
      </p:sp>
    </p:spTree>
    <p:extLst>
      <p:ext uri="{BB962C8B-B14F-4D97-AF65-F5344CB8AC3E}">
        <p14:creationId xmlns:p14="http://schemas.microsoft.com/office/powerpoint/2010/main" val="294782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a:t>
            </a:r>
          </a:p>
        </p:txBody>
      </p:sp>
      <p:sp>
        <p:nvSpPr>
          <p:cNvPr id="3" name="Content Placeholder 2"/>
          <p:cNvSpPr>
            <a:spLocks noGrp="1"/>
          </p:cNvSpPr>
          <p:nvPr>
            <p:ph sz="half" idx="1"/>
          </p:nvPr>
        </p:nvSpPr>
        <p:spPr>
          <a:xfrm>
            <a:off x="304800" y="2115670"/>
            <a:ext cx="4419600" cy="4495800"/>
          </a:xfrm>
        </p:spPr>
        <p:txBody>
          <a:bodyPr>
            <a:noAutofit/>
          </a:bodyPr>
          <a:lstStyle/>
          <a:p>
            <a:pPr marL="0" indent="0" algn="ctr">
              <a:spcBef>
                <a:spcPts val="200"/>
              </a:spcBef>
              <a:buNone/>
            </a:pPr>
            <a:r>
              <a:rPr lang="en-US" sz="1800" b="1" dirty="0">
                <a:solidFill>
                  <a:srgbClr val="C1E0FF"/>
                </a:solidFill>
              </a:rPr>
              <a:t>Office of Equity</a:t>
            </a:r>
          </a:p>
          <a:p>
            <a:pPr marL="0" indent="0" algn="ctr">
              <a:spcBef>
                <a:spcPts val="200"/>
              </a:spcBef>
              <a:buNone/>
            </a:pPr>
            <a:r>
              <a:rPr lang="en-US" sz="1800" b="1" dirty="0">
                <a:solidFill>
                  <a:srgbClr val="C1E0FF"/>
                </a:solidFill>
              </a:rPr>
              <a:t>Logan Campus </a:t>
            </a:r>
          </a:p>
          <a:p>
            <a:pPr marL="0" indent="0" algn="ctr">
              <a:spcBef>
                <a:spcPts val="200"/>
              </a:spcBef>
              <a:buNone/>
            </a:pPr>
            <a:r>
              <a:rPr lang="en-US" sz="1800" b="1" dirty="0">
                <a:solidFill>
                  <a:srgbClr val="C1E0FF"/>
                </a:solidFill>
              </a:rPr>
              <a:t>Old Main, Room 161</a:t>
            </a:r>
          </a:p>
          <a:p>
            <a:pPr marL="0" indent="0" algn="ctr">
              <a:spcBef>
                <a:spcPts val="200"/>
              </a:spcBef>
              <a:buNone/>
            </a:pPr>
            <a:r>
              <a:rPr lang="en-US" sz="1800" b="1" dirty="0">
                <a:solidFill>
                  <a:srgbClr val="C1E0FF"/>
                </a:solidFill>
              </a:rPr>
              <a:t>435-797-1266</a:t>
            </a:r>
          </a:p>
          <a:p>
            <a:pPr marL="0" indent="0" algn="ctr">
              <a:spcBef>
                <a:spcPts val="200"/>
              </a:spcBef>
              <a:buNone/>
            </a:pPr>
            <a:endParaRPr lang="en-US" sz="1500" b="1" dirty="0">
              <a:solidFill>
                <a:srgbClr val="C1E0FF"/>
              </a:solidFill>
            </a:endParaRPr>
          </a:p>
          <a:p>
            <a:pPr marL="0" indent="0">
              <a:lnSpc>
                <a:spcPct val="120000"/>
              </a:lnSpc>
              <a:spcBef>
                <a:spcPts val="200"/>
              </a:spcBef>
              <a:buNone/>
            </a:pPr>
            <a:r>
              <a:rPr lang="en-US" sz="1300" b="1" u="sng" dirty="0">
                <a:solidFill>
                  <a:srgbClr val="C1E0FF"/>
                </a:solidFill>
              </a:rPr>
              <a:t>Executive Director</a:t>
            </a:r>
          </a:p>
          <a:p>
            <a:pPr marL="0" indent="0">
              <a:lnSpc>
                <a:spcPct val="120000"/>
              </a:lnSpc>
              <a:spcBef>
                <a:spcPts val="200"/>
              </a:spcBef>
              <a:buNone/>
            </a:pPr>
            <a:r>
              <a:rPr lang="en-US" sz="1300" dirty="0"/>
              <a:t>Alison Adams-</a:t>
            </a:r>
            <a:r>
              <a:rPr lang="en-US" sz="1300" dirty="0" err="1"/>
              <a:t>Perlac</a:t>
            </a:r>
            <a:r>
              <a:rPr lang="en-US" sz="1300" dirty="0"/>
              <a:t>, </a:t>
            </a:r>
            <a:r>
              <a:rPr lang="en-US" sz="1300" dirty="0" err="1"/>
              <a:t>alison.adams-perlac@usu.edu</a:t>
            </a:r>
            <a:endParaRPr lang="en-US" sz="1300" b="1" u="sng" dirty="0">
              <a:solidFill>
                <a:srgbClr val="C1E0FF"/>
              </a:solidFill>
            </a:endParaRPr>
          </a:p>
          <a:p>
            <a:pPr marL="0" indent="0">
              <a:lnSpc>
                <a:spcPct val="120000"/>
              </a:lnSpc>
              <a:spcBef>
                <a:spcPts val="200"/>
              </a:spcBef>
              <a:buNone/>
            </a:pPr>
            <a:r>
              <a:rPr lang="en-US" sz="1300" b="1" u="sng" dirty="0">
                <a:solidFill>
                  <a:srgbClr val="C1E0FF"/>
                </a:solidFill>
              </a:rPr>
              <a:t>Title IX Coordinator</a:t>
            </a:r>
          </a:p>
          <a:p>
            <a:pPr marL="0" indent="0">
              <a:lnSpc>
                <a:spcPct val="120000"/>
              </a:lnSpc>
              <a:spcBef>
                <a:spcPts val="200"/>
              </a:spcBef>
              <a:buNone/>
            </a:pPr>
            <a:r>
              <a:rPr lang="en-US" sz="1300" dirty="0"/>
              <a:t>Hilary Renshaw, </a:t>
            </a:r>
            <a:r>
              <a:rPr lang="en-US" sz="1300" dirty="0" err="1"/>
              <a:t>hilary.renshaw@usu.edu</a:t>
            </a:r>
            <a:endParaRPr lang="en-US" sz="1300" dirty="0"/>
          </a:p>
          <a:p>
            <a:pPr marL="0" indent="0">
              <a:lnSpc>
                <a:spcPct val="120000"/>
              </a:lnSpc>
              <a:spcBef>
                <a:spcPts val="200"/>
              </a:spcBef>
              <a:buNone/>
            </a:pPr>
            <a:r>
              <a:rPr lang="en-US" sz="1300" b="1" u="sng" dirty="0">
                <a:solidFill>
                  <a:srgbClr val="C1E0FF"/>
                </a:solidFill>
              </a:rPr>
              <a:t>Case Coordinator</a:t>
            </a:r>
          </a:p>
          <a:p>
            <a:pPr marL="0" indent="0">
              <a:lnSpc>
                <a:spcPct val="120000"/>
              </a:lnSpc>
              <a:spcBef>
                <a:spcPts val="200"/>
              </a:spcBef>
              <a:buNone/>
            </a:pPr>
            <a:r>
              <a:rPr lang="en-US" sz="1300" dirty="0"/>
              <a:t>Kimiko Smith, </a:t>
            </a:r>
            <a:r>
              <a:rPr lang="en-US" sz="1300" dirty="0" err="1"/>
              <a:t>kimiko.smith@usu.edu</a:t>
            </a:r>
            <a:endParaRPr lang="en-US" sz="1300" dirty="0">
              <a:solidFill>
                <a:srgbClr val="C1E0FF"/>
              </a:solidFill>
            </a:endParaRPr>
          </a:p>
          <a:p>
            <a:pPr marL="0" indent="0">
              <a:lnSpc>
                <a:spcPct val="120000"/>
              </a:lnSpc>
              <a:spcBef>
                <a:spcPts val="200"/>
              </a:spcBef>
              <a:buNone/>
            </a:pPr>
            <a:r>
              <a:rPr lang="en-US" sz="1300" b="1" u="sng" dirty="0">
                <a:solidFill>
                  <a:srgbClr val="C1E0FF"/>
                </a:solidFill>
              </a:rPr>
              <a:t>Senior Equity Investigators</a:t>
            </a:r>
          </a:p>
          <a:p>
            <a:pPr marL="0" indent="0">
              <a:lnSpc>
                <a:spcPct val="120000"/>
              </a:lnSpc>
              <a:spcBef>
                <a:spcPts val="200"/>
              </a:spcBef>
              <a:buNone/>
            </a:pPr>
            <a:r>
              <a:rPr lang="en-US" sz="1300" dirty="0" err="1"/>
              <a:t>Jeris</a:t>
            </a:r>
            <a:r>
              <a:rPr lang="en-US" sz="1300" dirty="0"/>
              <a:t> Kendall, </a:t>
            </a:r>
            <a:r>
              <a:rPr lang="en-US" sz="1300" dirty="0" err="1"/>
              <a:t>jeris.kendall@usu.edu</a:t>
            </a:r>
            <a:endParaRPr lang="en-US" sz="1300" dirty="0"/>
          </a:p>
          <a:p>
            <a:pPr marL="0" indent="0">
              <a:lnSpc>
                <a:spcPct val="120000"/>
              </a:lnSpc>
              <a:spcBef>
                <a:spcPts val="200"/>
              </a:spcBef>
              <a:buNone/>
            </a:pPr>
            <a:r>
              <a:rPr lang="en-US" sz="1300" dirty="0"/>
              <a:t>Steven </a:t>
            </a:r>
            <a:r>
              <a:rPr lang="en-US" sz="1300" dirty="0" err="1"/>
              <a:t>Rammell</a:t>
            </a:r>
            <a:r>
              <a:rPr lang="en-US" sz="1300" dirty="0"/>
              <a:t>, </a:t>
            </a:r>
            <a:r>
              <a:rPr lang="en-US" sz="1300" dirty="0" err="1"/>
              <a:t>steve.rammell@usu.edu</a:t>
            </a:r>
            <a:endParaRPr lang="en-US" sz="1300" dirty="0"/>
          </a:p>
          <a:p>
            <a:pPr marL="0" indent="0">
              <a:lnSpc>
                <a:spcPct val="120000"/>
              </a:lnSpc>
              <a:spcBef>
                <a:spcPts val="200"/>
              </a:spcBef>
              <a:buNone/>
            </a:pPr>
            <a:r>
              <a:rPr lang="en-US" sz="1300" b="1" u="sng" dirty="0">
                <a:solidFill>
                  <a:srgbClr val="C1E0FF"/>
                </a:solidFill>
              </a:rPr>
              <a:t>Senior Prevention Specialist</a:t>
            </a:r>
          </a:p>
          <a:p>
            <a:pPr marL="0" indent="0">
              <a:lnSpc>
                <a:spcPct val="120000"/>
              </a:lnSpc>
              <a:spcBef>
                <a:spcPts val="200"/>
              </a:spcBef>
              <a:buNone/>
            </a:pPr>
            <a:r>
              <a:rPr lang="en-US" sz="1300" dirty="0"/>
              <a:t>Emmalee </a:t>
            </a:r>
            <a:r>
              <a:rPr lang="en-US" sz="1300" dirty="0" err="1"/>
              <a:t>Fishburn</a:t>
            </a:r>
            <a:r>
              <a:rPr lang="en-US" sz="1300" dirty="0"/>
              <a:t>, </a:t>
            </a:r>
            <a:r>
              <a:rPr lang="en-US" sz="1300" dirty="0" err="1"/>
              <a:t>emmalee.fishburn@usu.edu</a:t>
            </a:r>
            <a:endParaRPr lang="en-US" sz="1300" dirty="0"/>
          </a:p>
          <a:p>
            <a:pPr marL="0" indent="0">
              <a:lnSpc>
                <a:spcPct val="120000"/>
              </a:lnSpc>
              <a:spcBef>
                <a:spcPts val="200"/>
              </a:spcBef>
              <a:buNone/>
            </a:pPr>
            <a:endParaRPr lang="en-US" sz="1100" dirty="0"/>
          </a:p>
        </p:txBody>
      </p:sp>
      <p:sp>
        <p:nvSpPr>
          <p:cNvPr id="5" name="Content Placeholder 4">
            <a:extLst>
              <a:ext uri="{FF2B5EF4-FFF2-40B4-BE49-F238E27FC236}">
                <a16:creationId xmlns:a16="http://schemas.microsoft.com/office/drawing/2014/main" id="{12B9B88C-4013-1F4B-89A7-12F71AB49973}"/>
              </a:ext>
            </a:extLst>
          </p:cNvPr>
          <p:cNvSpPr>
            <a:spLocks noGrp="1"/>
          </p:cNvSpPr>
          <p:nvPr>
            <p:ph sz="half" idx="2"/>
          </p:nvPr>
        </p:nvSpPr>
        <p:spPr>
          <a:xfrm>
            <a:off x="5105400" y="2115670"/>
            <a:ext cx="3733800" cy="4343399"/>
          </a:xfrm>
        </p:spPr>
        <p:txBody>
          <a:bodyPr>
            <a:normAutofit/>
          </a:bodyPr>
          <a:lstStyle/>
          <a:p>
            <a:pPr marL="0" indent="0">
              <a:lnSpc>
                <a:spcPct val="120000"/>
              </a:lnSpc>
              <a:spcBef>
                <a:spcPts val="200"/>
              </a:spcBef>
              <a:buNone/>
            </a:pPr>
            <a:r>
              <a:rPr lang="en-US" sz="1400" b="1" u="sng" dirty="0">
                <a:solidFill>
                  <a:srgbClr val="C1E0FF"/>
                </a:solidFill>
              </a:rPr>
              <a:t>Prevention Specialists</a:t>
            </a:r>
          </a:p>
          <a:p>
            <a:pPr marL="0" indent="0">
              <a:lnSpc>
                <a:spcPct val="120000"/>
              </a:lnSpc>
              <a:spcBef>
                <a:spcPts val="200"/>
              </a:spcBef>
              <a:buNone/>
            </a:pPr>
            <a:r>
              <a:rPr lang="en-US" sz="1400" dirty="0"/>
              <a:t>Jodie Goodman, </a:t>
            </a:r>
            <a:r>
              <a:rPr lang="en-US" sz="1400" dirty="0" err="1"/>
              <a:t>jodie.goodman@usu.edu</a:t>
            </a:r>
            <a:endParaRPr lang="en-US" sz="1400" dirty="0"/>
          </a:p>
          <a:p>
            <a:pPr marL="0" indent="0">
              <a:lnSpc>
                <a:spcPct val="120000"/>
              </a:lnSpc>
              <a:spcBef>
                <a:spcPts val="200"/>
              </a:spcBef>
              <a:buNone/>
            </a:pPr>
            <a:r>
              <a:rPr lang="en-US" sz="1400" dirty="0"/>
              <a:t>Tanisha Barker, </a:t>
            </a:r>
            <a:r>
              <a:rPr lang="en-US" sz="1400" dirty="0" err="1"/>
              <a:t>tanisha.barker@usu.edu</a:t>
            </a:r>
            <a:endParaRPr lang="en-US" sz="1400" dirty="0"/>
          </a:p>
          <a:p>
            <a:pPr marL="0" indent="0">
              <a:lnSpc>
                <a:spcPct val="120000"/>
              </a:lnSpc>
              <a:spcBef>
                <a:spcPts val="200"/>
              </a:spcBef>
              <a:buNone/>
            </a:pPr>
            <a:r>
              <a:rPr lang="en-US" sz="1400" dirty="0"/>
              <a:t>Katie Freeman, </a:t>
            </a:r>
            <a:r>
              <a:rPr lang="en-US" sz="1400" dirty="0" err="1"/>
              <a:t>katie.freeman@usu.edu</a:t>
            </a:r>
            <a:endParaRPr lang="en-US" sz="1400" b="1" u="sng" dirty="0">
              <a:solidFill>
                <a:srgbClr val="C1E0FF"/>
              </a:solidFill>
            </a:endParaRPr>
          </a:p>
          <a:p>
            <a:pPr marL="0" indent="0">
              <a:lnSpc>
                <a:spcPct val="120000"/>
              </a:lnSpc>
              <a:spcBef>
                <a:spcPts val="200"/>
              </a:spcBef>
              <a:buNone/>
            </a:pPr>
            <a:r>
              <a:rPr lang="en-US" sz="1400" b="1" u="sng" dirty="0">
                <a:solidFill>
                  <a:srgbClr val="C1E0FF"/>
                </a:solidFill>
              </a:rPr>
              <a:t>Supportive Measures Specialist</a:t>
            </a:r>
          </a:p>
          <a:p>
            <a:pPr marL="0" indent="0">
              <a:lnSpc>
                <a:spcPct val="120000"/>
              </a:lnSpc>
              <a:spcBef>
                <a:spcPts val="200"/>
              </a:spcBef>
              <a:buNone/>
            </a:pPr>
            <a:r>
              <a:rPr lang="en-US" sz="1400" dirty="0"/>
              <a:t>Rachel Bernardo, </a:t>
            </a:r>
            <a:r>
              <a:rPr lang="en-US" sz="1400" dirty="0" err="1"/>
              <a:t>rachel.bernardo@usu.edu</a:t>
            </a:r>
            <a:endParaRPr lang="en-US" sz="1400" b="1" u="sng" dirty="0">
              <a:solidFill>
                <a:srgbClr val="C1E0FF"/>
              </a:solidFill>
            </a:endParaRPr>
          </a:p>
          <a:p>
            <a:pPr marL="0" indent="0">
              <a:lnSpc>
                <a:spcPct val="120000"/>
              </a:lnSpc>
              <a:spcBef>
                <a:spcPts val="200"/>
              </a:spcBef>
              <a:buNone/>
            </a:pPr>
            <a:r>
              <a:rPr lang="en-US" sz="1400" b="1" u="sng" dirty="0">
                <a:solidFill>
                  <a:srgbClr val="C1E0FF"/>
                </a:solidFill>
              </a:rPr>
              <a:t>Data Analyst</a:t>
            </a:r>
          </a:p>
          <a:p>
            <a:pPr marL="0" indent="0">
              <a:lnSpc>
                <a:spcPct val="120000"/>
              </a:lnSpc>
              <a:spcBef>
                <a:spcPts val="200"/>
              </a:spcBef>
              <a:buNone/>
            </a:pPr>
            <a:r>
              <a:rPr lang="en-US" sz="1400" dirty="0"/>
              <a:t>Raj </a:t>
            </a:r>
            <a:r>
              <a:rPr lang="en-US" sz="1400" dirty="0" err="1"/>
              <a:t>Dwarapureddi</a:t>
            </a:r>
            <a:r>
              <a:rPr lang="en-US" sz="1400" dirty="0"/>
              <a:t>, </a:t>
            </a:r>
            <a:r>
              <a:rPr lang="en-US" sz="1400" dirty="0" err="1"/>
              <a:t>raj.dwarapureddi@usu.edu</a:t>
            </a:r>
            <a:endParaRPr lang="en-US" sz="1400" b="1" u="sng" dirty="0">
              <a:solidFill>
                <a:srgbClr val="C1E0FF"/>
              </a:solidFill>
            </a:endParaRPr>
          </a:p>
          <a:p>
            <a:pPr marL="0" indent="0">
              <a:lnSpc>
                <a:spcPct val="120000"/>
              </a:lnSpc>
              <a:spcBef>
                <a:spcPts val="200"/>
              </a:spcBef>
              <a:buNone/>
            </a:pPr>
            <a:r>
              <a:rPr lang="en-US" sz="1400" b="1" u="sng" dirty="0">
                <a:solidFill>
                  <a:srgbClr val="C1E0FF"/>
                </a:solidFill>
              </a:rPr>
              <a:t>Staff Assistant</a:t>
            </a:r>
          </a:p>
          <a:p>
            <a:pPr marL="0" indent="0">
              <a:lnSpc>
                <a:spcPct val="120000"/>
              </a:lnSpc>
              <a:spcBef>
                <a:spcPts val="200"/>
              </a:spcBef>
              <a:buNone/>
            </a:pPr>
            <a:r>
              <a:rPr lang="en-US" sz="1400" dirty="0"/>
              <a:t>Carolyn Baker, </a:t>
            </a:r>
            <a:r>
              <a:rPr lang="en-US" sz="1400" dirty="0" err="1"/>
              <a:t>carolyn.baker@usu.edu</a:t>
            </a:r>
            <a:br>
              <a:rPr lang="en-US" sz="1400" b="1" dirty="0"/>
            </a:br>
            <a:r>
              <a:rPr lang="en-US" sz="1400" b="1" dirty="0"/>
              <a:t>	</a:t>
            </a:r>
          </a:p>
          <a:p>
            <a:pPr marL="0" indent="0" algn="ctr">
              <a:lnSpc>
                <a:spcPct val="120000"/>
              </a:lnSpc>
              <a:spcBef>
                <a:spcPts val="200"/>
              </a:spcBef>
              <a:buNone/>
            </a:pPr>
            <a:r>
              <a:rPr lang="en-US" sz="1500" b="1" dirty="0" err="1"/>
              <a:t>equity.usu.edu</a:t>
            </a:r>
            <a:endParaRPr lang="en-US" sz="1500" b="1" dirty="0"/>
          </a:p>
          <a:p>
            <a:pPr marL="0" indent="0" algn="ctr">
              <a:lnSpc>
                <a:spcPct val="120000"/>
              </a:lnSpc>
              <a:spcBef>
                <a:spcPts val="200"/>
              </a:spcBef>
              <a:buNone/>
            </a:pPr>
            <a:r>
              <a:rPr lang="en-US" sz="1500" b="1" dirty="0" err="1"/>
              <a:t>sexualrespect.usu.edu</a:t>
            </a:r>
            <a:endParaRPr lang="en-US" sz="1500" b="1" dirty="0"/>
          </a:p>
          <a:p>
            <a:pPr marL="0" indent="0">
              <a:buNone/>
            </a:pPr>
            <a:endParaRPr lang="en-US" dirty="0"/>
          </a:p>
        </p:txBody>
      </p:sp>
    </p:spTree>
    <p:extLst>
      <p:ext uri="{BB962C8B-B14F-4D97-AF65-F5344CB8AC3E}">
        <p14:creationId xmlns:p14="http://schemas.microsoft.com/office/powerpoint/2010/main" val="243783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Hearing Basics, Pt. 1</a:t>
            </a:r>
          </a:p>
        </p:txBody>
      </p:sp>
      <p:sp>
        <p:nvSpPr>
          <p:cNvPr id="3" name="Content Placeholder 2"/>
          <p:cNvSpPr>
            <a:spLocks noGrp="1"/>
          </p:cNvSpPr>
          <p:nvPr>
            <p:ph sz="half" idx="1"/>
          </p:nvPr>
        </p:nvSpPr>
        <p:spPr>
          <a:xfrm>
            <a:off x="304800" y="1524000"/>
            <a:ext cx="8382000" cy="5029200"/>
          </a:xfrm>
        </p:spPr>
        <p:txBody>
          <a:bodyPr>
            <a:normAutofit/>
          </a:bodyPr>
          <a:lstStyle/>
          <a:p>
            <a:pPr>
              <a:buFont typeface="Arial" panose="020B0604020202020204" pitchFamily="34" charset="0"/>
              <a:buChar char="•"/>
            </a:pPr>
            <a:r>
              <a:rPr lang="en-US" sz="2400" dirty="0"/>
              <a:t>Prior to the live hearing, the Office of Equity investigation gathers evidence, interviews parties and witnesses, and allows for a written response by the parties to both the record evidence and preliminary investigation report. The Office of Equity then issues a final report, summarizing the relevant evidence gathered in the investigation.</a:t>
            </a:r>
          </a:p>
          <a:p>
            <a:pPr>
              <a:buFont typeface="Arial" panose="020B0604020202020204" pitchFamily="34" charset="0"/>
              <a:buChar char="•"/>
            </a:pPr>
            <a:r>
              <a:rPr lang="en-US" sz="2400" dirty="0"/>
              <a:t>The live hearing is the </a:t>
            </a:r>
            <a:r>
              <a:rPr lang="en-US" sz="2400" u="sng" dirty="0"/>
              <a:t>first and primary</a:t>
            </a:r>
            <a:r>
              <a:rPr lang="en-US" sz="2400" dirty="0"/>
              <a:t> determination phase of the sexual misconduct grievance process as to whether or not there is a preponderance of the evidence of a policy violation</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81685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Hearing Basics, Pt. 2</a:t>
            </a:r>
          </a:p>
        </p:txBody>
      </p:sp>
      <p:sp>
        <p:nvSpPr>
          <p:cNvPr id="3" name="Content Placeholder 2"/>
          <p:cNvSpPr>
            <a:spLocks noGrp="1"/>
          </p:cNvSpPr>
          <p:nvPr>
            <p:ph sz="half" idx="1"/>
          </p:nvPr>
        </p:nvSpPr>
        <p:spPr>
          <a:xfrm>
            <a:off x="304800" y="1524000"/>
            <a:ext cx="8382000" cy="5029200"/>
          </a:xfrm>
        </p:spPr>
        <p:txBody>
          <a:bodyPr>
            <a:normAutofit/>
          </a:bodyPr>
          <a:lstStyle/>
          <a:p>
            <a:pPr>
              <a:buFont typeface="Arial" panose="020B0604020202020204" pitchFamily="34" charset="0"/>
              <a:buChar char="•"/>
            </a:pPr>
            <a:r>
              <a:rPr lang="en-US" sz="2400" dirty="0"/>
              <a:t>The hearing is scheduled within 25 days of the issuance of an Investigation Report</a:t>
            </a:r>
          </a:p>
          <a:p>
            <a:pPr>
              <a:buFont typeface="Arial" panose="020B0604020202020204" pitchFamily="34" charset="0"/>
              <a:buChar char="•"/>
            </a:pPr>
            <a:r>
              <a:rPr lang="en-US" sz="2400" dirty="0"/>
              <a:t>The hearing allows parties to present their cases and to cross-examine one another (through their Process Advisors), </a:t>
            </a:r>
          </a:p>
          <a:p>
            <a:pPr>
              <a:buFont typeface="Arial" panose="020B0604020202020204" pitchFamily="34" charset="0"/>
              <a:buChar char="•"/>
            </a:pPr>
            <a:r>
              <a:rPr lang="en-US" sz="2400" dirty="0"/>
              <a:t>The hearing panel determines whether a policy violation occurred by a </a:t>
            </a:r>
            <a:r>
              <a:rPr lang="en-US" sz="2400" u="sng" dirty="0"/>
              <a:t>preponderance of the evidence,</a:t>
            </a:r>
            <a:r>
              <a:rPr lang="en-US" sz="2400" dirty="0"/>
              <a:t> and, </a:t>
            </a:r>
          </a:p>
          <a:p>
            <a:pPr>
              <a:buFont typeface="Arial" panose="020B0604020202020204" pitchFamily="34" charset="0"/>
              <a:buChar char="•"/>
            </a:pPr>
            <a:r>
              <a:rPr lang="en-US" sz="2400" dirty="0"/>
              <a:t>The hearing is </a:t>
            </a:r>
            <a:r>
              <a:rPr lang="en-US" sz="2400" u="sng" dirty="0"/>
              <a:t>recorded</a:t>
            </a:r>
            <a:r>
              <a:rPr lang="en-US" sz="2400" dirty="0"/>
              <a:t>.</a:t>
            </a:r>
            <a:endParaRPr lang="en-US" sz="2600" dirty="0"/>
          </a:p>
        </p:txBody>
      </p:sp>
    </p:spTree>
    <p:extLst>
      <p:ext uri="{BB962C8B-B14F-4D97-AF65-F5344CB8AC3E}">
        <p14:creationId xmlns:p14="http://schemas.microsoft.com/office/powerpoint/2010/main" val="60256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Hearing Attendees</a:t>
            </a:r>
          </a:p>
        </p:txBody>
      </p:sp>
      <p:sp>
        <p:nvSpPr>
          <p:cNvPr id="3" name="Content Placeholder 2"/>
          <p:cNvSpPr>
            <a:spLocks noGrp="1"/>
          </p:cNvSpPr>
          <p:nvPr>
            <p:ph sz="half" idx="1"/>
          </p:nvPr>
        </p:nvSpPr>
        <p:spPr>
          <a:xfrm>
            <a:off x="304800" y="1524000"/>
            <a:ext cx="8382000" cy="5029200"/>
          </a:xfrm>
        </p:spPr>
        <p:txBody>
          <a:bodyPr>
            <a:normAutofit fontScale="92500" lnSpcReduction="20000"/>
          </a:bodyPr>
          <a:lstStyle/>
          <a:p>
            <a:pPr>
              <a:buFont typeface="Arial" panose="020B0604020202020204" pitchFamily="34" charset="0"/>
              <a:buChar char="•"/>
            </a:pPr>
            <a:r>
              <a:rPr lang="en-US" sz="2400" dirty="0"/>
              <a:t>The hearing shall be closed to the general public and only the following individuals will be allowed into the hearing room:</a:t>
            </a:r>
          </a:p>
          <a:p>
            <a:pPr lvl="1">
              <a:buFont typeface="Arial" panose="020B0604020202020204" pitchFamily="34" charset="0"/>
              <a:buChar char="•"/>
            </a:pPr>
            <a:r>
              <a:rPr lang="en-US" dirty="0"/>
              <a:t>Hearing Panel Members;</a:t>
            </a:r>
          </a:p>
          <a:p>
            <a:pPr lvl="1">
              <a:buFont typeface="Arial" panose="020B0604020202020204" pitchFamily="34" charset="0"/>
              <a:buChar char="•"/>
            </a:pPr>
            <a:r>
              <a:rPr lang="en-US" dirty="0"/>
              <a:t>Hearing Officer;</a:t>
            </a:r>
          </a:p>
          <a:p>
            <a:pPr lvl="1">
              <a:buFont typeface="Arial" panose="020B0604020202020204" pitchFamily="34" charset="0"/>
              <a:buChar char="•"/>
            </a:pPr>
            <a:r>
              <a:rPr lang="en-US" dirty="0"/>
              <a:t>University Legal Counsel;</a:t>
            </a:r>
          </a:p>
          <a:p>
            <a:pPr lvl="1">
              <a:buFont typeface="Arial" panose="020B0604020202020204" pitchFamily="34" charset="0"/>
              <a:buChar char="•"/>
            </a:pPr>
            <a:r>
              <a:rPr lang="en-US" dirty="0"/>
              <a:t>Claimant; </a:t>
            </a:r>
          </a:p>
          <a:p>
            <a:pPr lvl="2">
              <a:buFont typeface="Arial" panose="020B0604020202020204" pitchFamily="34" charset="0"/>
              <a:buChar char="•"/>
            </a:pPr>
            <a:r>
              <a:rPr lang="en-US" dirty="0"/>
              <a:t>Claimant's Process Advisor and/or Support Person;</a:t>
            </a:r>
          </a:p>
          <a:p>
            <a:pPr lvl="1">
              <a:buFont typeface="Arial" panose="020B0604020202020204" pitchFamily="34" charset="0"/>
              <a:buChar char="•"/>
            </a:pPr>
            <a:r>
              <a:rPr lang="en-US" dirty="0"/>
              <a:t>Respondent</a:t>
            </a:r>
          </a:p>
          <a:p>
            <a:pPr lvl="2">
              <a:buFont typeface="Arial" panose="020B0604020202020204" pitchFamily="34" charset="0"/>
              <a:buChar char="•"/>
            </a:pPr>
            <a:r>
              <a:rPr lang="en-US" dirty="0"/>
              <a:t>Respondent’s Process Advisor and/or Support Person;</a:t>
            </a:r>
          </a:p>
          <a:p>
            <a:pPr lvl="1">
              <a:buFont typeface="Arial" panose="020B0604020202020204" pitchFamily="34" charset="0"/>
              <a:buChar char="•"/>
            </a:pPr>
            <a:r>
              <a:rPr lang="en-US" dirty="0"/>
              <a:t>A University law enforcement officer;</a:t>
            </a:r>
          </a:p>
          <a:p>
            <a:pPr lvl="1">
              <a:buFont typeface="Arial" panose="020B0604020202020204" pitchFamily="34" charset="0"/>
              <a:buChar char="•"/>
            </a:pPr>
            <a:r>
              <a:rPr lang="en-US" dirty="0"/>
              <a:t>The Title IX Coordinator or their designee and Office of Equity investigator;</a:t>
            </a:r>
          </a:p>
          <a:p>
            <a:pPr lvl="1">
              <a:buFont typeface="Arial" panose="020B0604020202020204" pitchFamily="34" charset="0"/>
              <a:buChar char="•"/>
            </a:pPr>
            <a:r>
              <a:rPr lang="en-US" dirty="0"/>
              <a:t>The Sanctioning Authority or their designee;</a:t>
            </a:r>
          </a:p>
          <a:p>
            <a:pPr lvl="1">
              <a:buFont typeface="Arial" panose="020B0604020202020204" pitchFamily="34" charset="0"/>
              <a:buChar char="•"/>
            </a:pPr>
            <a:r>
              <a:rPr lang="en-US" dirty="0"/>
              <a:t>Witnesses, including Expert Witnesses. </a:t>
            </a:r>
          </a:p>
          <a:p>
            <a:pPr lvl="2">
              <a:buFont typeface="Arial" panose="020B0604020202020204" pitchFamily="34" charset="0"/>
              <a:buChar char="•"/>
            </a:pPr>
            <a:r>
              <a:rPr lang="en-US" dirty="0"/>
              <a:t>Witnesses will be present only at the time of their testimony and will not be permitted to hear the testimony of other Witnesses.</a:t>
            </a:r>
          </a:p>
          <a:p>
            <a:pPr>
              <a:buFont typeface="Arial" panose="020B0604020202020204" pitchFamily="34" charset="0"/>
              <a:buChar char="•"/>
            </a:pPr>
            <a:endParaRPr lang="en-US" sz="2600" dirty="0"/>
          </a:p>
        </p:txBody>
      </p:sp>
    </p:spTree>
    <p:extLst>
      <p:ext uri="{BB962C8B-B14F-4D97-AF65-F5344CB8AC3E}">
        <p14:creationId xmlns:p14="http://schemas.microsoft.com/office/powerpoint/2010/main" val="369526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Location of Hearing</a:t>
            </a:r>
          </a:p>
        </p:txBody>
      </p:sp>
      <p:sp>
        <p:nvSpPr>
          <p:cNvPr id="3" name="Content Placeholder 2"/>
          <p:cNvSpPr>
            <a:spLocks noGrp="1"/>
          </p:cNvSpPr>
          <p:nvPr>
            <p:ph sz="half" idx="1"/>
          </p:nvPr>
        </p:nvSpPr>
        <p:spPr>
          <a:xfrm>
            <a:off x="152400" y="1676400"/>
            <a:ext cx="8534400" cy="4953000"/>
          </a:xfrm>
        </p:spPr>
        <p:txBody>
          <a:bodyPr>
            <a:normAutofit/>
          </a:bodyPr>
          <a:lstStyle/>
          <a:p>
            <a:pPr>
              <a:buFont typeface="Arial" panose="020B0604020202020204" pitchFamily="34" charset="0"/>
              <a:buChar char="•"/>
            </a:pPr>
            <a:r>
              <a:rPr lang="en-US" sz="3000" dirty="0"/>
              <a:t>Hearings may be conducted either:</a:t>
            </a:r>
          </a:p>
          <a:p>
            <a:pPr>
              <a:buFont typeface="Arial" panose="020B0604020202020204" pitchFamily="34" charset="0"/>
              <a:buChar char="•"/>
            </a:pPr>
            <a:r>
              <a:rPr lang="en-US" sz="3000" dirty="0"/>
              <a:t>With all parties physically present, in the same location, or</a:t>
            </a:r>
          </a:p>
          <a:p>
            <a:pPr>
              <a:buFont typeface="Arial" panose="020B0604020202020204" pitchFamily="34" charset="0"/>
              <a:buChar char="•"/>
            </a:pPr>
            <a:r>
              <a:rPr lang="en-US" sz="3000" dirty="0"/>
              <a:t>Any party, witness, hearing officer, or a member of the Hearing Panel, may appear for the hearing via videoconferencing</a:t>
            </a:r>
          </a:p>
          <a:p>
            <a:pPr lvl="1">
              <a:buFont typeface="Arial" panose="020B0604020202020204" pitchFamily="34" charset="0"/>
              <a:buChar char="•"/>
            </a:pPr>
            <a:r>
              <a:rPr lang="en-US" sz="2800" dirty="0"/>
              <a:t>All participants must be able to simultaneously see and hear each other for the entire proceeding with the exception of recesses. </a:t>
            </a:r>
          </a:p>
          <a:p>
            <a:pPr>
              <a:buFont typeface="Arial" panose="020B0604020202020204" pitchFamily="34" charset="0"/>
              <a:buChar char="•"/>
            </a:pPr>
            <a:endParaRPr lang="en-US" sz="2600" dirty="0"/>
          </a:p>
        </p:txBody>
      </p:sp>
    </p:spTree>
    <p:extLst>
      <p:ext uri="{BB962C8B-B14F-4D97-AF65-F5344CB8AC3E}">
        <p14:creationId xmlns:p14="http://schemas.microsoft.com/office/powerpoint/2010/main" val="115763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Roles during Hearing</a:t>
            </a:r>
          </a:p>
        </p:txBody>
      </p:sp>
      <p:sp>
        <p:nvSpPr>
          <p:cNvPr id="3" name="Content Placeholder 2"/>
          <p:cNvSpPr>
            <a:spLocks noGrp="1"/>
          </p:cNvSpPr>
          <p:nvPr>
            <p:ph sz="half" idx="1"/>
          </p:nvPr>
        </p:nvSpPr>
        <p:spPr>
          <a:xfrm>
            <a:off x="228600" y="2209800"/>
            <a:ext cx="8458200" cy="4038600"/>
          </a:xfrm>
        </p:spPr>
        <p:txBody>
          <a:bodyPr>
            <a:normAutofit fontScale="85000" lnSpcReduction="20000"/>
          </a:bodyPr>
          <a:lstStyle/>
          <a:p>
            <a:pPr>
              <a:buFont typeface="Arial" panose="020B0604020202020204" pitchFamily="34" charset="0"/>
              <a:buChar char="•"/>
            </a:pPr>
            <a:r>
              <a:rPr lang="en-US" b="1" dirty="0"/>
              <a:t>Hearing Officer</a:t>
            </a:r>
            <a:r>
              <a:rPr lang="en-US" dirty="0"/>
              <a:t>: serves in an advisory role to the Hearing Panel regarding hearing procedures.</a:t>
            </a:r>
          </a:p>
          <a:p>
            <a:pPr lvl="1">
              <a:buFont typeface="Arial" panose="020B0604020202020204" pitchFamily="34" charset="0"/>
              <a:buChar char="•"/>
            </a:pPr>
            <a:r>
              <a:rPr lang="en-US" i="1" dirty="0"/>
              <a:t>E.g., </a:t>
            </a:r>
            <a:r>
              <a:rPr lang="en-US" dirty="0"/>
              <a:t>Assists Panel in determining relevance for each question and when they find a question is not relevant, they will state the reason for their decision on the record</a:t>
            </a:r>
          </a:p>
          <a:p>
            <a:pPr>
              <a:buFont typeface="Arial" panose="020B0604020202020204" pitchFamily="34" charset="0"/>
              <a:buChar char="•"/>
            </a:pPr>
            <a:r>
              <a:rPr lang="en-US" b="1" dirty="0"/>
              <a:t>Process Advisor</a:t>
            </a:r>
            <a:r>
              <a:rPr lang="en-US" dirty="0"/>
              <a:t>: may appear and conduct cross-examination on the party’s behalf. Every party must have a Process Advisor at the hearing.</a:t>
            </a:r>
          </a:p>
          <a:p>
            <a:pPr>
              <a:buFont typeface="Arial" panose="020B0604020202020204" pitchFamily="34" charset="0"/>
              <a:buChar char="•"/>
            </a:pPr>
            <a:r>
              <a:rPr lang="en-US" b="1" dirty="0"/>
              <a:t>Hearing Panel</a:t>
            </a:r>
            <a:r>
              <a:rPr lang="en-US" dirty="0"/>
              <a:t>: ask relevant questions during the hearing, take notes, determine whether process advisor questions are relevant, determine whether or not there is a preponderance of the evidence of a policy violation, prepare and issue written determination</a:t>
            </a:r>
          </a:p>
          <a:p>
            <a:pPr>
              <a:buFont typeface="Arial" panose="020B0604020202020204" pitchFamily="34" charset="0"/>
              <a:buChar char="•"/>
            </a:pPr>
            <a:r>
              <a:rPr lang="en-US" b="1" dirty="0"/>
              <a:t>Hearing Panel Chair: </a:t>
            </a:r>
            <a:r>
              <a:rPr lang="en-US" dirty="0"/>
              <a:t>calls proceedings to order, maintains decorum, directs hearing panel responsibilities</a:t>
            </a:r>
            <a:endParaRPr lang="en-US" b="1" dirty="0"/>
          </a:p>
          <a:p>
            <a:endParaRPr lang="en-US" sz="2600" dirty="0"/>
          </a:p>
        </p:txBody>
      </p:sp>
    </p:spTree>
    <p:extLst>
      <p:ext uri="{BB962C8B-B14F-4D97-AF65-F5344CB8AC3E}">
        <p14:creationId xmlns:p14="http://schemas.microsoft.com/office/powerpoint/2010/main" val="382435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BA1D-4DA2-4C90-BCF6-E0FE8BEDF377}"/>
              </a:ext>
            </a:extLst>
          </p:cNvPr>
          <p:cNvSpPr>
            <a:spLocks noGrp="1"/>
          </p:cNvSpPr>
          <p:nvPr>
            <p:ph type="title"/>
          </p:nvPr>
        </p:nvSpPr>
        <p:spPr/>
        <p:txBody>
          <a:bodyPr/>
          <a:lstStyle/>
          <a:p>
            <a:r>
              <a:rPr lang="en-US" sz="4600" b="1" dirty="0"/>
              <a:t>Hearing Overview</a:t>
            </a:r>
            <a:endParaRPr lang="en-US" b="1" dirty="0"/>
          </a:p>
        </p:txBody>
      </p:sp>
      <p:sp>
        <p:nvSpPr>
          <p:cNvPr id="3" name="Content Placeholder 2">
            <a:extLst>
              <a:ext uri="{FF2B5EF4-FFF2-40B4-BE49-F238E27FC236}">
                <a16:creationId xmlns:a16="http://schemas.microsoft.com/office/drawing/2014/main" id="{8309DFD0-6B3A-4B1A-BA76-2B2F6BA58C13}"/>
              </a:ext>
            </a:extLst>
          </p:cNvPr>
          <p:cNvSpPr>
            <a:spLocks noGrp="1"/>
          </p:cNvSpPr>
          <p:nvPr>
            <p:ph idx="1"/>
          </p:nvPr>
        </p:nvSpPr>
        <p:spPr>
          <a:xfrm>
            <a:off x="533400" y="1828800"/>
            <a:ext cx="7923213" cy="4572000"/>
          </a:xfrm>
        </p:spPr>
        <p:txBody>
          <a:bodyPr>
            <a:normAutofit fontScale="85000" lnSpcReduction="20000"/>
          </a:bodyPr>
          <a:lstStyle/>
          <a:p>
            <a:pPr marL="0" indent="0">
              <a:buNone/>
            </a:pPr>
            <a:r>
              <a:rPr lang="en-US" sz="2600" dirty="0"/>
              <a:t>Hearings are generally scheduled for two hours.</a:t>
            </a:r>
          </a:p>
          <a:p>
            <a:pPr>
              <a:buFont typeface="Arial" panose="020B0604020202020204" pitchFamily="34" charset="0"/>
              <a:buChar char="•"/>
            </a:pPr>
            <a:r>
              <a:rPr lang="en-US" sz="2600" dirty="0"/>
              <a:t>Hearing Chair reviews hearing rules and asks individuals to identify themselves and their role in </a:t>
            </a:r>
            <a:r>
              <a:rPr lang="en-US" sz="2600"/>
              <a:t>the hearing</a:t>
            </a:r>
            <a:endParaRPr lang="en-US" sz="2600" dirty="0"/>
          </a:p>
          <a:p>
            <a:pPr>
              <a:buFont typeface="Arial" panose="020B0604020202020204" pitchFamily="34" charset="0"/>
              <a:buChar char="•"/>
            </a:pPr>
            <a:r>
              <a:rPr lang="en-US" sz="2600" dirty="0"/>
              <a:t>Office of Equity Opening Statement (10 minutes)</a:t>
            </a:r>
          </a:p>
          <a:p>
            <a:pPr>
              <a:buFont typeface="Arial" panose="020B0604020202020204" pitchFamily="34" charset="0"/>
              <a:buChar char="•"/>
            </a:pPr>
            <a:r>
              <a:rPr lang="en-US" sz="2600" dirty="0"/>
              <a:t>Claimant Opening Statement (10 minutes)</a:t>
            </a:r>
          </a:p>
          <a:p>
            <a:pPr>
              <a:buFont typeface="Arial" panose="020B0604020202020204" pitchFamily="34" charset="0"/>
              <a:buChar char="•"/>
            </a:pPr>
            <a:r>
              <a:rPr lang="en-US" sz="2600" dirty="0"/>
              <a:t>Respondent Opening Statement (10 minutes)</a:t>
            </a:r>
          </a:p>
          <a:p>
            <a:pPr>
              <a:buFont typeface="Arial" panose="020B0604020202020204" pitchFamily="34" charset="0"/>
              <a:buChar char="•"/>
            </a:pPr>
            <a:r>
              <a:rPr lang="en-US" sz="2600" dirty="0"/>
              <a:t>Panel questions Claimant </a:t>
            </a:r>
          </a:p>
          <a:p>
            <a:pPr>
              <a:buFont typeface="Arial" panose="020B0604020202020204" pitchFamily="34" charset="0"/>
              <a:buChar char="•"/>
            </a:pPr>
            <a:r>
              <a:rPr lang="en-US" sz="2600" dirty="0"/>
              <a:t>Respondent’s process advisor questions Claimant</a:t>
            </a:r>
          </a:p>
          <a:p>
            <a:pPr lvl="1">
              <a:buFont typeface="Arial" panose="020B0604020202020204" pitchFamily="34" charset="0"/>
              <a:buChar char="•"/>
            </a:pPr>
            <a:r>
              <a:rPr lang="en-US" sz="2400" dirty="0"/>
              <a:t>Hearing Panel must approve all questions. Questions must be relevant.</a:t>
            </a:r>
          </a:p>
          <a:p>
            <a:pPr>
              <a:buFont typeface="Arial" panose="020B0604020202020204" pitchFamily="34" charset="0"/>
              <a:buChar char="•"/>
            </a:pPr>
            <a:endParaRPr lang="en-US" sz="2600" dirty="0"/>
          </a:p>
        </p:txBody>
      </p:sp>
    </p:spTree>
    <p:extLst>
      <p:ext uri="{BB962C8B-B14F-4D97-AF65-F5344CB8AC3E}">
        <p14:creationId xmlns:p14="http://schemas.microsoft.com/office/powerpoint/2010/main" val="98864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BA1D-4DA2-4C90-BCF6-E0FE8BEDF377}"/>
              </a:ext>
            </a:extLst>
          </p:cNvPr>
          <p:cNvSpPr>
            <a:spLocks noGrp="1"/>
          </p:cNvSpPr>
          <p:nvPr>
            <p:ph type="title"/>
          </p:nvPr>
        </p:nvSpPr>
        <p:spPr/>
        <p:txBody>
          <a:bodyPr/>
          <a:lstStyle/>
          <a:p>
            <a:r>
              <a:rPr lang="en-US" sz="4600" b="1" dirty="0"/>
              <a:t>Hearing Overview</a:t>
            </a:r>
            <a:endParaRPr lang="en-US" b="1" dirty="0"/>
          </a:p>
        </p:txBody>
      </p:sp>
      <p:sp>
        <p:nvSpPr>
          <p:cNvPr id="3" name="Content Placeholder 2">
            <a:extLst>
              <a:ext uri="{FF2B5EF4-FFF2-40B4-BE49-F238E27FC236}">
                <a16:creationId xmlns:a16="http://schemas.microsoft.com/office/drawing/2014/main" id="{8309DFD0-6B3A-4B1A-BA76-2B2F6BA58C13}"/>
              </a:ext>
            </a:extLst>
          </p:cNvPr>
          <p:cNvSpPr>
            <a:spLocks noGrp="1"/>
          </p:cNvSpPr>
          <p:nvPr>
            <p:ph idx="1"/>
          </p:nvPr>
        </p:nvSpPr>
        <p:spPr>
          <a:xfrm>
            <a:off x="533400" y="1828800"/>
            <a:ext cx="7923213" cy="4572000"/>
          </a:xfrm>
        </p:spPr>
        <p:txBody>
          <a:bodyPr>
            <a:normAutofit fontScale="77500" lnSpcReduction="20000"/>
          </a:bodyPr>
          <a:lstStyle/>
          <a:p>
            <a:pPr>
              <a:buFont typeface="Arial" panose="020B0604020202020204" pitchFamily="34" charset="0"/>
              <a:buChar char="•"/>
            </a:pPr>
            <a:r>
              <a:rPr lang="en-US" sz="2600" dirty="0"/>
              <a:t>Panel questions Respondent</a:t>
            </a:r>
          </a:p>
          <a:p>
            <a:pPr>
              <a:buFont typeface="Arial" panose="020B0604020202020204" pitchFamily="34" charset="0"/>
              <a:buChar char="•"/>
            </a:pPr>
            <a:r>
              <a:rPr lang="en-US" sz="2600" dirty="0"/>
              <a:t>Claimant’s process advisor questions Respondent</a:t>
            </a:r>
          </a:p>
          <a:p>
            <a:pPr lvl="1">
              <a:buFont typeface="Arial" panose="020B0604020202020204" pitchFamily="34" charset="0"/>
              <a:buChar char="•"/>
            </a:pPr>
            <a:r>
              <a:rPr lang="en-US" sz="2400" dirty="0"/>
              <a:t>Hearing Panel must approve all questions. Questions must be relevant.</a:t>
            </a:r>
          </a:p>
          <a:p>
            <a:pPr>
              <a:buFont typeface="Arial" panose="020B0604020202020204" pitchFamily="34" charset="0"/>
              <a:buChar char="•"/>
            </a:pPr>
            <a:r>
              <a:rPr lang="en-US" sz="2600" dirty="0"/>
              <a:t>Panel questions Witness 1 </a:t>
            </a:r>
          </a:p>
          <a:p>
            <a:pPr>
              <a:buFont typeface="Arial" panose="020B0604020202020204" pitchFamily="34" charset="0"/>
              <a:buChar char="•"/>
            </a:pPr>
            <a:r>
              <a:rPr lang="en-US" sz="2600" dirty="0"/>
              <a:t>Claimant’s process advisor questions Witness 1</a:t>
            </a:r>
          </a:p>
          <a:p>
            <a:pPr>
              <a:buFont typeface="Arial" panose="020B0604020202020204" pitchFamily="34" charset="0"/>
              <a:buChar char="•"/>
            </a:pPr>
            <a:r>
              <a:rPr lang="en-US" sz="2600" dirty="0"/>
              <a:t>Respondent’s process advisor questions Witness 1</a:t>
            </a:r>
          </a:p>
          <a:p>
            <a:pPr>
              <a:buFont typeface="Arial" panose="020B0604020202020204" pitchFamily="34" charset="0"/>
              <a:buChar char="•"/>
            </a:pPr>
            <a:r>
              <a:rPr lang="en-US" sz="2600" dirty="0"/>
              <a:t>Additional witnesses questioned as listed above</a:t>
            </a:r>
          </a:p>
          <a:p>
            <a:pPr>
              <a:buFont typeface="Arial" panose="020B0604020202020204" pitchFamily="34" charset="0"/>
              <a:buChar char="•"/>
            </a:pPr>
            <a:r>
              <a:rPr lang="en-US" sz="2600" dirty="0"/>
              <a:t>Claimant Closing Statement (10 minutes)</a:t>
            </a:r>
          </a:p>
          <a:p>
            <a:pPr>
              <a:buFont typeface="Arial" panose="020B0604020202020204" pitchFamily="34" charset="0"/>
              <a:buChar char="•"/>
            </a:pPr>
            <a:r>
              <a:rPr lang="en-US" sz="2600" dirty="0"/>
              <a:t>Respondent Closing Statement (10 minutes)</a:t>
            </a:r>
          </a:p>
        </p:txBody>
      </p:sp>
    </p:spTree>
    <p:extLst>
      <p:ext uri="{BB962C8B-B14F-4D97-AF65-F5344CB8AC3E}">
        <p14:creationId xmlns:p14="http://schemas.microsoft.com/office/powerpoint/2010/main" val="55805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7EAE-763C-134C-8549-0086F59B97B1}"/>
              </a:ext>
            </a:extLst>
          </p:cNvPr>
          <p:cNvSpPr>
            <a:spLocks noGrp="1"/>
          </p:cNvSpPr>
          <p:nvPr>
            <p:ph type="title"/>
          </p:nvPr>
        </p:nvSpPr>
        <p:spPr/>
        <p:txBody>
          <a:bodyPr/>
          <a:lstStyle/>
          <a:p>
            <a:r>
              <a:rPr lang="en-US" b="1" dirty="0"/>
              <a:t>Hearing Overview</a:t>
            </a:r>
          </a:p>
        </p:txBody>
      </p:sp>
      <p:sp>
        <p:nvSpPr>
          <p:cNvPr id="3" name="Content Placeholder 2">
            <a:extLst>
              <a:ext uri="{FF2B5EF4-FFF2-40B4-BE49-F238E27FC236}">
                <a16:creationId xmlns:a16="http://schemas.microsoft.com/office/drawing/2014/main" id="{A056870A-DD39-1343-AE6C-54E5897D66CE}"/>
              </a:ext>
            </a:extLst>
          </p:cNvPr>
          <p:cNvSpPr>
            <a:spLocks noGrp="1"/>
          </p:cNvSpPr>
          <p:nvPr>
            <p:ph sz="half" idx="1"/>
          </p:nvPr>
        </p:nvSpPr>
        <p:spPr>
          <a:xfrm>
            <a:off x="339336" y="2209800"/>
            <a:ext cx="8271264" cy="3962399"/>
          </a:xfrm>
        </p:spPr>
        <p:txBody>
          <a:bodyPr>
            <a:normAutofit/>
          </a:bodyPr>
          <a:lstStyle/>
          <a:p>
            <a:pPr>
              <a:buFont typeface="Arial" panose="020B0604020202020204" pitchFamily="34" charset="0"/>
              <a:buChar char="•"/>
            </a:pPr>
            <a:r>
              <a:rPr lang="en-US" sz="2800" dirty="0"/>
              <a:t>The panel will end the hearing.</a:t>
            </a:r>
          </a:p>
          <a:p>
            <a:pPr>
              <a:buFont typeface="Arial" panose="020B0604020202020204" pitchFamily="34" charset="0"/>
              <a:buChar char="•"/>
            </a:pPr>
            <a:r>
              <a:rPr lang="en-US" sz="2800" dirty="0"/>
              <a:t>The panel will deliberate on the evidence presented and move toward a determination and next steps.</a:t>
            </a:r>
          </a:p>
          <a:p>
            <a:pPr>
              <a:buFont typeface="Arial" panose="020B0604020202020204" pitchFamily="34" charset="0"/>
              <a:buChar char="•"/>
            </a:pPr>
            <a:r>
              <a:rPr lang="en-US" sz="2800" b="1" u="sng" dirty="0"/>
              <a:t>Note that a recess may be called at any time</a:t>
            </a:r>
            <a:r>
              <a:rPr lang="en-US" sz="2800" b="1" dirty="0"/>
              <a:t>.</a:t>
            </a:r>
          </a:p>
          <a:p>
            <a:endParaRPr lang="en-US" dirty="0"/>
          </a:p>
          <a:p>
            <a:endParaRPr lang="en-US" dirty="0"/>
          </a:p>
        </p:txBody>
      </p:sp>
    </p:spTree>
    <p:extLst>
      <p:ext uri="{BB962C8B-B14F-4D97-AF65-F5344CB8AC3E}">
        <p14:creationId xmlns:p14="http://schemas.microsoft.com/office/powerpoint/2010/main" val="391072908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9172</TotalTime>
  <Words>3584</Words>
  <Application>Microsoft Macintosh PowerPoint</Application>
  <PresentationFormat>On-screen Show (4:3)</PresentationFormat>
  <Paragraphs>244</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Calisto MT</vt:lpstr>
      <vt:lpstr>Wingdings</vt:lpstr>
      <vt:lpstr>Folio</vt:lpstr>
      <vt:lpstr>      Hearing and Appeal Procedures under Interim Policy 339/339A/339B  October 2021</vt:lpstr>
      <vt:lpstr>Hearing Basics, Pt. 1</vt:lpstr>
      <vt:lpstr>Hearing Basics, Pt. 2</vt:lpstr>
      <vt:lpstr>Hearing Attendees</vt:lpstr>
      <vt:lpstr>Location of Hearing</vt:lpstr>
      <vt:lpstr>Roles during Hearing</vt:lpstr>
      <vt:lpstr>Hearing Overview</vt:lpstr>
      <vt:lpstr>Hearing Overview</vt:lpstr>
      <vt:lpstr>Hearing Overview</vt:lpstr>
      <vt:lpstr>First Requirements of Hearing Panel (If Finding)</vt:lpstr>
      <vt:lpstr>Requirements of Sanctioning Authority</vt:lpstr>
      <vt:lpstr>Requirements of Office of Equity</vt:lpstr>
      <vt:lpstr>Second Requirements of Hearing Panel</vt:lpstr>
      <vt:lpstr>Appeals Basics</vt:lpstr>
      <vt:lpstr>Appeals Standards (Finding)</vt:lpstr>
      <vt:lpstr>Appeals Standards (Sanction)</vt:lpstr>
      <vt:lpstr>Responsibilities of Appellate Panel</vt:lpstr>
      <vt:lpstr>Potential Outcome of Appeal</vt:lpstr>
      <vt:lpstr>Thank You!</vt:lpstr>
    </vt:vector>
  </TitlesOfParts>
  <Company>Utah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Bell</dc:creator>
  <cp:lastModifiedBy>Hilary Renshaw</cp:lastModifiedBy>
  <cp:revision>1579</cp:revision>
  <cp:lastPrinted>2015-02-17T15:53:36Z</cp:lastPrinted>
  <dcterms:created xsi:type="dcterms:W3CDTF">2008-10-17T17:36:01Z</dcterms:created>
  <dcterms:modified xsi:type="dcterms:W3CDTF">2021-10-05T15:28:55Z</dcterms:modified>
</cp:coreProperties>
</file>