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handoutMasterIdLst>
    <p:handoutMasterId r:id="rId28"/>
  </p:handoutMasterIdLst>
  <p:sldIdLst>
    <p:sldId id="611" r:id="rId2"/>
    <p:sldId id="623" r:id="rId3"/>
    <p:sldId id="661" r:id="rId4"/>
    <p:sldId id="679" r:id="rId5"/>
    <p:sldId id="624" r:id="rId6"/>
    <p:sldId id="651" r:id="rId7"/>
    <p:sldId id="672" r:id="rId8"/>
    <p:sldId id="290" r:id="rId9"/>
    <p:sldId id="351" r:id="rId10"/>
    <p:sldId id="289" r:id="rId11"/>
    <p:sldId id="680" r:id="rId12"/>
    <p:sldId id="656" r:id="rId13"/>
    <p:sldId id="653" r:id="rId14"/>
    <p:sldId id="667" r:id="rId15"/>
    <p:sldId id="669" r:id="rId16"/>
    <p:sldId id="670" r:id="rId17"/>
    <p:sldId id="678" r:id="rId18"/>
    <p:sldId id="673" r:id="rId19"/>
    <p:sldId id="674" r:id="rId20"/>
    <p:sldId id="666" r:id="rId21"/>
    <p:sldId id="675" r:id="rId22"/>
    <p:sldId id="676" r:id="rId23"/>
    <p:sldId id="291" r:id="rId24"/>
    <p:sldId id="677" r:id="rId25"/>
    <p:sldId id="345" r:id="rId26"/>
  </p:sldIdLst>
  <p:sldSz cx="9144000" cy="5143500" type="screen16x9"/>
  <p:notesSz cx="7010400" cy="9296400"/>
  <p:embeddedFontLst>
    <p:embeddedFont>
      <p:font typeface="Arial Narrow" panose="020B0604020202020204" pitchFamily="34" charset="0"/>
      <p:regular r:id="rId29"/>
      <p:bold r:id="rId30"/>
      <p:italic r:id="rId31"/>
    </p:embeddedFont>
    <p:embeddedFont>
      <p:font typeface="Avenir" panose="02000503020000020003" pitchFamily="2" charset="0"/>
      <p:regular r:id="rId32"/>
      <p:italic r:id="rId33"/>
    </p:embeddedFont>
    <p:embeddedFont>
      <p:font typeface="Palatino Linotype" panose="02040502050505030304" pitchFamily="18"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8" roundtripDataSignature="AMtx7mhGCl+hQkOamdjR64p5LvQ5XkFJ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A33"/>
    <a:srgbClr val="2C5381"/>
    <a:srgbClr val="3A8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8"/>
    <p:restoredTop sz="94141"/>
  </p:normalViewPr>
  <p:slideViewPr>
    <p:cSldViewPr snapToGrid="0">
      <p:cViewPr varScale="1">
        <p:scale>
          <a:sx n="156" d="100"/>
          <a:sy n="156" d="100"/>
        </p:scale>
        <p:origin x="200" y="3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10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100" Type="http://schemas.openxmlformats.org/officeDocument/2006/relationships/viewProps" Target="viewProps.xml"/><Relationship Id="rId8" Type="http://schemas.openxmlformats.org/officeDocument/2006/relationships/slide" Target="slides/slide7.xml"/><Relationship Id="rId98"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26D594-5539-CE45-B120-AADD44BCA24D}"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05943D1A-648C-0948-91C4-C48D0F763FFB}">
      <dgm:prSet phldrT="[Text]" custT="1"/>
      <dgm:spPr>
        <a:solidFill>
          <a:srgbClr val="2C5381">
            <a:alpha val="90000"/>
          </a:srgbClr>
        </a:solidFill>
      </dgm:spPr>
      <dgm:t>
        <a:bodyPr/>
        <a:lstStyle/>
        <a:p>
          <a:r>
            <a:rPr lang="en-US" sz="1400" dirty="0"/>
            <a:t>Housing Needs Assessment</a:t>
          </a:r>
        </a:p>
      </dgm:t>
    </dgm:pt>
    <dgm:pt modelId="{92B2DD04-6AF4-1B48-AABD-2C39BE6BC92A}" type="parTrans" cxnId="{2D00165B-C2A5-4D45-A792-B6D6FCC76EB0}">
      <dgm:prSet/>
      <dgm:spPr/>
      <dgm:t>
        <a:bodyPr/>
        <a:lstStyle/>
        <a:p>
          <a:endParaRPr lang="en-US"/>
        </a:p>
      </dgm:t>
    </dgm:pt>
    <dgm:pt modelId="{48428ADE-E269-D84A-A1F3-756A199FBB94}" type="sibTrans" cxnId="{2D00165B-C2A5-4D45-A792-B6D6FCC76EB0}">
      <dgm:prSet/>
      <dgm:spPr/>
      <dgm:t>
        <a:bodyPr/>
        <a:lstStyle/>
        <a:p>
          <a:endParaRPr lang="en-US"/>
        </a:p>
      </dgm:t>
    </dgm:pt>
    <dgm:pt modelId="{749EB9FE-D2E4-7446-A841-868D7B95E325}">
      <dgm:prSet phldrT="[Text]" custT="1"/>
      <dgm:spPr>
        <a:ln w="92075" cmpd="thickThin">
          <a:solidFill>
            <a:srgbClr val="00B0F0"/>
          </a:solidFill>
        </a:ln>
      </dgm:spPr>
      <dgm:t>
        <a:bodyPr/>
        <a:lstStyle/>
        <a:p>
          <a:r>
            <a:rPr lang="en-US" sz="1200" dirty="0"/>
            <a:t>The data: how much and what type of housing is needed for whom at what prices</a:t>
          </a:r>
        </a:p>
      </dgm:t>
    </dgm:pt>
    <dgm:pt modelId="{5480C2DE-0832-EE4D-8BF5-3B20544BA4DE}" type="parTrans" cxnId="{D54AEA0D-C85D-7642-9ED3-03BDCAF687E0}">
      <dgm:prSet/>
      <dgm:spPr/>
      <dgm:t>
        <a:bodyPr/>
        <a:lstStyle/>
        <a:p>
          <a:endParaRPr lang="en-US"/>
        </a:p>
      </dgm:t>
    </dgm:pt>
    <dgm:pt modelId="{F1E7F11B-C3D4-834B-B080-8D1A05BA179B}" type="sibTrans" cxnId="{D54AEA0D-C85D-7642-9ED3-03BDCAF687E0}">
      <dgm:prSet/>
      <dgm:spPr/>
      <dgm:t>
        <a:bodyPr/>
        <a:lstStyle/>
        <a:p>
          <a:endParaRPr lang="en-US"/>
        </a:p>
      </dgm:t>
    </dgm:pt>
    <dgm:pt modelId="{B8E0DD52-3202-0140-8401-62BB3DEC56B3}">
      <dgm:prSet phldrT="[Text]" custT="1"/>
      <dgm:spPr>
        <a:solidFill>
          <a:schemeClr val="accent2">
            <a:lumMod val="75000"/>
            <a:alpha val="90000"/>
          </a:schemeClr>
        </a:solidFill>
      </dgm:spPr>
      <dgm:t>
        <a:bodyPr/>
        <a:lstStyle/>
        <a:p>
          <a:r>
            <a:rPr lang="en-US" sz="1600" dirty="0"/>
            <a:t>Housing Action Plan</a:t>
          </a:r>
        </a:p>
      </dgm:t>
    </dgm:pt>
    <dgm:pt modelId="{1C77002D-B0BF-9843-A869-31655666B24E}" type="parTrans" cxnId="{129744D0-7157-7F42-A254-2031D9DE557F}">
      <dgm:prSet/>
      <dgm:spPr/>
      <dgm:t>
        <a:bodyPr/>
        <a:lstStyle/>
        <a:p>
          <a:endParaRPr lang="en-US"/>
        </a:p>
      </dgm:t>
    </dgm:pt>
    <dgm:pt modelId="{D542FC7F-6D4C-DF44-9436-2E88B96E74CF}" type="sibTrans" cxnId="{129744D0-7157-7F42-A254-2031D9DE557F}">
      <dgm:prSet/>
      <dgm:spPr/>
      <dgm:t>
        <a:bodyPr/>
        <a:lstStyle/>
        <a:p>
          <a:endParaRPr lang="en-US"/>
        </a:p>
      </dgm:t>
    </dgm:pt>
    <dgm:pt modelId="{6D802881-1E30-AB4F-B483-E95706EF1AD6}">
      <dgm:prSet phldrT="[Text]" custT="1"/>
      <dgm:spPr/>
      <dgm:t>
        <a:bodyPr/>
        <a:lstStyle/>
        <a:p>
          <a:r>
            <a:rPr lang="en-US" sz="1200" dirty="0"/>
            <a:t>Establish goals</a:t>
          </a:r>
        </a:p>
      </dgm:t>
    </dgm:pt>
    <dgm:pt modelId="{EF745142-4695-A041-944A-1EA68F196223}" type="parTrans" cxnId="{1B44FC2B-9E31-9442-ABA4-25876386A97C}">
      <dgm:prSet/>
      <dgm:spPr/>
      <dgm:t>
        <a:bodyPr/>
        <a:lstStyle/>
        <a:p>
          <a:endParaRPr lang="en-US"/>
        </a:p>
      </dgm:t>
    </dgm:pt>
    <dgm:pt modelId="{3E783856-53EB-2D4D-8BEE-28F8B9EA6860}" type="sibTrans" cxnId="{1B44FC2B-9E31-9442-ABA4-25876386A97C}">
      <dgm:prSet/>
      <dgm:spPr/>
      <dgm:t>
        <a:bodyPr/>
        <a:lstStyle/>
        <a:p>
          <a:endParaRPr lang="en-US"/>
        </a:p>
      </dgm:t>
    </dgm:pt>
    <dgm:pt modelId="{D62BB4FD-5C25-C341-9624-9868F01AE00F}">
      <dgm:prSet phldrT="[Text]" custT="1"/>
      <dgm:spPr>
        <a:solidFill>
          <a:srgbClr val="B7BA33">
            <a:alpha val="90000"/>
          </a:srgbClr>
        </a:solidFill>
      </dgm:spPr>
      <dgm:t>
        <a:bodyPr/>
        <a:lstStyle/>
        <a:p>
          <a:r>
            <a:rPr lang="en-US" sz="1400" dirty="0"/>
            <a:t>Management and monitoring</a:t>
          </a:r>
        </a:p>
      </dgm:t>
    </dgm:pt>
    <dgm:pt modelId="{D55D8DF0-E2D3-9E47-9EB1-4132EEB8756D}" type="parTrans" cxnId="{CD2C5C2B-77FD-F94F-87CD-2C5D6CD7FE66}">
      <dgm:prSet/>
      <dgm:spPr/>
      <dgm:t>
        <a:bodyPr/>
        <a:lstStyle/>
        <a:p>
          <a:endParaRPr lang="en-US"/>
        </a:p>
      </dgm:t>
    </dgm:pt>
    <dgm:pt modelId="{D610ADD9-654E-DE4C-A64F-0F6FD4A314B4}" type="sibTrans" cxnId="{CD2C5C2B-77FD-F94F-87CD-2C5D6CD7FE66}">
      <dgm:prSet/>
      <dgm:spPr/>
      <dgm:t>
        <a:bodyPr/>
        <a:lstStyle/>
        <a:p>
          <a:endParaRPr lang="en-US"/>
        </a:p>
      </dgm:t>
    </dgm:pt>
    <dgm:pt modelId="{FFCAFA51-73ED-9C4C-AC0A-97FF91B76242}">
      <dgm:prSet phldrT="[Text]"/>
      <dgm:spPr/>
      <dgm:t>
        <a:bodyPr/>
        <a:lstStyle/>
        <a:p>
          <a:r>
            <a:rPr lang="en-US" dirty="0"/>
            <a:t>Administration</a:t>
          </a:r>
        </a:p>
      </dgm:t>
    </dgm:pt>
    <dgm:pt modelId="{0B6B0CE7-8A38-834D-9737-28E23500673C}" type="parTrans" cxnId="{3E23983D-34F3-F746-85A1-25F1E7B670F9}">
      <dgm:prSet/>
      <dgm:spPr/>
      <dgm:t>
        <a:bodyPr/>
        <a:lstStyle/>
        <a:p>
          <a:endParaRPr lang="en-US"/>
        </a:p>
      </dgm:t>
    </dgm:pt>
    <dgm:pt modelId="{101C8F57-B2F8-E04F-9EEA-4E6425F320E3}" type="sibTrans" cxnId="{3E23983D-34F3-F746-85A1-25F1E7B670F9}">
      <dgm:prSet/>
      <dgm:spPr/>
      <dgm:t>
        <a:bodyPr/>
        <a:lstStyle/>
        <a:p>
          <a:endParaRPr lang="en-US"/>
        </a:p>
      </dgm:t>
    </dgm:pt>
    <dgm:pt modelId="{3DB5B674-948B-D545-A8BF-0E5A07545A30}">
      <dgm:prSet phldrT="[Text]" custT="1"/>
      <dgm:spPr/>
      <dgm:t>
        <a:bodyPr/>
        <a:lstStyle/>
        <a:p>
          <a:r>
            <a:rPr lang="en-US" sz="1200" dirty="0"/>
            <a:t>Roles, responsibilities</a:t>
          </a:r>
        </a:p>
      </dgm:t>
    </dgm:pt>
    <dgm:pt modelId="{9C846BDE-075D-D744-B446-5BF1273EA3F8}" type="parTrans" cxnId="{B4774014-FB34-C047-8C31-60243F06F0CD}">
      <dgm:prSet/>
      <dgm:spPr/>
      <dgm:t>
        <a:bodyPr/>
        <a:lstStyle/>
        <a:p>
          <a:endParaRPr lang="en-US"/>
        </a:p>
      </dgm:t>
    </dgm:pt>
    <dgm:pt modelId="{7207B2E9-FA96-874C-8158-D65788059207}" type="sibTrans" cxnId="{B4774014-FB34-C047-8C31-60243F06F0CD}">
      <dgm:prSet/>
      <dgm:spPr/>
      <dgm:t>
        <a:bodyPr/>
        <a:lstStyle/>
        <a:p>
          <a:endParaRPr lang="en-US"/>
        </a:p>
      </dgm:t>
    </dgm:pt>
    <dgm:pt modelId="{EC1C7B84-D532-6841-8973-614D6267BB71}">
      <dgm:prSet phldrT="[Text]" custT="1"/>
      <dgm:spPr/>
      <dgm:t>
        <a:bodyPr/>
        <a:lstStyle/>
        <a:p>
          <a:r>
            <a:rPr lang="en-US" sz="1200" dirty="0"/>
            <a:t>Timeline</a:t>
          </a:r>
        </a:p>
      </dgm:t>
    </dgm:pt>
    <dgm:pt modelId="{34029048-4406-C54C-8701-F9FB21141FF9}" type="parTrans" cxnId="{0A17DB35-C243-EE4E-97A2-FAFE850980FF}">
      <dgm:prSet/>
      <dgm:spPr/>
      <dgm:t>
        <a:bodyPr/>
        <a:lstStyle/>
        <a:p>
          <a:endParaRPr lang="en-US"/>
        </a:p>
      </dgm:t>
    </dgm:pt>
    <dgm:pt modelId="{FA310A07-58F2-C648-AFD7-62F137DB39B6}" type="sibTrans" cxnId="{0A17DB35-C243-EE4E-97A2-FAFE850980FF}">
      <dgm:prSet/>
      <dgm:spPr/>
      <dgm:t>
        <a:bodyPr/>
        <a:lstStyle/>
        <a:p>
          <a:endParaRPr lang="en-US"/>
        </a:p>
      </dgm:t>
    </dgm:pt>
    <dgm:pt modelId="{D6A449C7-FC16-0543-A395-41047C858830}">
      <dgm:prSet phldrT="[Text]"/>
      <dgm:spPr/>
      <dgm:t>
        <a:bodyPr/>
        <a:lstStyle/>
        <a:p>
          <a:r>
            <a:rPr lang="en-US" dirty="0"/>
            <a:t>Coordination</a:t>
          </a:r>
        </a:p>
      </dgm:t>
    </dgm:pt>
    <dgm:pt modelId="{2D087BA5-0A66-5840-9237-B5E9F175EB46}" type="parTrans" cxnId="{591A9BC6-1886-C740-B912-27F803DB9D51}">
      <dgm:prSet/>
      <dgm:spPr/>
      <dgm:t>
        <a:bodyPr/>
        <a:lstStyle/>
        <a:p>
          <a:endParaRPr lang="en-US"/>
        </a:p>
      </dgm:t>
    </dgm:pt>
    <dgm:pt modelId="{048D6C5F-B3E3-5F48-B24A-904B6D2E27A8}" type="sibTrans" cxnId="{591A9BC6-1886-C740-B912-27F803DB9D51}">
      <dgm:prSet/>
      <dgm:spPr/>
      <dgm:t>
        <a:bodyPr/>
        <a:lstStyle/>
        <a:p>
          <a:endParaRPr lang="en-US"/>
        </a:p>
      </dgm:t>
    </dgm:pt>
    <dgm:pt modelId="{9F5BD618-C6F6-6746-A234-A8F5F311B597}">
      <dgm:prSet phldrT="[Text]"/>
      <dgm:spPr/>
      <dgm:t>
        <a:bodyPr/>
        <a:lstStyle/>
        <a:p>
          <a:r>
            <a:rPr lang="en-US" dirty="0"/>
            <a:t>Tracking/monitoring</a:t>
          </a:r>
        </a:p>
      </dgm:t>
    </dgm:pt>
    <dgm:pt modelId="{5BFBEDAE-AB8F-3245-8D84-6AAF45B56E75}" type="parTrans" cxnId="{58E2A9A1-B4EA-AE45-9D55-2E3CA537B3AA}">
      <dgm:prSet/>
      <dgm:spPr/>
      <dgm:t>
        <a:bodyPr/>
        <a:lstStyle/>
        <a:p>
          <a:endParaRPr lang="en-US"/>
        </a:p>
      </dgm:t>
    </dgm:pt>
    <dgm:pt modelId="{54E957C8-079D-694C-AD71-B347F435E2D9}" type="sibTrans" cxnId="{58E2A9A1-B4EA-AE45-9D55-2E3CA537B3AA}">
      <dgm:prSet/>
      <dgm:spPr/>
      <dgm:t>
        <a:bodyPr/>
        <a:lstStyle/>
        <a:p>
          <a:endParaRPr lang="en-US"/>
        </a:p>
      </dgm:t>
    </dgm:pt>
    <dgm:pt modelId="{D413D053-395E-6E44-B221-2F78BA0CB77F}">
      <dgm:prSet phldrT="[Text]"/>
      <dgm:spPr/>
      <dgm:t>
        <a:bodyPr/>
        <a:lstStyle/>
        <a:p>
          <a:r>
            <a:rPr lang="en-US" dirty="0"/>
            <a:t>Work Plans</a:t>
          </a:r>
        </a:p>
      </dgm:t>
    </dgm:pt>
    <dgm:pt modelId="{BEBDE0E8-FF0F-B143-AE08-7947815EA720}" type="parTrans" cxnId="{99E109D2-EECA-E541-B07C-8AAC09337758}">
      <dgm:prSet/>
      <dgm:spPr/>
      <dgm:t>
        <a:bodyPr/>
        <a:lstStyle/>
        <a:p>
          <a:endParaRPr lang="en-US"/>
        </a:p>
      </dgm:t>
    </dgm:pt>
    <dgm:pt modelId="{0A7562BE-2524-624E-9C8B-95EBB2647143}" type="sibTrans" cxnId="{99E109D2-EECA-E541-B07C-8AAC09337758}">
      <dgm:prSet/>
      <dgm:spPr/>
      <dgm:t>
        <a:bodyPr/>
        <a:lstStyle/>
        <a:p>
          <a:endParaRPr lang="en-US"/>
        </a:p>
      </dgm:t>
    </dgm:pt>
    <dgm:pt modelId="{6F32E7DC-1F47-9244-9660-24BEA3828E4C}">
      <dgm:prSet phldrT="[Text]" custT="1"/>
      <dgm:spPr/>
      <dgm:t>
        <a:bodyPr/>
        <a:lstStyle/>
        <a:p>
          <a:r>
            <a:rPr lang="en-US" sz="1200" dirty="0"/>
            <a:t>Identify and prioritize housing strategies</a:t>
          </a:r>
        </a:p>
      </dgm:t>
    </dgm:pt>
    <dgm:pt modelId="{4363C5CD-75B0-6441-8211-4401DEDEC90A}" type="parTrans" cxnId="{A177476A-C0B5-C841-95B8-7DC8AF2A7589}">
      <dgm:prSet/>
      <dgm:spPr/>
      <dgm:t>
        <a:bodyPr/>
        <a:lstStyle/>
        <a:p>
          <a:endParaRPr lang="en-US"/>
        </a:p>
      </dgm:t>
    </dgm:pt>
    <dgm:pt modelId="{17E09AB9-30E2-4648-80E5-43764E56AD98}" type="sibTrans" cxnId="{A177476A-C0B5-C841-95B8-7DC8AF2A7589}">
      <dgm:prSet/>
      <dgm:spPr/>
      <dgm:t>
        <a:bodyPr/>
        <a:lstStyle/>
        <a:p>
          <a:endParaRPr lang="en-US"/>
        </a:p>
      </dgm:t>
    </dgm:pt>
    <dgm:pt modelId="{199C1214-0AC6-F74E-976D-C5080D6D0A23}">
      <dgm:prSet phldrT="[Text]"/>
      <dgm:spPr/>
      <dgm:t>
        <a:bodyPr/>
        <a:lstStyle/>
        <a:p>
          <a:r>
            <a:rPr lang="en-US" dirty="0"/>
            <a:t>Need: capacity and $$ (and partners)</a:t>
          </a:r>
        </a:p>
      </dgm:t>
    </dgm:pt>
    <dgm:pt modelId="{3319B88F-E101-E648-BBDC-6F81330D49CC}" type="parTrans" cxnId="{48DFACE9-2A5C-DF4A-8F7D-A3845166FBC1}">
      <dgm:prSet/>
      <dgm:spPr/>
      <dgm:t>
        <a:bodyPr/>
        <a:lstStyle/>
        <a:p>
          <a:endParaRPr lang="en-US"/>
        </a:p>
      </dgm:t>
    </dgm:pt>
    <dgm:pt modelId="{A8E1CC2F-E74B-1C4F-819F-E9680BADB3E7}" type="sibTrans" cxnId="{48DFACE9-2A5C-DF4A-8F7D-A3845166FBC1}">
      <dgm:prSet/>
      <dgm:spPr/>
      <dgm:t>
        <a:bodyPr/>
        <a:lstStyle/>
        <a:p>
          <a:endParaRPr lang="en-US"/>
        </a:p>
      </dgm:t>
    </dgm:pt>
    <dgm:pt modelId="{FAED9BC2-8118-EB42-8ABB-BD96322BADDD}">
      <dgm:prSet phldrT="[Text]"/>
      <dgm:spPr/>
      <dgm:t>
        <a:bodyPr/>
        <a:lstStyle/>
        <a:p>
          <a:endParaRPr lang="en-US" dirty="0"/>
        </a:p>
      </dgm:t>
    </dgm:pt>
    <dgm:pt modelId="{26FBC057-8072-404D-90B6-F3A094843059}" type="parTrans" cxnId="{A6134367-5D07-BD41-AC99-B26411FB8F3E}">
      <dgm:prSet/>
      <dgm:spPr/>
      <dgm:t>
        <a:bodyPr/>
        <a:lstStyle/>
        <a:p>
          <a:endParaRPr lang="en-US"/>
        </a:p>
      </dgm:t>
    </dgm:pt>
    <dgm:pt modelId="{2C16F43A-4A37-0146-B00D-A06980A32309}" type="sibTrans" cxnId="{A6134367-5D07-BD41-AC99-B26411FB8F3E}">
      <dgm:prSet/>
      <dgm:spPr/>
      <dgm:t>
        <a:bodyPr/>
        <a:lstStyle/>
        <a:p>
          <a:endParaRPr lang="en-US"/>
        </a:p>
      </dgm:t>
    </dgm:pt>
    <dgm:pt modelId="{1F5B3593-7969-BB40-A65F-A183E7892FD6}">
      <dgm:prSet phldrT="[Text]" custT="1"/>
      <dgm:spPr/>
      <dgm:t>
        <a:bodyPr/>
        <a:lstStyle/>
        <a:p>
          <a:r>
            <a:rPr lang="en-US" sz="1200" dirty="0"/>
            <a:t>Updates</a:t>
          </a:r>
        </a:p>
      </dgm:t>
    </dgm:pt>
    <dgm:pt modelId="{0B77D8EC-D9EC-2946-A062-D09C37D1264B}" type="parTrans" cxnId="{E7F0902B-4FD1-F641-80B3-664059C39502}">
      <dgm:prSet/>
      <dgm:spPr/>
      <dgm:t>
        <a:bodyPr/>
        <a:lstStyle/>
        <a:p>
          <a:endParaRPr lang="en-US"/>
        </a:p>
      </dgm:t>
    </dgm:pt>
    <dgm:pt modelId="{ABC849F3-803A-6444-B9E5-DA215B41F6AA}" type="sibTrans" cxnId="{E7F0902B-4FD1-F641-80B3-664059C39502}">
      <dgm:prSet/>
      <dgm:spPr/>
      <dgm:t>
        <a:bodyPr/>
        <a:lstStyle/>
        <a:p>
          <a:endParaRPr lang="en-US"/>
        </a:p>
      </dgm:t>
    </dgm:pt>
    <dgm:pt modelId="{02E832D4-9C16-0040-9FAC-95D4FD2E4492}">
      <dgm:prSet phldrT="[Text]" custT="1"/>
      <dgm:spPr>
        <a:solidFill>
          <a:srgbClr val="2C5381">
            <a:alpha val="90000"/>
          </a:srgbClr>
        </a:solidFill>
      </dgm:spPr>
      <dgm:t>
        <a:bodyPr/>
        <a:lstStyle/>
        <a:p>
          <a:r>
            <a:rPr lang="en-US" sz="1600" dirty="0"/>
            <a:t>Listen + Frame</a:t>
          </a:r>
        </a:p>
      </dgm:t>
    </dgm:pt>
    <dgm:pt modelId="{FBD736DF-C863-5844-B4D1-9E7BC4D4FDC3}" type="parTrans" cxnId="{7ED9FA03-53A8-3E4A-AE4B-4396FCB7A539}">
      <dgm:prSet/>
      <dgm:spPr/>
      <dgm:t>
        <a:bodyPr/>
        <a:lstStyle/>
        <a:p>
          <a:endParaRPr lang="en-US"/>
        </a:p>
      </dgm:t>
    </dgm:pt>
    <dgm:pt modelId="{49570CC5-46FE-EB40-A648-1B659FF6D30F}" type="sibTrans" cxnId="{7ED9FA03-53A8-3E4A-AE4B-4396FCB7A539}">
      <dgm:prSet/>
      <dgm:spPr>
        <a:scene3d>
          <a:camera prst="orthographicFront">
            <a:rot lat="0" lon="0" rev="20999999"/>
          </a:camera>
          <a:lightRig rig="threePt" dir="t"/>
        </a:scene3d>
      </dgm:spPr>
      <dgm:t>
        <a:bodyPr/>
        <a:lstStyle/>
        <a:p>
          <a:endParaRPr lang="en-US"/>
        </a:p>
      </dgm:t>
    </dgm:pt>
    <dgm:pt modelId="{14D1F2F7-394E-1249-A169-244293D4153F}">
      <dgm:prSet phldrT="[Text]" custT="1"/>
      <dgm:spPr>
        <a:noFill/>
      </dgm:spPr>
      <dgm:t>
        <a:bodyPr/>
        <a:lstStyle/>
        <a:p>
          <a:endParaRPr lang="en-US" sz="2000" dirty="0"/>
        </a:p>
      </dgm:t>
    </dgm:pt>
    <dgm:pt modelId="{09F372BE-F426-A946-BEDB-E8A443E31057}" type="parTrans" cxnId="{D05473F1-5778-F94E-8205-3B91001BCDDE}">
      <dgm:prSet/>
      <dgm:spPr/>
      <dgm:t>
        <a:bodyPr/>
        <a:lstStyle/>
        <a:p>
          <a:endParaRPr lang="en-US"/>
        </a:p>
      </dgm:t>
    </dgm:pt>
    <dgm:pt modelId="{9FB5308D-69FB-F441-BC5F-51B2F25D2EE0}" type="sibTrans" cxnId="{D05473F1-5778-F94E-8205-3B91001BCDDE}">
      <dgm:prSet/>
      <dgm:spPr/>
      <dgm:t>
        <a:bodyPr/>
        <a:lstStyle/>
        <a:p>
          <a:endParaRPr lang="en-US"/>
        </a:p>
      </dgm:t>
    </dgm:pt>
    <dgm:pt modelId="{481927F2-B2BB-0946-AC1E-D8FDE5ABB2FB}">
      <dgm:prSet phldrT="[Text]" custT="1"/>
      <dgm:spPr>
        <a:ln w="92075" cmpd="thickThin">
          <a:solidFill>
            <a:srgbClr val="00B0F0"/>
          </a:solidFill>
        </a:ln>
      </dgm:spPr>
      <dgm:t>
        <a:bodyPr/>
        <a:lstStyle/>
        <a:p>
          <a:r>
            <a:rPr lang="en-US" sz="1200" dirty="0"/>
            <a:t>Program support, education, information</a:t>
          </a:r>
        </a:p>
      </dgm:t>
    </dgm:pt>
    <dgm:pt modelId="{A004EA66-37B8-0247-A1D0-AED456F2326B}" type="parTrans" cxnId="{3A62BE23-CC78-D945-B9AF-9967CA113097}">
      <dgm:prSet/>
      <dgm:spPr/>
      <dgm:t>
        <a:bodyPr/>
        <a:lstStyle/>
        <a:p>
          <a:endParaRPr lang="en-US"/>
        </a:p>
      </dgm:t>
    </dgm:pt>
    <dgm:pt modelId="{9C0CF818-A32E-0748-B0F6-0DC54D20EBD6}" type="sibTrans" cxnId="{3A62BE23-CC78-D945-B9AF-9967CA113097}">
      <dgm:prSet/>
      <dgm:spPr/>
      <dgm:t>
        <a:bodyPr/>
        <a:lstStyle/>
        <a:p>
          <a:endParaRPr lang="en-US"/>
        </a:p>
      </dgm:t>
    </dgm:pt>
    <dgm:pt modelId="{FB82EA0D-D276-AA40-ABE2-77B68B6281F8}">
      <dgm:prSet phldrT="[Text]" custT="1"/>
      <dgm:spPr>
        <a:ln w="92075" cmpd="thickThin">
          <a:solidFill>
            <a:srgbClr val="00B0F0"/>
          </a:solidFill>
        </a:ln>
      </dgm:spPr>
      <dgm:t>
        <a:bodyPr/>
        <a:lstStyle/>
        <a:p>
          <a:endParaRPr lang="en-US" sz="1200" dirty="0"/>
        </a:p>
      </dgm:t>
    </dgm:pt>
    <dgm:pt modelId="{21E8DE25-689D-E84A-B006-0AF062AF7B8A}" type="parTrans" cxnId="{65362966-4D57-4C45-AE22-547996BF1D19}">
      <dgm:prSet/>
      <dgm:spPr/>
      <dgm:t>
        <a:bodyPr/>
        <a:lstStyle/>
        <a:p>
          <a:endParaRPr lang="en-US"/>
        </a:p>
      </dgm:t>
    </dgm:pt>
    <dgm:pt modelId="{0EB959BE-7F82-E947-B1E9-263500F12FC7}" type="sibTrans" cxnId="{65362966-4D57-4C45-AE22-547996BF1D19}">
      <dgm:prSet/>
      <dgm:spPr/>
      <dgm:t>
        <a:bodyPr/>
        <a:lstStyle/>
        <a:p>
          <a:endParaRPr lang="en-US"/>
        </a:p>
      </dgm:t>
    </dgm:pt>
    <dgm:pt modelId="{0252DD50-8D69-DF41-A205-3EEBE99085DB}">
      <dgm:prSet phldrT="[Text]" custT="1"/>
      <dgm:spPr>
        <a:ln w="92075" cmpd="thickThin">
          <a:solidFill>
            <a:srgbClr val="00B0F0"/>
          </a:solidFill>
        </a:ln>
      </dgm:spPr>
      <dgm:t>
        <a:bodyPr/>
        <a:lstStyle/>
        <a:p>
          <a:r>
            <a:rPr lang="en-US" sz="1200" dirty="0"/>
            <a:t>Help attract/acquire funding, resources, development</a:t>
          </a:r>
        </a:p>
      </dgm:t>
    </dgm:pt>
    <dgm:pt modelId="{5A268EFE-0595-754F-9F45-1B260F949949}" type="parTrans" cxnId="{7538199E-071B-DF43-B660-B6C45F0BEFB3}">
      <dgm:prSet/>
      <dgm:spPr/>
      <dgm:t>
        <a:bodyPr/>
        <a:lstStyle/>
        <a:p>
          <a:endParaRPr lang="en-US"/>
        </a:p>
      </dgm:t>
    </dgm:pt>
    <dgm:pt modelId="{9D5C3F76-DA2A-A940-971F-7147528636FB}" type="sibTrans" cxnId="{7538199E-071B-DF43-B660-B6C45F0BEFB3}">
      <dgm:prSet/>
      <dgm:spPr/>
      <dgm:t>
        <a:bodyPr/>
        <a:lstStyle/>
        <a:p>
          <a:endParaRPr lang="en-US"/>
        </a:p>
      </dgm:t>
    </dgm:pt>
    <dgm:pt modelId="{38A385A7-AFB6-0D4C-B58F-5D32B33E622B}">
      <dgm:prSet phldrT="[Text]" custT="1"/>
      <dgm:spPr>
        <a:ln w="92075" cmpd="thickThin">
          <a:solidFill>
            <a:srgbClr val="00B0F0"/>
          </a:solidFill>
        </a:ln>
      </dgm:spPr>
      <dgm:t>
        <a:bodyPr/>
        <a:lstStyle/>
        <a:p>
          <a:endParaRPr lang="en-US" sz="1200" dirty="0"/>
        </a:p>
      </dgm:t>
    </dgm:pt>
    <dgm:pt modelId="{6BFCCE10-9084-294F-8BF5-68A110AEAA98}" type="parTrans" cxnId="{F56E3168-2DF0-064B-8E69-18E28B44BB57}">
      <dgm:prSet/>
      <dgm:spPr/>
      <dgm:t>
        <a:bodyPr/>
        <a:lstStyle/>
        <a:p>
          <a:endParaRPr lang="en-US"/>
        </a:p>
      </dgm:t>
    </dgm:pt>
    <dgm:pt modelId="{BA1B957B-526A-5C49-AE7E-D0F79D76296B}" type="sibTrans" cxnId="{F56E3168-2DF0-064B-8E69-18E28B44BB57}">
      <dgm:prSet/>
      <dgm:spPr/>
      <dgm:t>
        <a:bodyPr/>
        <a:lstStyle/>
        <a:p>
          <a:endParaRPr lang="en-US"/>
        </a:p>
      </dgm:t>
    </dgm:pt>
    <dgm:pt modelId="{8B9FBCF4-03EC-0F4C-8632-963BA5403F00}" type="pres">
      <dgm:prSet presAssocID="{4A26D594-5539-CE45-B120-AADD44BCA24D}" presName="Name0" presStyleCnt="0">
        <dgm:presLayoutVars>
          <dgm:dir/>
          <dgm:animLvl val="lvl"/>
          <dgm:resizeHandles val="exact"/>
        </dgm:presLayoutVars>
      </dgm:prSet>
      <dgm:spPr/>
    </dgm:pt>
    <dgm:pt modelId="{091E19C5-2048-4B4D-8F7A-4A13A5279BE2}" type="pres">
      <dgm:prSet presAssocID="{4A26D594-5539-CE45-B120-AADD44BCA24D}" presName="tSp" presStyleCnt="0"/>
      <dgm:spPr/>
    </dgm:pt>
    <dgm:pt modelId="{AF7DF4B4-D3D4-2D4B-8935-98E962C670A6}" type="pres">
      <dgm:prSet presAssocID="{4A26D594-5539-CE45-B120-AADD44BCA24D}" presName="bSp" presStyleCnt="0"/>
      <dgm:spPr/>
    </dgm:pt>
    <dgm:pt modelId="{944C03E5-2FAD-4F44-AAE3-1F3254F0C699}" type="pres">
      <dgm:prSet presAssocID="{4A26D594-5539-CE45-B120-AADD44BCA24D}" presName="process" presStyleCnt="0"/>
      <dgm:spPr/>
    </dgm:pt>
    <dgm:pt modelId="{8B8FE663-162C-2345-A91F-41008B5AA938}" type="pres">
      <dgm:prSet presAssocID="{02E832D4-9C16-0040-9FAC-95D4FD2E4492}" presName="composite1" presStyleCnt="0"/>
      <dgm:spPr/>
    </dgm:pt>
    <dgm:pt modelId="{D796F5D5-48A2-CE4E-8F82-16034ADD8340}" type="pres">
      <dgm:prSet presAssocID="{02E832D4-9C16-0040-9FAC-95D4FD2E4492}" presName="dummyNode1" presStyleLbl="node1" presStyleIdx="0" presStyleCnt="4"/>
      <dgm:spPr/>
    </dgm:pt>
    <dgm:pt modelId="{BF1A58AF-0449-3B45-B156-137BAEE1A758}" type="pres">
      <dgm:prSet presAssocID="{02E832D4-9C16-0040-9FAC-95D4FD2E4492}" presName="childNode1" presStyleLbl="bgAcc1" presStyleIdx="0" presStyleCnt="4" custScaleY="177223">
        <dgm:presLayoutVars>
          <dgm:bulletEnabled val="1"/>
        </dgm:presLayoutVars>
      </dgm:prSet>
      <dgm:spPr/>
    </dgm:pt>
    <dgm:pt modelId="{C69652E3-B291-9849-9A5B-E4FEDE481667}" type="pres">
      <dgm:prSet presAssocID="{02E832D4-9C16-0040-9FAC-95D4FD2E4492}" presName="childNode1tx" presStyleLbl="bgAcc1" presStyleIdx="0" presStyleCnt="4">
        <dgm:presLayoutVars>
          <dgm:bulletEnabled val="1"/>
        </dgm:presLayoutVars>
      </dgm:prSet>
      <dgm:spPr/>
    </dgm:pt>
    <dgm:pt modelId="{6AAC2117-D744-7C4B-ACB5-0AA30A264493}" type="pres">
      <dgm:prSet presAssocID="{02E832D4-9C16-0040-9FAC-95D4FD2E4492}" presName="parentNode1" presStyleLbl="node1" presStyleIdx="0" presStyleCnt="4">
        <dgm:presLayoutVars>
          <dgm:chMax val="1"/>
          <dgm:bulletEnabled val="1"/>
        </dgm:presLayoutVars>
      </dgm:prSet>
      <dgm:spPr/>
    </dgm:pt>
    <dgm:pt modelId="{72A8F21C-4D4D-5E40-8B60-8E666A38AC0E}" type="pres">
      <dgm:prSet presAssocID="{02E832D4-9C16-0040-9FAC-95D4FD2E4492}" presName="connSite1" presStyleCnt="0"/>
      <dgm:spPr/>
    </dgm:pt>
    <dgm:pt modelId="{70EF225F-A824-074F-BFB2-8BF474AFB975}" type="pres">
      <dgm:prSet presAssocID="{49570CC5-46FE-EB40-A648-1B659FF6D30F}" presName="Name9" presStyleLbl="sibTrans2D1" presStyleIdx="0" presStyleCnt="3" custLinFactNeighborX="-3579" custLinFactNeighborY="19110"/>
      <dgm:spPr/>
    </dgm:pt>
    <dgm:pt modelId="{B570CA76-AE96-1E42-AC92-4181E2D90A80}" type="pres">
      <dgm:prSet presAssocID="{05943D1A-648C-0948-91C4-C48D0F763FFB}" presName="composite2" presStyleCnt="0"/>
      <dgm:spPr/>
    </dgm:pt>
    <dgm:pt modelId="{FE5F6562-258C-3448-A6DD-B319DB4939DE}" type="pres">
      <dgm:prSet presAssocID="{05943D1A-648C-0948-91C4-C48D0F763FFB}" presName="dummyNode2" presStyleLbl="node1" presStyleIdx="0" presStyleCnt="4"/>
      <dgm:spPr/>
    </dgm:pt>
    <dgm:pt modelId="{E6F73131-0E9B-A04B-A1DC-ADFFE8A62934}" type="pres">
      <dgm:prSet presAssocID="{05943D1A-648C-0948-91C4-C48D0F763FFB}" presName="childNode2" presStyleLbl="bgAcc1" presStyleIdx="1" presStyleCnt="4" custScaleX="139912" custScaleY="218284">
        <dgm:presLayoutVars>
          <dgm:bulletEnabled val="1"/>
        </dgm:presLayoutVars>
      </dgm:prSet>
      <dgm:spPr/>
    </dgm:pt>
    <dgm:pt modelId="{DB443958-814B-A648-907C-431527187E47}" type="pres">
      <dgm:prSet presAssocID="{05943D1A-648C-0948-91C4-C48D0F763FFB}" presName="childNode2tx" presStyleLbl="bgAcc1" presStyleIdx="1" presStyleCnt="4">
        <dgm:presLayoutVars>
          <dgm:bulletEnabled val="1"/>
        </dgm:presLayoutVars>
      </dgm:prSet>
      <dgm:spPr/>
    </dgm:pt>
    <dgm:pt modelId="{B6E61B7E-F2EA-FD4D-88FF-24F832FE763F}" type="pres">
      <dgm:prSet presAssocID="{05943D1A-648C-0948-91C4-C48D0F763FFB}" presName="parentNode2" presStyleLbl="node1" presStyleIdx="1" presStyleCnt="4" custLinFactY="-8200" custLinFactNeighborX="2049" custLinFactNeighborY="-100000">
        <dgm:presLayoutVars>
          <dgm:chMax val="0"/>
          <dgm:bulletEnabled val="1"/>
        </dgm:presLayoutVars>
      </dgm:prSet>
      <dgm:spPr/>
    </dgm:pt>
    <dgm:pt modelId="{6B23DF06-AF86-804B-8032-4C7FC9637666}" type="pres">
      <dgm:prSet presAssocID="{05943D1A-648C-0948-91C4-C48D0F763FFB}" presName="connSite2" presStyleCnt="0"/>
      <dgm:spPr/>
    </dgm:pt>
    <dgm:pt modelId="{3DAE8526-CCCB-6B44-9387-886A63E44C26}" type="pres">
      <dgm:prSet presAssocID="{48428ADE-E269-D84A-A1F3-756A199FBB94}" presName="Name18" presStyleLbl="sibTrans2D1" presStyleIdx="1" presStyleCnt="3" custLinFactNeighborX="-1327" custLinFactNeighborY="-7175"/>
      <dgm:spPr/>
    </dgm:pt>
    <dgm:pt modelId="{78317E5C-9800-AB4D-BDF4-D3C681AED397}" type="pres">
      <dgm:prSet presAssocID="{B8E0DD52-3202-0140-8401-62BB3DEC56B3}" presName="composite1" presStyleCnt="0"/>
      <dgm:spPr/>
    </dgm:pt>
    <dgm:pt modelId="{CC235916-E3EB-1D49-A3C3-0992FA234520}" type="pres">
      <dgm:prSet presAssocID="{B8E0DD52-3202-0140-8401-62BB3DEC56B3}" presName="dummyNode1" presStyleLbl="node1" presStyleIdx="1" presStyleCnt="4"/>
      <dgm:spPr/>
    </dgm:pt>
    <dgm:pt modelId="{E7C056C3-3B34-3242-9774-9A9A4DC6594A}" type="pres">
      <dgm:prSet presAssocID="{B8E0DD52-3202-0140-8401-62BB3DEC56B3}" presName="childNode1" presStyleLbl="bgAcc1" presStyleIdx="2" presStyleCnt="4" custScaleY="161426">
        <dgm:presLayoutVars>
          <dgm:bulletEnabled val="1"/>
        </dgm:presLayoutVars>
      </dgm:prSet>
      <dgm:spPr/>
    </dgm:pt>
    <dgm:pt modelId="{340B2AFE-EF23-A54B-B916-FC938C0EDA26}" type="pres">
      <dgm:prSet presAssocID="{B8E0DD52-3202-0140-8401-62BB3DEC56B3}" presName="childNode1tx" presStyleLbl="bgAcc1" presStyleIdx="2" presStyleCnt="4">
        <dgm:presLayoutVars>
          <dgm:bulletEnabled val="1"/>
        </dgm:presLayoutVars>
      </dgm:prSet>
      <dgm:spPr/>
    </dgm:pt>
    <dgm:pt modelId="{56B11957-60BD-C245-90F2-3FFEFC6B1AE0}" type="pres">
      <dgm:prSet presAssocID="{B8E0DD52-3202-0140-8401-62BB3DEC56B3}" presName="parentNode1" presStyleLbl="node1" presStyleIdx="2" presStyleCnt="4" custLinFactNeighborY="28558">
        <dgm:presLayoutVars>
          <dgm:chMax val="1"/>
          <dgm:bulletEnabled val="1"/>
        </dgm:presLayoutVars>
      </dgm:prSet>
      <dgm:spPr/>
    </dgm:pt>
    <dgm:pt modelId="{8A3E8A19-9E35-A641-A21C-3C0DFBB76A0D}" type="pres">
      <dgm:prSet presAssocID="{B8E0DD52-3202-0140-8401-62BB3DEC56B3}" presName="connSite1" presStyleCnt="0"/>
      <dgm:spPr/>
    </dgm:pt>
    <dgm:pt modelId="{B433161F-D106-4C45-B18A-E8585A052522}" type="pres">
      <dgm:prSet presAssocID="{D542FC7F-6D4C-DF44-9436-2E88B96E74CF}" presName="Name9" presStyleLbl="sibTrans2D1" presStyleIdx="2" presStyleCnt="3" custLinFactNeighborY="7602"/>
      <dgm:spPr/>
    </dgm:pt>
    <dgm:pt modelId="{3101BAE8-7EA9-9A41-945C-BF1D4D2D3219}" type="pres">
      <dgm:prSet presAssocID="{D62BB4FD-5C25-C341-9624-9868F01AE00F}" presName="composite2" presStyleCnt="0"/>
      <dgm:spPr/>
    </dgm:pt>
    <dgm:pt modelId="{C98B881B-A144-4949-84CD-014EAE2C99C2}" type="pres">
      <dgm:prSet presAssocID="{D62BB4FD-5C25-C341-9624-9868F01AE00F}" presName="dummyNode2" presStyleLbl="node1" presStyleIdx="2" presStyleCnt="4"/>
      <dgm:spPr/>
    </dgm:pt>
    <dgm:pt modelId="{868D93B9-168A-D349-8ADF-0E76A0114A9D}" type="pres">
      <dgm:prSet presAssocID="{D62BB4FD-5C25-C341-9624-9868F01AE00F}" presName="childNode2" presStyleLbl="bgAcc1" presStyleIdx="3" presStyleCnt="4" custScaleY="162413">
        <dgm:presLayoutVars>
          <dgm:bulletEnabled val="1"/>
        </dgm:presLayoutVars>
      </dgm:prSet>
      <dgm:spPr/>
    </dgm:pt>
    <dgm:pt modelId="{00145376-440C-AE4F-9D12-93C72F26FF73}" type="pres">
      <dgm:prSet presAssocID="{D62BB4FD-5C25-C341-9624-9868F01AE00F}" presName="childNode2tx" presStyleLbl="bgAcc1" presStyleIdx="3" presStyleCnt="4">
        <dgm:presLayoutVars>
          <dgm:bulletEnabled val="1"/>
        </dgm:presLayoutVars>
      </dgm:prSet>
      <dgm:spPr/>
    </dgm:pt>
    <dgm:pt modelId="{2BD7A4D2-40D5-A047-9414-E0E9FC2AC3CD}" type="pres">
      <dgm:prSet presAssocID="{D62BB4FD-5C25-C341-9624-9868F01AE00F}" presName="parentNode2" presStyleLbl="node1" presStyleIdx="3" presStyleCnt="4" custLinFactNeighborX="-2748" custLinFactNeighborY="-73719">
        <dgm:presLayoutVars>
          <dgm:chMax val="0"/>
          <dgm:bulletEnabled val="1"/>
        </dgm:presLayoutVars>
      </dgm:prSet>
      <dgm:spPr/>
    </dgm:pt>
    <dgm:pt modelId="{2CEEC511-2C1A-2644-9F62-F6963D1938F4}" type="pres">
      <dgm:prSet presAssocID="{D62BB4FD-5C25-C341-9624-9868F01AE00F}" presName="connSite2" presStyleCnt="0"/>
      <dgm:spPr/>
    </dgm:pt>
  </dgm:ptLst>
  <dgm:cxnLst>
    <dgm:cxn modelId="{7ED9FA03-53A8-3E4A-AE4B-4396FCB7A539}" srcId="{4A26D594-5539-CE45-B120-AADD44BCA24D}" destId="{02E832D4-9C16-0040-9FAC-95D4FD2E4492}" srcOrd="0" destOrd="0" parTransId="{FBD736DF-C863-5844-B4D1-9E7BC4D4FDC3}" sibTransId="{49570CC5-46FE-EB40-A648-1B659FF6D30F}"/>
    <dgm:cxn modelId="{B3595506-F04A-C749-B88E-AD78C4B3CF5F}" type="presOf" srcId="{0252DD50-8D69-DF41-A205-3EEBE99085DB}" destId="{E6F73131-0E9B-A04B-A1DC-ADFFE8A62934}" srcOrd="0" destOrd="4" presId="urn:microsoft.com/office/officeart/2005/8/layout/hProcess4"/>
    <dgm:cxn modelId="{A6AA5F0D-4D09-2F4A-882D-3E24700C74FD}" type="presOf" srcId="{FAED9BC2-8118-EB42-8ABB-BD96322BADDD}" destId="{868D93B9-168A-D349-8ADF-0E76A0114A9D}" srcOrd="0" destOrd="4" presId="urn:microsoft.com/office/officeart/2005/8/layout/hProcess4"/>
    <dgm:cxn modelId="{D54AEA0D-C85D-7642-9ED3-03BDCAF687E0}" srcId="{05943D1A-648C-0948-91C4-C48D0F763FFB}" destId="{749EB9FE-D2E4-7446-A841-868D7B95E325}" srcOrd="0" destOrd="0" parTransId="{5480C2DE-0832-EE4D-8BF5-3B20544BA4DE}" sibTransId="{F1E7F11B-C3D4-834B-B080-8D1A05BA179B}"/>
    <dgm:cxn modelId="{9DB5E30E-CBB7-8B45-ADDB-6261154679D9}" type="presOf" srcId="{05943D1A-648C-0948-91C4-C48D0F763FFB}" destId="{B6E61B7E-F2EA-FD4D-88FF-24F832FE763F}" srcOrd="0" destOrd="0" presId="urn:microsoft.com/office/officeart/2005/8/layout/hProcess4"/>
    <dgm:cxn modelId="{B4774014-FB34-C047-8C31-60243F06F0CD}" srcId="{B8E0DD52-3202-0140-8401-62BB3DEC56B3}" destId="{3DB5B674-948B-D545-A8BF-0E5A07545A30}" srcOrd="2" destOrd="0" parTransId="{9C846BDE-075D-D744-B446-5BF1273EA3F8}" sibTransId="{7207B2E9-FA96-874C-8158-D65788059207}"/>
    <dgm:cxn modelId="{36DA2A18-B51F-6B42-97C2-F7DA93F23E61}" type="presOf" srcId="{38A385A7-AFB6-0D4C-B58F-5D32B33E622B}" destId="{DB443958-814B-A648-907C-431527187E47}" srcOrd="1" destOrd="3" presId="urn:microsoft.com/office/officeart/2005/8/layout/hProcess4"/>
    <dgm:cxn modelId="{B8278C1D-9EA9-BB4C-AD5B-AFA937C18D68}" type="presOf" srcId="{199C1214-0AC6-F74E-976D-C5080D6D0A23}" destId="{00145376-440C-AE4F-9D12-93C72F26FF73}" srcOrd="1" destOrd="5" presId="urn:microsoft.com/office/officeart/2005/8/layout/hProcess4"/>
    <dgm:cxn modelId="{3A62BE23-CC78-D945-B9AF-9967CA113097}" srcId="{05943D1A-648C-0948-91C4-C48D0F763FFB}" destId="{481927F2-B2BB-0946-AC1E-D8FDE5ABB2FB}" srcOrd="2" destOrd="0" parTransId="{A004EA66-37B8-0247-A1D0-AED456F2326B}" sibTransId="{9C0CF818-A32E-0748-B0F6-0DC54D20EBD6}"/>
    <dgm:cxn modelId="{CD2C5C2B-77FD-F94F-87CD-2C5D6CD7FE66}" srcId="{4A26D594-5539-CE45-B120-AADD44BCA24D}" destId="{D62BB4FD-5C25-C341-9624-9868F01AE00F}" srcOrd="3" destOrd="0" parTransId="{D55D8DF0-E2D3-9E47-9EB1-4132EEB8756D}" sibTransId="{D610ADD9-654E-DE4C-A64F-0F6FD4A314B4}"/>
    <dgm:cxn modelId="{F450782B-493A-2E40-A445-1787B3BBAEDC}" type="presOf" srcId="{6D802881-1E30-AB4F-B483-E95706EF1AD6}" destId="{340B2AFE-EF23-A54B-B916-FC938C0EDA26}" srcOrd="1" destOrd="0" presId="urn:microsoft.com/office/officeart/2005/8/layout/hProcess4"/>
    <dgm:cxn modelId="{E7F0902B-4FD1-F641-80B3-664059C39502}" srcId="{B8E0DD52-3202-0140-8401-62BB3DEC56B3}" destId="{1F5B3593-7969-BB40-A65F-A183E7892FD6}" srcOrd="4" destOrd="0" parTransId="{0B77D8EC-D9EC-2946-A062-D09C37D1264B}" sibTransId="{ABC849F3-803A-6444-B9E5-DA215B41F6AA}"/>
    <dgm:cxn modelId="{1B44FC2B-9E31-9442-ABA4-25876386A97C}" srcId="{B8E0DD52-3202-0140-8401-62BB3DEC56B3}" destId="{6D802881-1E30-AB4F-B483-E95706EF1AD6}" srcOrd="0" destOrd="0" parTransId="{EF745142-4695-A041-944A-1EA68F196223}" sibTransId="{3E783856-53EB-2D4D-8BEE-28F8B9EA6860}"/>
    <dgm:cxn modelId="{676C5E30-843D-824E-8E79-698B81FB22FD}" type="presOf" srcId="{D62BB4FD-5C25-C341-9624-9868F01AE00F}" destId="{2BD7A4D2-40D5-A047-9414-E0E9FC2AC3CD}" srcOrd="0" destOrd="0" presId="urn:microsoft.com/office/officeart/2005/8/layout/hProcess4"/>
    <dgm:cxn modelId="{0A17DB35-C243-EE4E-97A2-FAFE850980FF}" srcId="{B8E0DD52-3202-0140-8401-62BB3DEC56B3}" destId="{EC1C7B84-D532-6841-8973-614D6267BB71}" srcOrd="3" destOrd="0" parTransId="{34029048-4406-C54C-8701-F9FB21141FF9}" sibTransId="{FA310A07-58F2-C648-AFD7-62F137DB39B6}"/>
    <dgm:cxn modelId="{FA8D1B3A-406C-B644-B51B-F4ECBCC76614}" type="presOf" srcId="{749EB9FE-D2E4-7446-A841-868D7B95E325}" destId="{DB443958-814B-A648-907C-431527187E47}" srcOrd="1" destOrd="0" presId="urn:microsoft.com/office/officeart/2005/8/layout/hProcess4"/>
    <dgm:cxn modelId="{8EA96B3A-DDF9-A643-8576-3BD353A6B2A4}" type="presOf" srcId="{1F5B3593-7969-BB40-A65F-A183E7892FD6}" destId="{E7C056C3-3B34-3242-9774-9A9A4DC6594A}" srcOrd="0" destOrd="4" presId="urn:microsoft.com/office/officeart/2005/8/layout/hProcess4"/>
    <dgm:cxn modelId="{3E23983D-34F3-F746-85A1-25F1E7B670F9}" srcId="{D62BB4FD-5C25-C341-9624-9868F01AE00F}" destId="{FFCAFA51-73ED-9C4C-AC0A-97FF91B76242}" srcOrd="0" destOrd="0" parTransId="{0B6B0CE7-8A38-834D-9737-28E23500673C}" sibTransId="{101C8F57-B2F8-E04F-9EEA-4E6425F320E3}"/>
    <dgm:cxn modelId="{142EB547-8CD4-4F44-BED0-5D15B7A0EF43}" type="presOf" srcId="{4A26D594-5539-CE45-B120-AADD44BCA24D}" destId="{8B9FBCF4-03EC-0F4C-8632-963BA5403F00}" srcOrd="0" destOrd="0" presId="urn:microsoft.com/office/officeart/2005/8/layout/hProcess4"/>
    <dgm:cxn modelId="{DB03AE48-3625-2E46-80FD-2B2D65F37B6A}" type="presOf" srcId="{D6A449C7-FC16-0543-A395-41047C858830}" destId="{00145376-440C-AE4F-9D12-93C72F26FF73}" srcOrd="1" destOrd="1" presId="urn:microsoft.com/office/officeart/2005/8/layout/hProcess4"/>
    <dgm:cxn modelId="{F5D5834C-DFC7-1640-AF2A-0235048341BB}" type="presOf" srcId="{749EB9FE-D2E4-7446-A841-868D7B95E325}" destId="{E6F73131-0E9B-A04B-A1DC-ADFFE8A62934}" srcOrd="0" destOrd="0" presId="urn:microsoft.com/office/officeart/2005/8/layout/hProcess4"/>
    <dgm:cxn modelId="{6D235753-F852-F947-A307-A1571AB8CBC9}" type="presOf" srcId="{14D1F2F7-394E-1249-A169-244293D4153F}" destId="{C69652E3-B291-9849-9A5B-E4FEDE481667}" srcOrd="1" destOrd="0" presId="urn:microsoft.com/office/officeart/2005/8/layout/hProcess4"/>
    <dgm:cxn modelId="{DC4FCD54-EEF4-7346-9BFD-3E929C674FA9}" type="presOf" srcId="{FFCAFA51-73ED-9C4C-AC0A-97FF91B76242}" destId="{00145376-440C-AE4F-9D12-93C72F26FF73}" srcOrd="1" destOrd="0" presId="urn:microsoft.com/office/officeart/2005/8/layout/hProcess4"/>
    <dgm:cxn modelId="{2D00165B-C2A5-4D45-A792-B6D6FCC76EB0}" srcId="{4A26D594-5539-CE45-B120-AADD44BCA24D}" destId="{05943D1A-648C-0948-91C4-C48D0F763FFB}" srcOrd="1" destOrd="0" parTransId="{92B2DD04-6AF4-1B48-AABD-2C39BE6BC92A}" sibTransId="{48428ADE-E269-D84A-A1F3-756A199FBB94}"/>
    <dgm:cxn modelId="{65362966-4D57-4C45-AE22-547996BF1D19}" srcId="{05943D1A-648C-0948-91C4-C48D0F763FFB}" destId="{FB82EA0D-D276-AA40-ABE2-77B68B6281F8}" srcOrd="1" destOrd="0" parTransId="{21E8DE25-689D-E84A-B006-0AF062AF7B8A}" sibTransId="{0EB959BE-7F82-E947-B1E9-263500F12FC7}"/>
    <dgm:cxn modelId="{A6134367-5D07-BD41-AC99-B26411FB8F3E}" srcId="{D62BB4FD-5C25-C341-9624-9868F01AE00F}" destId="{FAED9BC2-8118-EB42-8ABB-BD96322BADDD}" srcOrd="4" destOrd="0" parTransId="{26FBC057-8072-404D-90B6-F3A094843059}" sibTransId="{2C16F43A-4A37-0146-B00D-A06980A32309}"/>
    <dgm:cxn modelId="{F56E3168-2DF0-064B-8E69-18E28B44BB57}" srcId="{05943D1A-648C-0948-91C4-C48D0F763FFB}" destId="{38A385A7-AFB6-0D4C-B58F-5D32B33E622B}" srcOrd="3" destOrd="0" parTransId="{6BFCCE10-9084-294F-8BF5-68A110AEAA98}" sibTransId="{BA1B957B-526A-5C49-AE7E-D0F79D76296B}"/>
    <dgm:cxn modelId="{A177476A-C0B5-C841-95B8-7DC8AF2A7589}" srcId="{B8E0DD52-3202-0140-8401-62BB3DEC56B3}" destId="{6F32E7DC-1F47-9244-9660-24BEA3828E4C}" srcOrd="1" destOrd="0" parTransId="{4363C5CD-75B0-6441-8211-4401DEDEC90A}" sibTransId="{17E09AB9-30E2-4648-80E5-43764E56AD98}"/>
    <dgm:cxn modelId="{439F726D-A771-224E-8107-155E04B665DF}" type="presOf" srcId="{481927F2-B2BB-0946-AC1E-D8FDE5ABB2FB}" destId="{E6F73131-0E9B-A04B-A1DC-ADFFE8A62934}" srcOrd="0" destOrd="2" presId="urn:microsoft.com/office/officeart/2005/8/layout/hProcess4"/>
    <dgm:cxn modelId="{EE074575-BBFC-7046-83CA-34CAF321BD71}" type="presOf" srcId="{D413D053-395E-6E44-B221-2F78BA0CB77F}" destId="{868D93B9-168A-D349-8ADF-0E76A0114A9D}" srcOrd="0" destOrd="3" presId="urn:microsoft.com/office/officeart/2005/8/layout/hProcess4"/>
    <dgm:cxn modelId="{BBD5C682-7C50-1640-AD78-99B3E55AC98F}" type="presOf" srcId="{EC1C7B84-D532-6841-8973-614D6267BB71}" destId="{E7C056C3-3B34-3242-9774-9A9A4DC6594A}" srcOrd="0" destOrd="3" presId="urn:microsoft.com/office/officeart/2005/8/layout/hProcess4"/>
    <dgm:cxn modelId="{CBA27F85-348A-6C44-AC19-8E89BAD409DD}" type="presOf" srcId="{FB82EA0D-D276-AA40-ABE2-77B68B6281F8}" destId="{E6F73131-0E9B-A04B-A1DC-ADFFE8A62934}" srcOrd="0" destOrd="1" presId="urn:microsoft.com/office/officeart/2005/8/layout/hProcess4"/>
    <dgm:cxn modelId="{A713AA8A-083D-D74F-8EBC-0E3A461C6D41}" type="presOf" srcId="{9F5BD618-C6F6-6746-A234-A8F5F311B597}" destId="{868D93B9-168A-D349-8ADF-0E76A0114A9D}" srcOrd="0" destOrd="2" presId="urn:microsoft.com/office/officeart/2005/8/layout/hProcess4"/>
    <dgm:cxn modelId="{AC5A408D-E102-DC49-87AD-DE1C319C813C}" type="presOf" srcId="{6F32E7DC-1F47-9244-9660-24BEA3828E4C}" destId="{E7C056C3-3B34-3242-9774-9A9A4DC6594A}" srcOrd="0" destOrd="1" presId="urn:microsoft.com/office/officeart/2005/8/layout/hProcess4"/>
    <dgm:cxn modelId="{B5F84C9B-13DA-0144-92A1-FD5BFA785CD5}" type="presOf" srcId="{D542FC7F-6D4C-DF44-9436-2E88B96E74CF}" destId="{B433161F-D106-4C45-B18A-E8585A052522}" srcOrd="0" destOrd="0" presId="urn:microsoft.com/office/officeart/2005/8/layout/hProcess4"/>
    <dgm:cxn modelId="{7538199E-071B-DF43-B660-B6C45F0BEFB3}" srcId="{05943D1A-648C-0948-91C4-C48D0F763FFB}" destId="{0252DD50-8D69-DF41-A205-3EEBE99085DB}" srcOrd="4" destOrd="0" parTransId="{5A268EFE-0595-754F-9F45-1B260F949949}" sibTransId="{9D5C3F76-DA2A-A940-971F-7147528636FB}"/>
    <dgm:cxn modelId="{970416A1-BB3B-6C4C-ABD1-C5A23A7677A8}" type="presOf" srcId="{6F32E7DC-1F47-9244-9660-24BEA3828E4C}" destId="{340B2AFE-EF23-A54B-B916-FC938C0EDA26}" srcOrd="1" destOrd="1" presId="urn:microsoft.com/office/officeart/2005/8/layout/hProcess4"/>
    <dgm:cxn modelId="{58E2A9A1-B4EA-AE45-9D55-2E3CA537B3AA}" srcId="{D62BB4FD-5C25-C341-9624-9868F01AE00F}" destId="{9F5BD618-C6F6-6746-A234-A8F5F311B597}" srcOrd="2" destOrd="0" parTransId="{5BFBEDAE-AB8F-3245-8D84-6AAF45B56E75}" sibTransId="{54E957C8-079D-694C-AD71-B347F435E2D9}"/>
    <dgm:cxn modelId="{6A3D18A6-7527-4843-AE3D-C3C1DAE610F3}" type="presOf" srcId="{FFCAFA51-73ED-9C4C-AC0A-97FF91B76242}" destId="{868D93B9-168A-D349-8ADF-0E76A0114A9D}" srcOrd="0" destOrd="0" presId="urn:microsoft.com/office/officeart/2005/8/layout/hProcess4"/>
    <dgm:cxn modelId="{414145AF-3045-9B45-9ACB-A1CC8417F8BA}" type="presOf" srcId="{49570CC5-46FE-EB40-A648-1B659FF6D30F}" destId="{70EF225F-A824-074F-BFB2-8BF474AFB975}" srcOrd="0" destOrd="0" presId="urn:microsoft.com/office/officeart/2005/8/layout/hProcess4"/>
    <dgm:cxn modelId="{59DA9BB2-F811-0F4B-936B-ED0745DCDEA9}" type="presOf" srcId="{6D802881-1E30-AB4F-B483-E95706EF1AD6}" destId="{E7C056C3-3B34-3242-9774-9A9A4DC6594A}" srcOrd="0" destOrd="0" presId="urn:microsoft.com/office/officeart/2005/8/layout/hProcess4"/>
    <dgm:cxn modelId="{56FEA3B8-AF00-E743-AC8B-15EC2863CA42}" type="presOf" srcId="{3DB5B674-948B-D545-A8BF-0E5A07545A30}" destId="{E7C056C3-3B34-3242-9774-9A9A4DC6594A}" srcOrd="0" destOrd="2" presId="urn:microsoft.com/office/officeart/2005/8/layout/hProcess4"/>
    <dgm:cxn modelId="{C36955B9-CAE2-9149-B963-FB4C811E1409}" type="presOf" srcId="{02E832D4-9C16-0040-9FAC-95D4FD2E4492}" destId="{6AAC2117-D744-7C4B-ACB5-0AA30A264493}" srcOrd="0" destOrd="0" presId="urn:microsoft.com/office/officeart/2005/8/layout/hProcess4"/>
    <dgm:cxn modelId="{D5565FB9-B8F7-7D42-89C0-84BF96F69822}" type="presOf" srcId="{1F5B3593-7969-BB40-A65F-A183E7892FD6}" destId="{340B2AFE-EF23-A54B-B916-FC938C0EDA26}" srcOrd="1" destOrd="4" presId="urn:microsoft.com/office/officeart/2005/8/layout/hProcess4"/>
    <dgm:cxn modelId="{591A9BC6-1886-C740-B912-27F803DB9D51}" srcId="{D62BB4FD-5C25-C341-9624-9868F01AE00F}" destId="{D6A449C7-FC16-0543-A395-41047C858830}" srcOrd="1" destOrd="0" parTransId="{2D087BA5-0A66-5840-9237-B5E9F175EB46}" sibTransId="{048D6C5F-B3E3-5F48-B24A-904B6D2E27A8}"/>
    <dgm:cxn modelId="{B48662CA-2252-5C40-B978-4202BA1F0982}" type="presOf" srcId="{B8E0DD52-3202-0140-8401-62BB3DEC56B3}" destId="{56B11957-60BD-C245-90F2-3FFEFC6B1AE0}" srcOrd="0" destOrd="0" presId="urn:microsoft.com/office/officeart/2005/8/layout/hProcess4"/>
    <dgm:cxn modelId="{D5D8A3CB-684E-C34C-9467-30EE1F2C6893}" type="presOf" srcId="{FB82EA0D-D276-AA40-ABE2-77B68B6281F8}" destId="{DB443958-814B-A648-907C-431527187E47}" srcOrd="1" destOrd="1" presId="urn:microsoft.com/office/officeart/2005/8/layout/hProcess4"/>
    <dgm:cxn modelId="{129744D0-7157-7F42-A254-2031D9DE557F}" srcId="{4A26D594-5539-CE45-B120-AADD44BCA24D}" destId="{B8E0DD52-3202-0140-8401-62BB3DEC56B3}" srcOrd="2" destOrd="0" parTransId="{1C77002D-B0BF-9843-A869-31655666B24E}" sibTransId="{D542FC7F-6D4C-DF44-9436-2E88B96E74CF}"/>
    <dgm:cxn modelId="{539EFBD0-AA0F-0E4C-A94A-712E19619F09}" type="presOf" srcId="{48428ADE-E269-D84A-A1F3-756A199FBB94}" destId="{3DAE8526-CCCB-6B44-9387-886A63E44C26}" srcOrd="0" destOrd="0" presId="urn:microsoft.com/office/officeart/2005/8/layout/hProcess4"/>
    <dgm:cxn modelId="{99E109D2-EECA-E541-B07C-8AAC09337758}" srcId="{D62BB4FD-5C25-C341-9624-9868F01AE00F}" destId="{D413D053-395E-6E44-B221-2F78BA0CB77F}" srcOrd="3" destOrd="0" parTransId="{BEBDE0E8-FF0F-B143-AE08-7947815EA720}" sibTransId="{0A7562BE-2524-624E-9C8B-95EBB2647143}"/>
    <dgm:cxn modelId="{6C5412D6-59F4-9F41-846F-B052A35D5C3D}" type="presOf" srcId="{9F5BD618-C6F6-6746-A234-A8F5F311B597}" destId="{00145376-440C-AE4F-9D12-93C72F26FF73}" srcOrd="1" destOrd="2" presId="urn:microsoft.com/office/officeart/2005/8/layout/hProcess4"/>
    <dgm:cxn modelId="{FFB82CE0-CB83-F646-BDE8-DB38A24FFCD9}" type="presOf" srcId="{D413D053-395E-6E44-B221-2F78BA0CB77F}" destId="{00145376-440C-AE4F-9D12-93C72F26FF73}" srcOrd="1" destOrd="3" presId="urn:microsoft.com/office/officeart/2005/8/layout/hProcess4"/>
    <dgm:cxn modelId="{723416E3-2227-5C4E-B973-21AB99774F1B}" type="presOf" srcId="{D6A449C7-FC16-0543-A395-41047C858830}" destId="{868D93B9-168A-D349-8ADF-0E76A0114A9D}" srcOrd="0" destOrd="1" presId="urn:microsoft.com/office/officeart/2005/8/layout/hProcess4"/>
    <dgm:cxn modelId="{2C7563E9-107D-DB43-9261-55FFFE737213}" type="presOf" srcId="{38A385A7-AFB6-0D4C-B58F-5D32B33E622B}" destId="{E6F73131-0E9B-A04B-A1DC-ADFFE8A62934}" srcOrd="0" destOrd="3" presId="urn:microsoft.com/office/officeart/2005/8/layout/hProcess4"/>
    <dgm:cxn modelId="{48DFACE9-2A5C-DF4A-8F7D-A3845166FBC1}" srcId="{D62BB4FD-5C25-C341-9624-9868F01AE00F}" destId="{199C1214-0AC6-F74E-976D-C5080D6D0A23}" srcOrd="5" destOrd="0" parTransId="{3319B88F-E101-E648-BBDC-6F81330D49CC}" sibTransId="{A8E1CC2F-E74B-1C4F-819F-E9680BADB3E7}"/>
    <dgm:cxn modelId="{EEFBA9EA-DC65-E642-8FE8-48AF810F3DF4}" type="presOf" srcId="{199C1214-0AC6-F74E-976D-C5080D6D0A23}" destId="{868D93B9-168A-D349-8ADF-0E76A0114A9D}" srcOrd="0" destOrd="5" presId="urn:microsoft.com/office/officeart/2005/8/layout/hProcess4"/>
    <dgm:cxn modelId="{D05473F1-5778-F94E-8205-3B91001BCDDE}" srcId="{02E832D4-9C16-0040-9FAC-95D4FD2E4492}" destId="{14D1F2F7-394E-1249-A169-244293D4153F}" srcOrd="0" destOrd="0" parTransId="{09F372BE-F426-A946-BEDB-E8A443E31057}" sibTransId="{9FB5308D-69FB-F441-BC5F-51B2F25D2EE0}"/>
    <dgm:cxn modelId="{992574F2-B994-8648-9441-4D1468F319EF}" type="presOf" srcId="{FAED9BC2-8118-EB42-8ABB-BD96322BADDD}" destId="{00145376-440C-AE4F-9D12-93C72F26FF73}" srcOrd="1" destOrd="4" presId="urn:microsoft.com/office/officeart/2005/8/layout/hProcess4"/>
    <dgm:cxn modelId="{2B8DC1F2-7523-5B40-AB01-880B40570C5D}" type="presOf" srcId="{481927F2-B2BB-0946-AC1E-D8FDE5ABB2FB}" destId="{DB443958-814B-A648-907C-431527187E47}" srcOrd="1" destOrd="2" presId="urn:microsoft.com/office/officeart/2005/8/layout/hProcess4"/>
    <dgm:cxn modelId="{3C383AF3-FDE7-0B42-A5C4-BDC7EDF729D5}" type="presOf" srcId="{14D1F2F7-394E-1249-A169-244293D4153F}" destId="{BF1A58AF-0449-3B45-B156-137BAEE1A758}" srcOrd="0" destOrd="0" presId="urn:microsoft.com/office/officeart/2005/8/layout/hProcess4"/>
    <dgm:cxn modelId="{E3C35AF9-3228-A947-941B-BAF8DDD91C25}" type="presOf" srcId="{3DB5B674-948B-D545-A8BF-0E5A07545A30}" destId="{340B2AFE-EF23-A54B-B916-FC938C0EDA26}" srcOrd="1" destOrd="2" presId="urn:microsoft.com/office/officeart/2005/8/layout/hProcess4"/>
    <dgm:cxn modelId="{23BF21FA-9F25-404E-981E-4AF0F3ED79C0}" type="presOf" srcId="{0252DD50-8D69-DF41-A205-3EEBE99085DB}" destId="{DB443958-814B-A648-907C-431527187E47}" srcOrd="1" destOrd="4" presId="urn:microsoft.com/office/officeart/2005/8/layout/hProcess4"/>
    <dgm:cxn modelId="{BA32C5FF-5D2D-1745-A0C4-7696AE4D1227}" type="presOf" srcId="{EC1C7B84-D532-6841-8973-614D6267BB71}" destId="{340B2AFE-EF23-A54B-B916-FC938C0EDA26}" srcOrd="1" destOrd="3" presId="urn:microsoft.com/office/officeart/2005/8/layout/hProcess4"/>
    <dgm:cxn modelId="{5ED78F01-06A5-1C49-B2CF-2DA4F4A161E9}" type="presParOf" srcId="{8B9FBCF4-03EC-0F4C-8632-963BA5403F00}" destId="{091E19C5-2048-4B4D-8F7A-4A13A5279BE2}" srcOrd="0" destOrd="0" presId="urn:microsoft.com/office/officeart/2005/8/layout/hProcess4"/>
    <dgm:cxn modelId="{F7729362-90B1-054B-9891-63EB44169986}" type="presParOf" srcId="{8B9FBCF4-03EC-0F4C-8632-963BA5403F00}" destId="{AF7DF4B4-D3D4-2D4B-8935-98E962C670A6}" srcOrd="1" destOrd="0" presId="urn:microsoft.com/office/officeart/2005/8/layout/hProcess4"/>
    <dgm:cxn modelId="{6124A083-71E5-1D4E-B467-ED1611CF2567}" type="presParOf" srcId="{8B9FBCF4-03EC-0F4C-8632-963BA5403F00}" destId="{944C03E5-2FAD-4F44-AAE3-1F3254F0C699}" srcOrd="2" destOrd="0" presId="urn:microsoft.com/office/officeart/2005/8/layout/hProcess4"/>
    <dgm:cxn modelId="{8967BD92-D2E8-CE4D-A56B-ECBAEEEF067A}" type="presParOf" srcId="{944C03E5-2FAD-4F44-AAE3-1F3254F0C699}" destId="{8B8FE663-162C-2345-A91F-41008B5AA938}" srcOrd="0" destOrd="0" presId="urn:microsoft.com/office/officeart/2005/8/layout/hProcess4"/>
    <dgm:cxn modelId="{60BCE76C-85DC-714A-BEB4-D5FBE3509438}" type="presParOf" srcId="{8B8FE663-162C-2345-A91F-41008B5AA938}" destId="{D796F5D5-48A2-CE4E-8F82-16034ADD8340}" srcOrd="0" destOrd="0" presId="urn:microsoft.com/office/officeart/2005/8/layout/hProcess4"/>
    <dgm:cxn modelId="{427E33C7-F420-904A-9E9F-C4A79A0D519D}" type="presParOf" srcId="{8B8FE663-162C-2345-A91F-41008B5AA938}" destId="{BF1A58AF-0449-3B45-B156-137BAEE1A758}" srcOrd="1" destOrd="0" presId="urn:microsoft.com/office/officeart/2005/8/layout/hProcess4"/>
    <dgm:cxn modelId="{14296411-9D19-4647-A790-E3E2F4CE1E11}" type="presParOf" srcId="{8B8FE663-162C-2345-A91F-41008B5AA938}" destId="{C69652E3-B291-9849-9A5B-E4FEDE481667}" srcOrd="2" destOrd="0" presId="urn:microsoft.com/office/officeart/2005/8/layout/hProcess4"/>
    <dgm:cxn modelId="{605273FB-2B20-434F-86F1-6A4BF4F495BD}" type="presParOf" srcId="{8B8FE663-162C-2345-A91F-41008B5AA938}" destId="{6AAC2117-D744-7C4B-ACB5-0AA30A264493}" srcOrd="3" destOrd="0" presId="urn:microsoft.com/office/officeart/2005/8/layout/hProcess4"/>
    <dgm:cxn modelId="{83247C88-D7FC-8948-8D62-E8EBCE0358C0}" type="presParOf" srcId="{8B8FE663-162C-2345-A91F-41008B5AA938}" destId="{72A8F21C-4D4D-5E40-8B60-8E666A38AC0E}" srcOrd="4" destOrd="0" presId="urn:microsoft.com/office/officeart/2005/8/layout/hProcess4"/>
    <dgm:cxn modelId="{5AC8CA27-D559-7C4D-B97F-0E6F13199424}" type="presParOf" srcId="{944C03E5-2FAD-4F44-AAE3-1F3254F0C699}" destId="{70EF225F-A824-074F-BFB2-8BF474AFB975}" srcOrd="1" destOrd="0" presId="urn:microsoft.com/office/officeart/2005/8/layout/hProcess4"/>
    <dgm:cxn modelId="{D46114A5-0189-4A44-AF60-8D31619D891C}" type="presParOf" srcId="{944C03E5-2FAD-4F44-AAE3-1F3254F0C699}" destId="{B570CA76-AE96-1E42-AC92-4181E2D90A80}" srcOrd="2" destOrd="0" presId="urn:microsoft.com/office/officeart/2005/8/layout/hProcess4"/>
    <dgm:cxn modelId="{D9FEE593-A73B-FC4A-8B27-6DC542F0DDB0}" type="presParOf" srcId="{B570CA76-AE96-1E42-AC92-4181E2D90A80}" destId="{FE5F6562-258C-3448-A6DD-B319DB4939DE}" srcOrd="0" destOrd="0" presId="urn:microsoft.com/office/officeart/2005/8/layout/hProcess4"/>
    <dgm:cxn modelId="{22DD65AC-91A9-824D-8FA5-6C15CB824786}" type="presParOf" srcId="{B570CA76-AE96-1E42-AC92-4181E2D90A80}" destId="{E6F73131-0E9B-A04B-A1DC-ADFFE8A62934}" srcOrd="1" destOrd="0" presId="urn:microsoft.com/office/officeart/2005/8/layout/hProcess4"/>
    <dgm:cxn modelId="{5E130B9C-EDCC-C84C-9029-4DED06884882}" type="presParOf" srcId="{B570CA76-AE96-1E42-AC92-4181E2D90A80}" destId="{DB443958-814B-A648-907C-431527187E47}" srcOrd="2" destOrd="0" presId="urn:microsoft.com/office/officeart/2005/8/layout/hProcess4"/>
    <dgm:cxn modelId="{80E4741E-D75D-074F-9867-2B32549EC05F}" type="presParOf" srcId="{B570CA76-AE96-1E42-AC92-4181E2D90A80}" destId="{B6E61B7E-F2EA-FD4D-88FF-24F832FE763F}" srcOrd="3" destOrd="0" presId="urn:microsoft.com/office/officeart/2005/8/layout/hProcess4"/>
    <dgm:cxn modelId="{9242DE79-DA29-164A-9623-874F5507E4E8}" type="presParOf" srcId="{B570CA76-AE96-1E42-AC92-4181E2D90A80}" destId="{6B23DF06-AF86-804B-8032-4C7FC9637666}" srcOrd="4" destOrd="0" presId="urn:microsoft.com/office/officeart/2005/8/layout/hProcess4"/>
    <dgm:cxn modelId="{A1F4D45A-379C-BB4B-B652-B35E1384F4EE}" type="presParOf" srcId="{944C03E5-2FAD-4F44-AAE3-1F3254F0C699}" destId="{3DAE8526-CCCB-6B44-9387-886A63E44C26}" srcOrd="3" destOrd="0" presId="urn:microsoft.com/office/officeart/2005/8/layout/hProcess4"/>
    <dgm:cxn modelId="{1393537A-8402-D348-8844-D5606355C2E5}" type="presParOf" srcId="{944C03E5-2FAD-4F44-AAE3-1F3254F0C699}" destId="{78317E5C-9800-AB4D-BDF4-D3C681AED397}" srcOrd="4" destOrd="0" presId="urn:microsoft.com/office/officeart/2005/8/layout/hProcess4"/>
    <dgm:cxn modelId="{9CE5007A-B06A-9F4D-B2EC-DA3A7490D97A}" type="presParOf" srcId="{78317E5C-9800-AB4D-BDF4-D3C681AED397}" destId="{CC235916-E3EB-1D49-A3C3-0992FA234520}" srcOrd="0" destOrd="0" presId="urn:microsoft.com/office/officeart/2005/8/layout/hProcess4"/>
    <dgm:cxn modelId="{260DFCD1-EB68-3D4D-8E15-D2008EBDBAD1}" type="presParOf" srcId="{78317E5C-9800-AB4D-BDF4-D3C681AED397}" destId="{E7C056C3-3B34-3242-9774-9A9A4DC6594A}" srcOrd="1" destOrd="0" presId="urn:microsoft.com/office/officeart/2005/8/layout/hProcess4"/>
    <dgm:cxn modelId="{02C5DE0A-B1DE-A247-BD40-A01DE90EDEAA}" type="presParOf" srcId="{78317E5C-9800-AB4D-BDF4-D3C681AED397}" destId="{340B2AFE-EF23-A54B-B916-FC938C0EDA26}" srcOrd="2" destOrd="0" presId="urn:microsoft.com/office/officeart/2005/8/layout/hProcess4"/>
    <dgm:cxn modelId="{F1BEDF4E-11AC-2C4E-9068-D1AA146D4F33}" type="presParOf" srcId="{78317E5C-9800-AB4D-BDF4-D3C681AED397}" destId="{56B11957-60BD-C245-90F2-3FFEFC6B1AE0}" srcOrd="3" destOrd="0" presId="urn:microsoft.com/office/officeart/2005/8/layout/hProcess4"/>
    <dgm:cxn modelId="{41364F17-5C88-694B-9339-79D88CC20F69}" type="presParOf" srcId="{78317E5C-9800-AB4D-BDF4-D3C681AED397}" destId="{8A3E8A19-9E35-A641-A21C-3C0DFBB76A0D}" srcOrd="4" destOrd="0" presId="urn:microsoft.com/office/officeart/2005/8/layout/hProcess4"/>
    <dgm:cxn modelId="{4F828C6E-1423-254A-8AB7-D99999A1EB1B}" type="presParOf" srcId="{944C03E5-2FAD-4F44-AAE3-1F3254F0C699}" destId="{B433161F-D106-4C45-B18A-E8585A052522}" srcOrd="5" destOrd="0" presId="urn:microsoft.com/office/officeart/2005/8/layout/hProcess4"/>
    <dgm:cxn modelId="{3D23ED7D-8042-9940-B023-16417F0916A1}" type="presParOf" srcId="{944C03E5-2FAD-4F44-AAE3-1F3254F0C699}" destId="{3101BAE8-7EA9-9A41-945C-BF1D4D2D3219}" srcOrd="6" destOrd="0" presId="urn:microsoft.com/office/officeart/2005/8/layout/hProcess4"/>
    <dgm:cxn modelId="{63DBD465-E63D-0D41-B3CC-BFAD6DCAB71E}" type="presParOf" srcId="{3101BAE8-7EA9-9A41-945C-BF1D4D2D3219}" destId="{C98B881B-A144-4949-84CD-014EAE2C99C2}" srcOrd="0" destOrd="0" presId="urn:microsoft.com/office/officeart/2005/8/layout/hProcess4"/>
    <dgm:cxn modelId="{08FBED3B-CE57-074A-935B-A5345F0CEBC7}" type="presParOf" srcId="{3101BAE8-7EA9-9A41-945C-BF1D4D2D3219}" destId="{868D93B9-168A-D349-8ADF-0E76A0114A9D}" srcOrd="1" destOrd="0" presId="urn:microsoft.com/office/officeart/2005/8/layout/hProcess4"/>
    <dgm:cxn modelId="{FFAEF16F-18D5-FC45-AB32-3124675528E8}" type="presParOf" srcId="{3101BAE8-7EA9-9A41-945C-BF1D4D2D3219}" destId="{00145376-440C-AE4F-9D12-93C72F26FF73}" srcOrd="2" destOrd="0" presId="urn:microsoft.com/office/officeart/2005/8/layout/hProcess4"/>
    <dgm:cxn modelId="{60F9F7F3-58C4-1343-9ED4-E6A007492B46}" type="presParOf" srcId="{3101BAE8-7EA9-9A41-945C-BF1D4D2D3219}" destId="{2BD7A4D2-40D5-A047-9414-E0E9FC2AC3CD}" srcOrd="3" destOrd="0" presId="urn:microsoft.com/office/officeart/2005/8/layout/hProcess4"/>
    <dgm:cxn modelId="{4C1825C0-B22F-D342-9DD0-50354485FA8F}" type="presParOf" srcId="{3101BAE8-7EA9-9A41-945C-BF1D4D2D3219}" destId="{2CEEC511-2C1A-2644-9F62-F6963D1938F4}"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7DBD49-8FE8-6141-AB07-2DBAE16C4FF8}" type="doc">
      <dgm:prSet loTypeId="urn:microsoft.com/office/officeart/2008/layout/AccentedPicture" loCatId="relationship" qsTypeId="urn:microsoft.com/office/officeart/2005/8/quickstyle/simple1" qsCatId="simple" csTypeId="urn:microsoft.com/office/officeart/2005/8/colors/accent1_2" csCatId="accent1" phldr="1"/>
      <dgm:spPr/>
      <dgm:t>
        <a:bodyPr/>
        <a:lstStyle/>
        <a:p>
          <a:endParaRPr lang="en-US"/>
        </a:p>
      </dgm:t>
    </dgm:pt>
    <dgm:pt modelId="{798AD76E-4C02-7C4E-9F90-66A57BC1DCDE}">
      <dgm:prSet phldrT="[Text]"/>
      <dgm:spPr/>
      <dgm:t>
        <a:bodyPr/>
        <a:lstStyle/>
        <a:p>
          <a:r>
            <a:rPr lang="en-US"/>
            <a:t>Housing Needs</a:t>
          </a:r>
        </a:p>
      </dgm:t>
    </dgm:pt>
    <dgm:pt modelId="{465FD286-03F9-A94C-BE26-E57F6D26DE8C}" type="parTrans" cxnId="{E628744E-AA2C-1D4D-8D23-CBBD143FC908}">
      <dgm:prSet/>
      <dgm:spPr/>
      <dgm:t>
        <a:bodyPr/>
        <a:lstStyle/>
        <a:p>
          <a:endParaRPr lang="en-US"/>
        </a:p>
      </dgm:t>
    </dgm:pt>
    <dgm:pt modelId="{301F6E41-8FAC-C04C-85E1-16358396EDAF}" type="sibTrans" cxnId="{E628744E-AA2C-1D4D-8D23-CBBD143FC908}">
      <dgm:prSet/>
      <dgm:spPr>
        <a:solidFill>
          <a:srgbClr val="B7BA33"/>
        </a:solidFill>
      </dgm:spPr>
      <dgm:t>
        <a:bodyPr/>
        <a:lstStyle/>
        <a:p>
          <a:endParaRPr lang="en-US"/>
        </a:p>
      </dgm:t>
    </dgm:pt>
    <dgm:pt modelId="{53E13828-81F4-894F-A5C0-BEF117AC5633}">
      <dgm:prSet phldrT="[Text]"/>
      <dgm:spPr/>
      <dgm:t>
        <a:bodyPr/>
        <a:lstStyle/>
        <a:p>
          <a:r>
            <a:rPr lang="en-US" dirty="0"/>
            <a:t>How much?</a:t>
          </a:r>
        </a:p>
      </dgm:t>
    </dgm:pt>
    <dgm:pt modelId="{782FD6A6-BB52-3A41-A051-BEA1CD155FAA}" type="parTrans" cxnId="{AEE0F825-D04B-774E-97B4-6030F9324805}">
      <dgm:prSet/>
      <dgm:spPr/>
      <dgm:t>
        <a:bodyPr/>
        <a:lstStyle/>
        <a:p>
          <a:endParaRPr lang="en-US"/>
        </a:p>
      </dgm:t>
    </dgm:pt>
    <dgm:pt modelId="{A765E6DE-A4E3-9449-AC55-74D6AB8ECEB7}" type="sibTrans" cxnId="{AEE0F825-D04B-774E-97B4-6030F9324805}">
      <dgm:prSet/>
      <dgm:spPr/>
      <dgm:t>
        <a:bodyPr/>
        <a:lstStyle/>
        <a:p>
          <a:endParaRPr lang="en-US"/>
        </a:p>
      </dgm:t>
    </dgm:pt>
    <dgm:pt modelId="{ECE8A66F-3CD7-7B47-8A94-D4A0508A4DDF}">
      <dgm:prSet phldrT="[Text]"/>
      <dgm:spPr/>
      <dgm:t>
        <a:bodyPr/>
        <a:lstStyle/>
        <a:p>
          <a:r>
            <a:rPr lang="en-US"/>
            <a:t>Demographics</a:t>
          </a:r>
        </a:p>
      </dgm:t>
    </dgm:pt>
    <dgm:pt modelId="{AFC3F22C-4556-F04E-9734-4D4241FE9BE0}" type="parTrans" cxnId="{DE96688F-BCD7-0648-BE54-3EDF932B8DBD}">
      <dgm:prSet/>
      <dgm:spPr/>
      <dgm:t>
        <a:bodyPr/>
        <a:lstStyle/>
        <a:p>
          <a:endParaRPr lang="en-US"/>
        </a:p>
      </dgm:t>
    </dgm:pt>
    <dgm:pt modelId="{18BF940D-5E3C-F44F-8E7A-DF82CD9C91A9}" type="sibTrans" cxnId="{DE96688F-BCD7-0648-BE54-3EDF932B8DBD}">
      <dgm:prSet/>
      <dgm:spPr/>
      <dgm:t>
        <a:bodyPr/>
        <a:lstStyle/>
        <a:p>
          <a:endParaRPr lang="en-US"/>
        </a:p>
      </dgm:t>
    </dgm:pt>
    <dgm:pt modelId="{261B244C-74A2-9B47-B127-9254F40887D9}">
      <dgm:prSet phldrT="[Text]"/>
      <dgm:spPr/>
      <dgm:t>
        <a:bodyPr/>
        <a:lstStyle/>
        <a:p>
          <a:r>
            <a:rPr lang="en-US"/>
            <a:t>Economy</a:t>
          </a:r>
        </a:p>
      </dgm:t>
    </dgm:pt>
    <dgm:pt modelId="{301DC06F-79D3-8444-927D-79E2132CDD8B}" type="parTrans" cxnId="{B60EBFF9-C315-784E-AFC2-42F0689909F5}">
      <dgm:prSet/>
      <dgm:spPr/>
      <dgm:t>
        <a:bodyPr/>
        <a:lstStyle/>
        <a:p>
          <a:endParaRPr lang="en-US"/>
        </a:p>
      </dgm:t>
    </dgm:pt>
    <dgm:pt modelId="{BCA50B86-056D-3142-85AF-BCE18631E145}" type="sibTrans" cxnId="{B60EBFF9-C315-784E-AFC2-42F0689909F5}">
      <dgm:prSet/>
      <dgm:spPr/>
      <dgm:t>
        <a:bodyPr/>
        <a:lstStyle/>
        <a:p>
          <a:endParaRPr lang="en-US"/>
        </a:p>
      </dgm:t>
    </dgm:pt>
    <dgm:pt modelId="{346E2CCE-149A-5240-9571-3EF4283AEF9D}">
      <dgm:prSet phldrT="[Text]"/>
      <dgm:spPr/>
      <dgm:t>
        <a:bodyPr/>
        <a:lstStyle/>
        <a:p>
          <a:r>
            <a:rPr lang="en-US" dirty="0"/>
            <a:t>What price?</a:t>
          </a:r>
        </a:p>
      </dgm:t>
    </dgm:pt>
    <dgm:pt modelId="{CC3023FF-764E-3944-A1C7-81A940C80E2D}" type="parTrans" cxnId="{6AE58040-9D1E-A245-A9E7-82112295E1A0}">
      <dgm:prSet/>
      <dgm:spPr/>
      <dgm:t>
        <a:bodyPr/>
        <a:lstStyle/>
        <a:p>
          <a:endParaRPr lang="en-US"/>
        </a:p>
      </dgm:t>
    </dgm:pt>
    <dgm:pt modelId="{EF003FF2-BBBF-3A46-AD61-AFF7F99E30A3}" type="sibTrans" cxnId="{6AE58040-9D1E-A245-A9E7-82112295E1A0}">
      <dgm:prSet/>
      <dgm:spPr/>
      <dgm:t>
        <a:bodyPr/>
        <a:lstStyle/>
        <a:p>
          <a:endParaRPr lang="en-US"/>
        </a:p>
      </dgm:t>
    </dgm:pt>
    <dgm:pt modelId="{FBB3D99C-ABE0-E144-AAFB-1018EE16A93F}">
      <dgm:prSet phldrT="[Text]"/>
      <dgm:spPr/>
      <dgm:t>
        <a:bodyPr/>
        <a:lstStyle/>
        <a:p>
          <a:r>
            <a:rPr lang="en-US" dirty="0"/>
            <a:t>For whom?</a:t>
          </a:r>
        </a:p>
      </dgm:t>
    </dgm:pt>
    <dgm:pt modelId="{4D1EAAE6-EE74-4147-A5F8-EC8CA69F1CC9}" type="parTrans" cxnId="{27C3831F-3ACD-144F-A9A3-9B870E6C8683}">
      <dgm:prSet/>
      <dgm:spPr/>
      <dgm:t>
        <a:bodyPr/>
        <a:lstStyle/>
        <a:p>
          <a:endParaRPr lang="en-US"/>
        </a:p>
      </dgm:t>
    </dgm:pt>
    <dgm:pt modelId="{6127A748-8A55-B24C-B224-841EAE6CCACD}" type="sibTrans" cxnId="{27C3831F-3ACD-144F-A9A3-9B870E6C8683}">
      <dgm:prSet/>
      <dgm:spPr/>
      <dgm:t>
        <a:bodyPr/>
        <a:lstStyle/>
        <a:p>
          <a:endParaRPr lang="en-US"/>
        </a:p>
      </dgm:t>
    </dgm:pt>
    <dgm:pt modelId="{8FBD5301-2EDC-1646-8E4E-1A7E1F3F2D85}">
      <dgm:prSet phldrT="[Text]"/>
      <dgm:spPr/>
      <dgm:t>
        <a:bodyPr/>
        <a:lstStyle/>
        <a:p>
          <a:r>
            <a:rPr lang="en-US" dirty="0">
              <a:solidFill>
                <a:schemeClr val="tx1">
                  <a:lumMod val="50000"/>
                  <a:lumOff val="50000"/>
                </a:schemeClr>
              </a:solidFill>
            </a:rPr>
            <a:t>Development environment</a:t>
          </a:r>
        </a:p>
      </dgm:t>
    </dgm:pt>
    <dgm:pt modelId="{1A80CB19-505A-6045-A8B7-75996EBE2BEF}" type="parTrans" cxnId="{6D453FA5-6E03-E94C-9C03-E435B4E00D91}">
      <dgm:prSet/>
      <dgm:spPr/>
      <dgm:t>
        <a:bodyPr/>
        <a:lstStyle/>
        <a:p>
          <a:endParaRPr lang="en-US"/>
        </a:p>
      </dgm:t>
    </dgm:pt>
    <dgm:pt modelId="{0936AD1E-7421-954E-B2FE-251E6FCA341A}" type="sibTrans" cxnId="{6D453FA5-6E03-E94C-9C03-E435B4E00D91}">
      <dgm:prSet/>
      <dgm:spPr/>
      <dgm:t>
        <a:bodyPr/>
        <a:lstStyle/>
        <a:p>
          <a:endParaRPr lang="en-US"/>
        </a:p>
      </dgm:t>
    </dgm:pt>
    <dgm:pt modelId="{8AC507E1-7B60-FB4A-A96B-149999AED3ED}">
      <dgm:prSet phldrT="[Text]"/>
      <dgm:spPr/>
      <dgm:t>
        <a:bodyPr/>
        <a:lstStyle/>
        <a:p>
          <a:r>
            <a:rPr lang="en-US"/>
            <a:t>Housing inventory</a:t>
          </a:r>
        </a:p>
      </dgm:t>
    </dgm:pt>
    <dgm:pt modelId="{E291F04C-E26F-4243-9CB4-8D58EC17CBA2}" type="parTrans" cxnId="{06A80B53-7857-0D48-96B7-1083A3BDE721}">
      <dgm:prSet/>
      <dgm:spPr/>
      <dgm:t>
        <a:bodyPr/>
        <a:lstStyle/>
        <a:p>
          <a:endParaRPr lang="en-US"/>
        </a:p>
      </dgm:t>
    </dgm:pt>
    <dgm:pt modelId="{1057AE3B-6227-EC48-8859-656C925E531E}" type="sibTrans" cxnId="{06A80B53-7857-0D48-96B7-1083A3BDE721}">
      <dgm:prSet/>
      <dgm:spPr/>
      <dgm:t>
        <a:bodyPr/>
        <a:lstStyle/>
        <a:p>
          <a:endParaRPr lang="en-US"/>
        </a:p>
      </dgm:t>
    </dgm:pt>
    <dgm:pt modelId="{0931E4E2-D1DF-EA44-82F1-374530AB1C16}">
      <dgm:prSet phldrT="[Text]"/>
      <dgm:spPr/>
      <dgm:t>
        <a:bodyPr/>
        <a:lstStyle/>
        <a:p>
          <a:r>
            <a:rPr lang="en-US"/>
            <a:t>Housing market</a:t>
          </a:r>
        </a:p>
      </dgm:t>
    </dgm:pt>
    <dgm:pt modelId="{50E9733A-C00D-6045-BB54-EBDA9440ADCB}" type="parTrans" cxnId="{5F994F54-EC6B-F84D-A35B-4897770EDD30}">
      <dgm:prSet/>
      <dgm:spPr/>
      <dgm:t>
        <a:bodyPr/>
        <a:lstStyle/>
        <a:p>
          <a:endParaRPr lang="en-US"/>
        </a:p>
      </dgm:t>
    </dgm:pt>
    <dgm:pt modelId="{CCC7C094-8131-E344-B092-9879621E2E27}" type="sibTrans" cxnId="{5F994F54-EC6B-F84D-A35B-4897770EDD30}">
      <dgm:prSet/>
      <dgm:spPr/>
      <dgm:t>
        <a:bodyPr/>
        <a:lstStyle/>
        <a:p>
          <a:endParaRPr lang="en-US"/>
        </a:p>
      </dgm:t>
    </dgm:pt>
    <dgm:pt modelId="{F65B2A68-2EBD-CF47-9DA3-0337F3F58A65}">
      <dgm:prSet phldrT="[Text]"/>
      <dgm:spPr/>
      <dgm:t>
        <a:bodyPr/>
        <a:lstStyle/>
        <a:p>
          <a:r>
            <a:rPr lang="en-US" dirty="0">
              <a:solidFill>
                <a:schemeClr val="tx1">
                  <a:lumMod val="50000"/>
                  <a:lumOff val="50000"/>
                </a:schemeClr>
              </a:solidFill>
            </a:rPr>
            <a:t>Resources, opportunities</a:t>
          </a:r>
        </a:p>
      </dgm:t>
    </dgm:pt>
    <dgm:pt modelId="{D0883416-378A-DF48-A569-807FD09F0B1F}" type="parTrans" cxnId="{060E2450-1970-D044-B80A-7DB02249D12E}">
      <dgm:prSet/>
      <dgm:spPr/>
      <dgm:t>
        <a:bodyPr/>
        <a:lstStyle/>
        <a:p>
          <a:endParaRPr lang="en-US"/>
        </a:p>
      </dgm:t>
    </dgm:pt>
    <dgm:pt modelId="{3AB79300-1F7D-F242-8801-0AA46E5F4D60}" type="sibTrans" cxnId="{060E2450-1970-D044-B80A-7DB02249D12E}">
      <dgm:prSet/>
      <dgm:spPr/>
      <dgm:t>
        <a:bodyPr/>
        <a:lstStyle/>
        <a:p>
          <a:endParaRPr lang="en-US"/>
        </a:p>
      </dgm:t>
    </dgm:pt>
    <dgm:pt modelId="{838C5952-8CE8-3A41-843B-C55B54F381D0}" type="pres">
      <dgm:prSet presAssocID="{567DBD49-8FE8-6141-AB07-2DBAE16C4FF8}" presName="Name0" presStyleCnt="0">
        <dgm:presLayoutVars>
          <dgm:dir/>
        </dgm:presLayoutVars>
      </dgm:prSet>
      <dgm:spPr/>
    </dgm:pt>
    <dgm:pt modelId="{C986F360-C891-E140-9BD4-6B7C0F84E3AD}" type="pres">
      <dgm:prSet presAssocID="{301F6E41-8FAC-C04C-85E1-16358396EDAF}" presName="picture_1" presStyleLbl="bgImgPlace1" presStyleIdx="0" presStyleCnt="1" custScaleX="125194"/>
      <dgm:spPr/>
    </dgm:pt>
    <dgm:pt modelId="{4205FD8D-5C93-6047-9156-F8E4135ECD3B}" type="pres">
      <dgm:prSet presAssocID="{798AD76E-4C02-7C4E-9F90-66A57BC1DCDE}" presName="text_1" presStyleLbl="node1" presStyleIdx="0" presStyleCnt="0" custLinFactNeighborX="1816" custLinFactNeighborY="-29848">
        <dgm:presLayoutVars>
          <dgm:bulletEnabled val="1"/>
        </dgm:presLayoutVars>
      </dgm:prSet>
      <dgm:spPr/>
    </dgm:pt>
    <dgm:pt modelId="{02BB7E23-9968-7642-8E09-8EB2F3435E98}" type="pres">
      <dgm:prSet presAssocID="{567DBD49-8FE8-6141-AB07-2DBAE16C4FF8}" presName="linV" presStyleCnt="0"/>
      <dgm:spPr/>
    </dgm:pt>
    <dgm:pt modelId="{F53A46CB-520C-CE44-9511-9148E5CDA4A9}" type="pres">
      <dgm:prSet presAssocID="{ECE8A66F-3CD7-7B47-8A94-D4A0508A4DDF}" presName="pair" presStyleCnt="0"/>
      <dgm:spPr/>
    </dgm:pt>
    <dgm:pt modelId="{4BAE8988-3DDA-184F-91DE-5D896FD8B2D6}" type="pres">
      <dgm:prSet presAssocID="{ECE8A66F-3CD7-7B47-8A94-D4A0508A4DDF}" presName="spaceH" presStyleLbl="node1" presStyleIdx="0" presStyleCnt="0"/>
      <dgm:spPr/>
    </dgm:pt>
    <dgm:pt modelId="{1D6AD447-108B-844B-B598-436956F760E3}" type="pres">
      <dgm:prSet presAssocID="{ECE8A66F-3CD7-7B47-8A94-D4A0508A4DDF}" presName="desPictures" presStyleLbl="align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40209DE-49C3-8F46-9AC4-324CD2B1E8FD}" type="pres">
      <dgm:prSet presAssocID="{ECE8A66F-3CD7-7B47-8A94-D4A0508A4DDF}" presName="desTextWrapper" presStyleCnt="0"/>
      <dgm:spPr/>
    </dgm:pt>
    <dgm:pt modelId="{3527BFF7-F99C-9546-B942-A8CCCCCB623B}" type="pres">
      <dgm:prSet presAssocID="{ECE8A66F-3CD7-7B47-8A94-D4A0508A4DDF}" presName="desText" presStyleLbl="revTx" presStyleIdx="0" presStyleCnt="6">
        <dgm:presLayoutVars>
          <dgm:bulletEnabled val="1"/>
        </dgm:presLayoutVars>
      </dgm:prSet>
      <dgm:spPr/>
    </dgm:pt>
    <dgm:pt modelId="{9130BE28-3244-3E43-AE49-3BAD9FB1C768}" type="pres">
      <dgm:prSet presAssocID="{18BF940D-5E3C-F44F-8E7A-DF82CD9C91A9}" presName="spaceV" presStyleCnt="0"/>
      <dgm:spPr/>
    </dgm:pt>
    <dgm:pt modelId="{E7E61B59-B75E-344B-AB4B-53A9960E2212}" type="pres">
      <dgm:prSet presAssocID="{261B244C-74A2-9B47-B127-9254F40887D9}" presName="pair" presStyleCnt="0"/>
      <dgm:spPr/>
    </dgm:pt>
    <dgm:pt modelId="{B8EB4452-3668-6749-9FFA-508EA2A5BF60}" type="pres">
      <dgm:prSet presAssocID="{261B244C-74A2-9B47-B127-9254F40887D9}" presName="spaceH" presStyleLbl="node1" presStyleIdx="0" presStyleCnt="0"/>
      <dgm:spPr/>
    </dgm:pt>
    <dgm:pt modelId="{72A3768A-C633-AF4D-AEB1-B66CC5570FAB}" type="pres">
      <dgm:prSet presAssocID="{261B244C-74A2-9B47-B127-9254F40887D9}" presName="desPictures" presStyleLbl="align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E951FCD-C732-F145-92FF-E7A36B57EDAB}" type="pres">
      <dgm:prSet presAssocID="{261B244C-74A2-9B47-B127-9254F40887D9}" presName="desTextWrapper" presStyleCnt="0"/>
      <dgm:spPr/>
    </dgm:pt>
    <dgm:pt modelId="{5A6E285F-1B83-E54A-BB00-388A9B17C543}" type="pres">
      <dgm:prSet presAssocID="{261B244C-74A2-9B47-B127-9254F40887D9}" presName="desText" presStyleLbl="revTx" presStyleIdx="1" presStyleCnt="6">
        <dgm:presLayoutVars>
          <dgm:bulletEnabled val="1"/>
        </dgm:presLayoutVars>
      </dgm:prSet>
      <dgm:spPr/>
    </dgm:pt>
    <dgm:pt modelId="{40AD6017-9735-C44C-9AE7-6ED333729359}" type="pres">
      <dgm:prSet presAssocID="{BCA50B86-056D-3142-85AF-BCE18631E145}" presName="spaceV" presStyleCnt="0"/>
      <dgm:spPr/>
    </dgm:pt>
    <dgm:pt modelId="{ED95DAAD-A107-9440-BB71-31FEDAC01E57}" type="pres">
      <dgm:prSet presAssocID="{8AC507E1-7B60-FB4A-A96B-149999AED3ED}" presName="pair" presStyleCnt="0"/>
      <dgm:spPr/>
    </dgm:pt>
    <dgm:pt modelId="{3CD816A3-7105-E94B-9075-8BF05DFAFB1B}" type="pres">
      <dgm:prSet presAssocID="{8AC507E1-7B60-FB4A-A96B-149999AED3ED}" presName="spaceH" presStyleLbl="node1" presStyleIdx="0" presStyleCnt="0"/>
      <dgm:spPr/>
    </dgm:pt>
    <dgm:pt modelId="{E68D70A8-7203-C648-924E-7EB746054E7C}" type="pres">
      <dgm:prSet presAssocID="{8AC507E1-7B60-FB4A-A96B-149999AED3ED}" presName="desPictures" presStyleLbl="align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05281A46-7CA8-E942-A2D3-3C7790D7731A}" type="pres">
      <dgm:prSet presAssocID="{8AC507E1-7B60-FB4A-A96B-149999AED3ED}" presName="desTextWrapper" presStyleCnt="0"/>
      <dgm:spPr/>
    </dgm:pt>
    <dgm:pt modelId="{7D301B65-58BE-4F43-AE92-1E317345C872}" type="pres">
      <dgm:prSet presAssocID="{8AC507E1-7B60-FB4A-A96B-149999AED3ED}" presName="desText" presStyleLbl="revTx" presStyleIdx="2" presStyleCnt="6">
        <dgm:presLayoutVars>
          <dgm:bulletEnabled val="1"/>
        </dgm:presLayoutVars>
      </dgm:prSet>
      <dgm:spPr/>
    </dgm:pt>
    <dgm:pt modelId="{D6D3438B-977E-7F4E-8A89-8A87BB11CBDD}" type="pres">
      <dgm:prSet presAssocID="{1057AE3B-6227-EC48-8859-656C925E531E}" presName="spaceV" presStyleCnt="0"/>
      <dgm:spPr/>
    </dgm:pt>
    <dgm:pt modelId="{0AD7E6B7-097A-4B4E-ACD0-D8772F0FEDDD}" type="pres">
      <dgm:prSet presAssocID="{0931E4E2-D1DF-EA44-82F1-374530AB1C16}" presName="pair" presStyleCnt="0"/>
      <dgm:spPr/>
    </dgm:pt>
    <dgm:pt modelId="{12578925-6ECA-D04E-8D99-2C28356E1957}" type="pres">
      <dgm:prSet presAssocID="{0931E4E2-D1DF-EA44-82F1-374530AB1C16}" presName="spaceH" presStyleLbl="node1" presStyleIdx="0" presStyleCnt="0"/>
      <dgm:spPr/>
    </dgm:pt>
    <dgm:pt modelId="{C52917E3-E809-7C4D-878D-6E3A865257A0}" type="pres">
      <dgm:prSet presAssocID="{0931E4E2-D1DF-EA44-82F1-374530AB1C16}" presName="desPictures" presStyleLbl="align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0A98C5CA-58C0-F14C-BC1B-E36ABDC0F6D4}" type="pres">
      <dgm:prSet presAssocID="{0931E4E2-D1DF-EA44-82F1-374530AB1C16}" presName="desTextWrapper" presStyleCnt="0"/>
      <dgm:spPr/>
    </dgm:pt>
    <dgm:pt modelId="{8DA61734-AB46-9A47-AA41-EE0B57DBD363}" type="pres">
      <dgm:prSet presAssocID="{0931E4E2-D1DF-EA44-82F1-374530AB1C16}" presName="desText" presStyleLbl="revTx" presStyleIdx="3" presStyleCnt="6">
        <dgm:presLayoutVars>
          <dgm:bulletEnabled val="1"/>
        </dgm:presLayoutVars>
      </dgm:prSet>
      <dgm:spPr/>
    </dgm:pt>
    <dgm:pt modelId="{073E4334-D72D-1243-91FA-6079F99374F9}" type="pres">
      <dgm:prSet presAssocID="{CCC7C094-8131-E344-B092-9879621E2E27}" presName="spaceV" presStyleCnt="0"/>
      <dgm:spPr/>
    </dgm:pt>
    <dgm:pt modelId="{A3950617-C1B4-2D4C-944D-F538209D746E}" type="pres">
      <dgm:prSet presAssocID="{8FBD5301-2EDC-1646-8E4E-1A7E1F3F2D85}" presName="pair" presStyleCnt="0"/>
      <dgm:spPr/>
    </dgm:pt>
    <dgm:pt modelId="{C2FF3F45-58CA-6449-B72A-4A6C42B6CBB1}" type="pres">
      <dgm:prSet presAssocID="{8FBD5301-2EDC-1646-8E4E-1A7E1F3F2D85}" presName="spaceH" presStyleLbl="node1" presStyleIdx="0" presStyleCnt="0"/>
      <dgm:spPr/>
    </dgm:pt>
    <dgm:pt modelId="{67DEBB83-3E35-7948-8777-BC0198CD7F53}" type="pres">
      <dgm:prSet presAssocID="{8FBD5301-2EDC-1646-8E4E-1A7E1F3F2D85}" presName="desPictures" presStyleLbl="align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D058178D-AEB9-4E49-AA50-77C7FF07998E}" type="pres">
      <dgm:prSet presAssocID="{8FBD5301-2EDC-1646-8E4E-1A7E1F3F2D85}" presName="desTextWrapper" presStyleCnt="0"/>
      <dgm:spPr/>
    </dgm:pt>
    <dgm:pt modelId="{58BC3F21-9FF0-2B4B-BE9C-E370D94212D8}" type="pres">
      <dgm:prSet presAssocID="{8FBD5301-2EDC-1646-8E4E-1A7E1F3F2D85}" presName="desText" presStyleLbl="revTx" presStyleIdx="4" presStyleCnt="6">
        <dgm:presLayoutVars>
          <dgm:bulletEnabled val="1"/>
        </dgm:presLayoutVars>
      </dgm:prSet>
      <dgm:spPr/>
    </dgm:pt>
    <dgm:pt modelId="{74BD306E-4F57-DE45-BA40-15F387E28B91}" type="pres">
      <dgm:prSet presAssocID="{0936AD1E-7421-954E-B2FE-251E6FCA341A}" presName="spaceV" presStyleCnt="0"/>
      <dgm:spPr/>
    </dgm:pt>
    <dgm:pt modelId="{19DBF3C1-5D41-1B4B-8576-FA6400DB434E}" type="pres">
      <dgm:prSet presAssocID="{F65B2A68-2EBD-CF47-9DA3-0337F3F58A65}" presName="pair" presStyleCnt="0"/>
      <dgm:spPr/>
    </dgm:pt>
    <dgm:pt modelId="{FA4FA86A-76BF-3A4A-ADDF-B5547C65C77B}" type="pres">
      <dgm:prSet presAssocID="{F65B2A68-2EBD-CF47-9DA3-0337F3F58A65}" presName="spaceH" presStyleLbl="node1" presStyleIdx="0" presStyleCnt="0"/>
      <dgm:spPr/>
    </dgm:pt>
    <dgm:pt modelId="{5723EEF2-B814-E748-8378-FEB95E6E2E21}" type="pres">
      <dgm:prSet presAssocID="{F65B2A68-2EBD-CF47-9DA3-0337F3F58A65}" presName="desPictures" presStyleLbl="align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5FF92E89-AD5B-D044-A976-A4224BF51E21}" type="pres">
      <dgm:prSet presAssocID="{F65B2A68-2EBD-CF47-9DA3-0337F3F58A65}" presName="desTextWrapper" presStyleCnt="0"/>
      <dgm:spPr/>
    </dgm:pt>
    <dgm:pt modelId="{B9ADF79C-C03A-E94B-806F-08067D0D0740}" type="pres">
      <dgm:prSet presAssocID="{F65B2A68-2EBD-CF47-9DA3-0337F3F58A65}" presName="desText" presStyleLbl="revTx" presStyleIdx="5" presStyleCnt="6">
        <dgm:presLayoutVars>
          <dgm:bulletEnabled val="1"/>
        </dgm:presLayoutVars>
      </dgm:prSet>
      <dgm:spPr/>
    </dgm:pt>
    <dgm:pt modelId="{D4C78F4A-5BE2-7E49-BA83-2FA123F17F46}" type="pres">
      <dgm:prSet presAssocID="{567DBD49-8FE8-6141-AB07-2DBAE16C4FF8}" presName="maxNode" presStyleCnt="0"/>
      <dgm:spPr/>
    </dgm:pt>
    <dgm:pt modelId="{14EDEDB2-EA30-8F4B-A12E-67E727582A99}" type="pres">
      <dgm:prSet presAssocID="{567DBD49-8FE8-6141-AB07-2DBAE16C4FF8}" presName="Name33" presStyleCnt="0"/>
      <dgm:spPr/>
    </dgm:pt>
  </dgm:ptLst>
  <dgm:cxnLst>
    <dgm:cxn modelId="{0F225C0E-67D3-D146-B178-F622EBFF5FCF}" type="presOf" srcId="{0931E4E2-D1DF-EA44-82F1-374530AB1C16}" destId="{8DA61734-AB46-9A47-AA41-EE0B57DBD363}" srcOrd="0" destOrd="0" presId="urn:microsoft.com/office/officeart/2008/layout/AccentedPicture"/>
    <dgm:cxn modelId="{27C3831F-3ACD-144F-A9A3-9B870E6C8683}" srcId="{798AD76E-4C02-7C4E-9F90-66A57BC1DCDE}" destId="{FBB3D99C-ABE0-E144-AAFB-1018EE16A93F}" srcOrd="2" destOrd="0" parTransId="{4D1EAAE6-EE74-4147-A5F8-EC8CA69F1CC9}" sibTransId="{6127A748-8A55-B24C-B224-841EAE6CCACD}"/>
    <dgm:cxn modelId="{AEE0F825-D04B-774E-97B4-6030F9324805}" srcId="{798AD76E-4C02-7C4E-9F90-66A57BC1DCDE}" destId="{53E13828-81F4-894F-A5C0-BEF117AC5633}" srcOrd="0" destOrd="0" parTransId="{782FD6A6-BB52-3A41-A051-BEA1CD155FAA}" sibTransId="{A765E6DE-A4E3-9449-AC55-74D6AB8ECEB7}"/>
    <dgm:cxn modelId="{99F3363A-3269-AB49-ACF9-65393183C7B8}" type="presOf" srcId="{F65B2A68-2EBD-CF47-9DA3-0337F3F58A65}" destId="{B9ADF79C-C03A-E94B-806F-08067D0D0740}" srcOrd="0" destOrd="0" presId="urn:microsoft.com/office/officeart/2008/layout/AccentedPicture"/>
    <dgm:cxn modelId="{6AE58040-9D1E-A245-A9E7-82112295E1A0}" srcId="{798AD76E-4C02-7C4E-9F90-66A57BC1DCDE}" destId="{346E2CCE-149A-5240-9571-3EF4283AEF9D}" srcOrd="1" destOrd="0" parTransId="{CC3023FF-764E-3944-A1C7-81A940C80E2D}" sibTransId="{EF003FF2-BBBF-3A46-AD61-AFF7F99E30A3}"/>
    <dgm:cxn modelId="{E628744E-AA2C-1D4D-8D23-CBBD143FC908}" srcId="{567DBD49-8FE8-6141-AB07-2DBAE16C4FF8}" destId="{798AD76E-4C02-7C4E-9F90-66A57BC1DCDE}" srcOrd="0" destOrd="0" parTransId="{465FD286-03F9-A94C-BE26-E57F6D26DE8C}" sibTransId="{301F6E41-8FAC-C04C-85E1-16358396EDAF}"/>
    <dgm:cxn modelId="{060E2450-1970-D044-B80A-7DB02249D12E}" srcId="{567DBD49-8FE8-6141-AB07-2DBAE16C4FF8}" destId="{F65B2A68-2EBD-CF47-9DA3-0337F3F58A65}" srcOrd="6" destOrd="0" parTransId="{D0883416-378A-DF48-A569-807FD09F0B1F}" sibTransId="{3AB79300-1F7D-F242-8801-0AA46E5F4D60}"/>
    <dgm:cxn modelId="{06A80B53-7857-0D48-96B7-1083A3BDE721}" srcId="{567DBD49-8FE8-6141-AB07-2DBAE16C4FF8}" destId="{8AC507E1-7B60-FB4A-A96B-149999AED3ED}" srcOrd="3" destOrd="0" parTransId="{E291F04C-E26F-4243-9CB4-8D58EC17CBA2}" sibTransId="{1057AE3B-6227-EC48-8859-656C925E531E}"/>
    <dgm:cxn modelId="{5F994F54-EC6B-F84D-A35B-4897770EDD30}" srcId="{567DBD49-8FE8-6141-AB07-2DBAE16C4FF8}" destId="{0931E4E2-D1DF-EA44-82F1-374530AB1C16}" srcOrd="4" destOrd="0" parTransId="{50E9733A-C00D-6045-BB54-EBDA9440ADCB}" sibTransId="{CCC7C094-8131-E344-B092-9879621E2E27}"/>
    <dgm:cxn modelId="{FA142A62-4459-2249-B307-FEEA702B3C5D}" type="presOf" srcId="{8AC507E1-7B60-FB4A-A96B-149999AED3ED}" destId="{7D301B65-58BE-4F43-AE92-1E317345C872}" srcOrd="0" destOrd="0" presId="urn:microsoft.com/office/officeart/2008/layout/AccentedPicture"/>
    <dgm:cxn modelId="{F0F9B26B-216F-694C-B306-B1840FF57A08}" type="presOf" srcId="{8FBD5301-2EDC-1646-8E4E-1A7E1F3F2D85}" destId="{58BC3F21-9FF0-2B4B-BE9C-E370D94212D8}" srcOrd="0" destOrd="0" presId="urn:microsoft.com/office/officeart/2008/layout/AccentedPicture"/>
    <dgm:cxn modelId="{C383FF6D-11D8-D246-947E-D9BBAE77F2C9}" type="presOf" srcId="{53E13828-81F4-894F-A5C0-BEF117AC5633}" destId="{4205FD8D-5C93-6047-9156-F8E4135ECD3B}" srcOrd="0" destOrd="1" presId="urn:microsoft.com/office/officeart/2008/layout/AccentedPicture"/>
    <dgm:cxn modelId="{AF44E271-4678-9F45-919B-58C8572E8C37}" type="presOf" srcId="{346E2CCE-149A-5240-9571-3EF4283AEF9D}" destId="{4205FD8D-5C93-6047-9156-F8E4135ECD3B}" srcOrd="0" destOrd="2" presId="urn:microsoft.com/office/officeart/2008/layout/AccentedPicture"/>
    <dgm:cxn modelId="{3323F471-C61E-7B49-AAEA-8B00E565B724}" type="presOf" srcId="{301F6E41-8FAC-C04C-85E1-16358396EDAF}" destId="{C986F360-C891-E140-9BD4-6B7C0F84E3AD}" srcOrd="0" destOrd="0" presId="urn:microsoft.com/office/officeart/2008/layout/AccentedPicture"/>
    <dgm:cxn modelId="{A632597A-7C31-A743-B5BF-2E792A4B280A}" type="presOf" srcId="{261B244C-74A2-9B47-B127-9254F40887D9}" destId="{5A6E285F-1B83-E54A-BB00-388A9B17C543}" srcOrd="0" destOrd="0" presId="urn:microsoft.com/office/officeart/2008/layout/AccentedPicture"/>
    <dgm:cxn modelId="{FD5FA97B-8D15-0443-9BC5-89F04F0E19FE}" type="presOf" srcId="{567DBD49-8FE8-6141-AB07-2DBAE16C4FF8}" destId="{838C5952-8CE8-3A41-843B-C55B54F381D0}" srcOrd="0" destOrd="0" presId="urn:microsoft.com/office/officeart/2008/layout/AccentedPicture"/>
    <dgm:cxn modelId="{DE96688F-BCD7-0648-BE54-3EDF932B8DBD}" srcId="{567DBD49-8FE8-6141-AB07-2DBAE16C4FF8}" destId="{ECE8A66F-3CD7-7B47-8A94-D4A0508A4DDF}" srcOrd="1" destOrd="0" parTransId="{AFC3F22C-4556-F04E-9734-4D4241FE9BE0}" sibTransId="{18BF940D-5E3C-F44F-8E7A-DF82CD9C91A9}"/>
    <dgm:cxn modelId="{6D453FA5-6E03-E94C-9C03-E435B4E00D91}" srcId="{567DBD49-8FE8-6141-AB07-2DBAE16C4FF8}" destId="{8FBD5301-2EDC-1646-8E4E-1A7E1F3F2D85}" srcOrd="5" destOrd="0" parTransId="{1A80CB19-505A-6045-A8B7-75996EBE2BEF}" sibTransId="{0936AD1E-7421-954E-B2FE-251E6FCA341A}"/>
    <dgm:cxn modelId="{F722D9AF-8B83-974A-918B-8DF56645742E}" type="presOf" srcId="{FBB3D99C-ABE0-E144-AAFB-1018EE16A93F}" destId="{4205FD8D-5C93-6047-9156-F8E4135ECD3B}" srcOrd="0" destOrd="3" presId="urn:microsoft.com/office/officeart/2008/layout/AccentedPicture"/>
    <dgm:cxn modelId="{F1C770C0-C42B-CB45-9BB9-A6A52014F044}" type="presOf" srcId="{ECE8A66F-3CD7-7B47-8A94-D4A0508A4DDF}" destId="{3527BFF7-F99C-9546-B942-A8CCCCCB623B}" srcOrd="0" destOrd="0" presId="urn:microsoft.com/office/officeart/2008/layout/AccentedPicture"/>
    <dgm:cxn modelId="{EC7E5CCB-21D6-CB4E-B3E7-EB41C5FEFAAA}" type="presOf" srcId="{798AD76E-4C02-7C4E-9F90-66A57BC1DCDE}" destId="{4205FD8D-5C93-6047-9156-F8E4135ECD3B}" srcOrd="0" destOrd="0" presId="urn:microsoft.com/office/officeart/2008/layout/AccentedPicture"/>
    <dgm:cxn modelId="{B60EBFF9-C315-784E-AFC2-42F0689909F5}" srcId="{567DBD49-8FE8-6141-AB07-2DBAE16C4FF8}" destId="{261B244C-74A2-9B47-B127-9254F40887D9}" srcOrd="2" destOrd="0" parTransId="{301DC06F-79D3-8444-927D-79E2132CDD8B}" sibTransId="{BCA50B86-056D-3142-85AF-BCE18631E145}"/>
    <dgm:cxn modelId="{55B152C4-85F0-294C-A378-8D44A7A95092}" type="presParOf" srcId="{838C5952-8CE8-3A41-843B-C55B54F381D0}" destId="{C986F360-C891-E140-9BD4-6B7C0F84E3AD}" srcOrd="0" destOrd="0" presId="urn:microsoft.com/office/officeart/2008/layout/AccentedPicture"/>
    <dgm:cxn modelId="{B938A2FD-DD17-5048-A740-2CF0A15DE08E}" type="presParOf" srcId="{838C5952-8CE8-3A41-843B-C55B54F381D0}" destId="{4205FD8D-5C93-6047-9156-F8E4135ECD3B}" srcOrd="1" destOrd="0" presId="urn:microsoft.com/office/officeart/2008/layout/AccentedPicture"/>
    <dgm:cxn modelId="{7A7EADAE-550E-8C4C-8131-8707C591CFEE}" type="presParOf" srcId="{838C5952-8CE8-3A41-843B-C55B54F381D0}" destId="{02BB7E23-9968-7642-8E09-8EB2F3435E98}" srcOrd="2" destOrd="0" presId="urn:microsoft.com/office/officeart/2008/layout/AccentedPicture"/>
    <dgm:cxn modelId="{3F1B0E47-FF58-C14B-969C-AF10E6D860C7}" type="presParOf" srcId="{02BB7E23-9968-7642-8E09-8EB2F3435E98}" destId="{F53A46CB-520C-CE44-9511-9148E5CDA4A9}" srcOrd="0" destOrd="0" presId="urn:microsoft.com/office/officeart/2008/layout/AccentedPicture"/>
    <dgm:cxn modelId="{FCD75BB7-4D4F-584B-9DE3-6BFE77838B44}" type="presParOf" srcId="{F53A46CB-520C-CE44-9511-9148E5CDA4A9}" destId="{4BAE8988-3DDA-184F-91DE-5D896FD8B2D6}" srcOrd="0" destOrd="0" presId="urn:microsoft.com/office/officeart/2008/layout/AccentedPicture"/>
    <dgm:cxn modelId="{2D90E149-E069-FB49-9F6A-D0A72CA127FA}" type="presParOf" srcId="{F53A46CB-520C-CE44-9511-9148E5CDA4A9}" destId="{1D6AD447-108B-844B-B598-436956F760E3}" srcOrd="1" destOrd="0" presId="urn:microsoft.com/office/officeart/2008/layout/AccentedPicture"/>
    <dgm:cxn modelId="{89905B55-D7FC-7E44-AE4F-EEC75978DA61}" type="presParOf" srcId="{F53A46CB-520C-CE44-9511-9148E5CDA4A9}" destId="{A40209DE-49C3-8F46-9AC4-324CD2B1E8FD}" srcOrd="2" destOrd="0" presId="urn:microsoft.com/office/officeart/2008/layout/AccentedPicture"/>
    <dgm:cxn modelId="{0E8A6F67-0C4F-994B-B46F-AC0127222CB2}" type="presParOf" srcId="{A40209DE-49C3-8F46-9AC4-324CD2B1E8FD}" destId="{3527BFF7-F99C-9546-B942-A8CCCCCB623B}" srcOrd="0" destOrd="0" presId="urn:microsoft.com/office/officeart/2008/layout/AccentedPicture"/>
    <dgm:cxn modelId="{D7468152-E03D-034E-9B7D-0469F0DCD52C}" type="presParOf" srcId="{02BB7E23-9968-7642-8E09-8EB2F3435E98}" destId="{9130BE28-3244-3E43-AE49-3BAD9FB1C768}" srcOrd="1" destOrd="0" presId="urn:microsoft.com/office/officeart/2008/layout/AccentedPicture"/>
    <dgm:cxn modelId="{C486A757-A16B-1D40-AE2B-FA0C60F8F8FF}" type="presParOf" srcId="{02BB7E23-9968-7642-8E09-8EB2F3435E98}" destId="{E7E61B59-B75E-344B-AB4B-53A9960E2212}" srcOrd="2" destOrd="0" presId="urn:microsoft.com/office/officeart/2008/layout/AccentedPicture"/>
    <dgm:cxn modelId="{9DFC6D29-90C7-5F43-A7E2-2EA4C6DEF0B2}" type="presParOf" srcId="{E7E61B59-B75E-344B-AB4B-53A9960E2212}" destId="{B8EB4452-3668-6749-9FFA-508EA2A5BF60}" srcOrd="0" destOrd="0" presId="urn:microsoft.com/office/officeart/2008/layout/AccentedPicture"/>
    <dgm:cxn modelId="{565F23A8-8485-B149-B225-35BC38395B0A}" type="presParOf" srcId="{E7E61B59-B75E-344B-AB4B-53A9960E2212}" destId="{72A3768A-C633-AF4D-AEB1-B66CC5570FAB}" srcOrd="1" destOrd="0" presId="urn:microsoft.com/office/officeart/2008/layout/AccentedPicture"/>
    <dgm:cxn modelId="{EE86CCA5-8272-1A45-8FBA-7D50010FD141}" type="presParOf" srcId="{E7E61B59-B75E-344B-AB4B-53A9960E2212}" destId="{CE951FCD-C732-F145-92FF-E7A36B57EDAB}" srcOrd="2" destOrd="0" presId="urn:microsoft.com/office/officeart/2008/layout/AccentedPicture"/>
    <dgm:cxn modelId="{EB22F300-DF33-4342-89DD-287EDEE3A477}" type="presParOf" srcId="{CE951FCD-C732-F145-92FF-E7A36B57EDAB}" destId="{5A6E285F-1B83-E54A-BB00-388A9B17C543}" srcOrd="0" destOrd="0" presId="urn:microsoft.com/office/officeart/2008/layout/AccentedPicture"/>
    <dgm:cxn modelId="{84AB044A-E331-4146-97E6-D7F346D3AE43}" type="presParOf" srcId="{02BB7E23-9968-7642-8E09-8EB2F3435E98}" destId="{40AD6017-9735-C44C-9AE7-6ED333729359}" srcOrd="3" destOrd="0" presId="urn:microsoft.com/office/officeart/2008/layout/AccentedPicture"/>
    <dgm:cxn modelId="{EE4ADBFF-9408-0549-8185-2C5138623FF0}" type="presParOf" srcId="{02BB7E23-9968-7642-8E09-8EB2F3435E98}" destId="{ED95DAAD-A107-9440-BB71-31FEDAC01E57}" srcOrd="4" destOrd="0" presId="urn:microsoft.com/office/officeart/2008/layout/AccentedPicture"/>
    <dgm:cxn modelId="{9EE82283-49FB-4F43-B2E2-C3E5B9498843}" type="presParOf" srcId="{ED95DAAD-A107-9440-BB71-31FEDAC01E57}" destId="{3CD816A3-7105-E94B-9075-8BF05DFAFB1B}" srcOrd="0" destOrd="0" presId="urn:microsoft.com/office/officeart/2008/layout/AccentedPicture"/>
    <dgm:cxn modelId="{428E5743-BF54-7C40-8F32-B1F7FCC92935}" type="presParOf" srcId="{ED95DAAD-A107-9440-BB71-31FEDAC01E57}" destId="{E68D70A8-7203-C648-924E-7EB746054E7C}" srcOrd="1" destOrd="0" presId="urn:microsoft.com/office/officeart/2008/layout/AccentedPicture"/>
    <dgm:cxn modelId="{89B33E5C-4B40-E648-9F6A-956A8B5F048F}" type="presParOf" srcId="{ED95DAAD-A107-9440-BB71-31FEDAC01E57}" destId="{05281A46-7CA8-E942-A2D3-3C7790D7731A}" srcOrd="2" destOrd="0" presId="urn:microsoft.com/office/officeart/2008/layout/AccentedPicture"/>
    <dgm:cxn modelId="{35CFB954-2643-3F48-A9FB-F9A65353BF84}" type="presParOf" srcId="{05281A46-7CA8-E942-A2D3-3C7790D7731A}" destId="{7D301B65-58BE-4F43-AE92-1E317345C872}" srcOrd="0" destOrd="0" presId="urn:microsoft.com/office/officeart/2008/layout/AccentedPicture"/>
    <dgm:cxn modelId="{2DEB4A04-F32E-1243-B994-CD1B2378BFAF}" type="presParOf" srcId="{02BB7E23-9968-7642-8E09-8EB2F3435E98}" destId="{D6D3438B-977E-7F4E-8A89-8A87BB11CBDD}" srcOrd="5" destOrd="0" presId="urn:microsoft.com/office/officeart/2008/layout/AccentedPicture"/>
    <dgm:cxn modelId="{702C70CC-6F69-C54A-986B-2616A334DD6D}" type="presParOf" srcId="{02BB7E23-9968-7642-8E09-8EB2F3435E98}" destId="{0AD7E6B7-097A-4B4E-ACD0-D8772F0FEDDD}" srcOrd="6" destOrd="0" presId="urn:microsoft.com/office/officeart/2008/layout/AccentedPicture"/>
    <dgm:cxn modelId="{A64E9B16-5E9C-E844-B7DF-31D4A1194ADF}" type="presParOf" srcId="{0AD7E6B7-097A-4B4E-ACD0-D8772F0FEDDD}" destId="{12578925-6ECA-D04E-8D99-2C28356E1957}" srcOrd="0" destOrd="0" presId="urn:microsoft.com/office/officeart/2008/layout/AccentedPicture"/>
    <dgm:cxn modelId="{955EBDFF-56A4-3C40-8AA8-F9ED20D3C208}" type="presParOf" srcId="{0AD7E6B7-097A-4B4E-ACD0-D8772F0FEDDD}" destId="{C52917E3-E809-7C4D-878D-6E3A865257A0}" srcOrd="1" destOrd="0" presId="urn:microsoft.com/office/officeart/2008/layout/AccentedPicture"/>
    <dgm:cxn modelId="{67F5E1B3-834F-7542-9B62-9C8632BD169B}" type="presParOf" srcId="{0AD7E6B7-097A-4B4E-ACD0-D8772F0FEDDD}" destId="{0A98C5CA-58C0-F14C-BC1B-E36ABDC0F6D4}" srcOrd="2" destOrd="0" presId="urn:microsoft.com/office/officeart/2008/layout/AccentedPicture"/>
    <dgm:cxn modelId="{6F98377F-2A1A-864A-BD84-1847223EE998}" type="presParOf" srcId="{0A98C5CA-58C0-F14C-BC1B-E36ABDC0F6D4}" destId="{8DA61734-AB46-9A47-AA41-EE0B57DBD363}" srcOrd="0" destOrd="0" presId="urn:microsoft.com/office/officeart/2008/layout/AccentedPicture"/>
    <dgm:cxn modelId="{2EE876A2-CA24-2C49-8242-0EB0AD17B028}" type="presParOf" srcId="{02BB7E23-9968-7642-8E09-8EB2F3435E98}" destId="{073E4334-D72D-1243-91FA-6079F99374F9}" srcOrd="7" destOrd="0" presId="urn:microsoft.com/office/officeart/2008/layout/AccentedPicture"/>
    <dgm:cxn modelId="{FC397596-0FC9-EC41-898D-D7E511F6F209}" type="presParOf" srcId="{02BB7E23-9968-7642-8E09-8EB2F3435E98}" destId="{A3950617-C1B4-2D4C-944D-F538209D746E}" srcOrd="8" destOrd="0" presId="urn:microsoft.com/office/officeart/2008/layout/AccentedPicture"/>
    <dgm:cxn modelId="{4C38E8B2-DF03-4D48-9CF2-A58D274DFDA6}" type="presParOf" srcId="{A3950617-C1B4-2D4C-944D-F538209D746E}" destId="{C2FF3F45-58CA-6449-B72A-4A6C42B6CBB1}" srcOrd="0" destOrd="0" presId="urn:microsoft.com/office/officeart/2008/layout/AccentedPicture"/>
    <dgm:cxn modelId="{271A6B71-0546-9A41-BE3D-9BC3C8F83B67}" type="presParOf" srcId="{A3950617-C1B4-2D4C-944D-F538209D746E}" destId="{67DEBB83-3E35-7948-8777-BC0198CD7F53}" srcOrd="1" destOrd="0" presId="urn:microsoft.com/office/officeart/2008/layout/AccentedPicture"/>
    <dgm:cxn modelId="{6E6B4AA6-853A-6D4F-9FDE-92291383BD7B}" type="presParOf" srcId="{A3950617-C1B4-2D4C-944D-F538209D746E}" destId="{D058178D-AEB9-4E49-AA50-77C7FF07998E}" srcOrd="2" destOrd="0" presId="urn:microsoft.com/office/officeart/2008/layout/AccentedPicture"/>
    <dgm:cxn modelId="{6C911752-CC6F-524C-A455-CA2C4F6B151E}" type="presParOf" srcId="{D058178D-AEB9-4E49-AA50-77C7FF07998E}" destId="{58BC3F21-9FF0-2B4B-BE9C-E370D94212D8}" srcOrd="0" destOrd="0" presId="urn:microsoft.com/office/officeart/2008/layout/AccentedPicture"/>
    <dgm:cxn modelId="{0016C0D3-2EA1-764E-A28B-302F7121E100}" type="presParOf" srcId="{02BB7E23-9968-7642-8E09-8EB2F3435E98}" destId="{74BD306E-4F57-DE45-BA40-15F387E28B91}" srcOrd="9" destOrd="0" presId="urn:microsoft.com/office/officeart/2008/layout/AccentedPicture"/>
    <dgm:cxn modelId="{1B634367-3EB4-6344-B4E7-CE7204C216FB}" type="presParOf" srcId="{02BB7E23-9968-7642-8E09-8EB2F3435E98}" destId="{19DBF3C1-5D41-1B4B-8576-FA6400DB434E}" srcOrd="10" destOrd="0" presId="urn:microsoft.com/office/officeart/2008/layout/AccentedPicture"/>
    <dgm:cxn modelId="{4963D63F-E21C-8D43-A86A-D3CF793FF035}" type="presParOf" srcId="{19DBF3C1-5D41-1B4B-8576-FA6400DB434E}" destId="{FA4FA86A-76BF-3A4A-ADDF-B5547C65C77B}" srcOrd="0" destOrd="0" presId="urn:microsoft.com/office/officeart/2008/layout/AccentedPicture"/>
    <dgm:cxn modelId="{CC345917-E857-8F4A-B3AE-D92C46A4B4B7}" type="presParOf" srcId="{19DBF3C1-5D41-1B4B-8576-FA6400DB434E}" destId="{5723EEF2-B814-E748-8378-FEB95E6E2E21}" srcOrd="1" destOrd="0" presId="urn:microsoft.com/office/officeart/2008/layout/AccentedPicture"/>
    <dgm:cxn modelId="{02A63AB9-D385-B741-9AA1-57CE7DB4A65F}" type="presParOf" srcId="{19DBF3C1-5D41-1B4B-8576-FA6400DB434E}" destId="{5FF92E89-AD5B-D044-A976-A4224BF51E21}" srcOrd="2" destOrd="0" presId="urn:microsoft.com/office/officeart/2008/layout/AccentedPicture"/>
    <dgm:cxn modelId="{A356F3AF-E381-E94B-86FA-732F299B8C8D}" type="presParOf" srcId="{5FF92E89-AD5B-D044-A976-A4224BF51E21}" destId="{B9ADF79C-C03A-E94B-806F-08067D0D0740}" srcOrd="0" destOrd="0" presId="urn:microsoft.com/office/officeart/2008/layout/AccentedPicture"/>
    <dgm:cxn modelId="{907B14DF-DDB6-1F4E-AAAA-474CB2F9065B}" type="presParOf" srcId="{838C5952-8CE8-3A41-843B-C55B54F381D0}" destId="{D4C78F4A-5BE2-7E49-BA83-2FA123F17F46}" srcOrd="3" destOrd="0" presId="urn:microsoft.com/office/officeart/2008/layout/AccentedPicture"/>
    <dgm:cxn modelId="{E63162A0-9967-4342-95DF-F771ECD5A894}" type="presParOf" srcId="{D4C78F4A-5BE2-7E49-BA83-2FA123F17F46}" destId="{14EDEDB2-EA30-8F4B-A12E-67E727582A99}"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E430B-2043-C74F-92EE-999449A86AA6}"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BC913419-4BF1-9649-963B-C84AF4AF76C1}">
      <dgm:prSet phldrT="[Text]" custT="1"/>
      <dgm:spPr>
        <a:solidFill>
          <a:srgbClr val="2C5381"/>
        </a:solidFill>
      </dgm:spPr>
      <dgm:t>
        <a:bodyPr/>
        <a:lstStyle/>
        <a:p>
          <a:r>
            <a:rPr lang="en-US" sz="1600" dirty="0"/>
            <a:t>LOCAL DATA:</a:t>
          </a:r>
        </a:p>
        <a:p>
          <a:r>
            <a:rPr lang="en-US" sz="1600" dirty="0"/>
            <a:t>Assessor, MLS</a:t>
          </a:r>
        </a:p>
        <a:p>
          <a:r>
            <a:rPr lang="en-US" sz="1600" dirty="0"/>
            <a:t>Planning depts, etc.</a:t>
          </a:r>
        </a:p>
      </dgm:t>
    </dgm:pt>
    <dgm:pt modelId="{56D6465E-094B-EC40-BF5D-4770E4E6EAA1}" type="parTrans" cxnId="{265857D5-C5DD-8C46-994D-E8AE15B5B04B}">
      <dgm:prSet/>
      <dgm:spPr/>
      <dgm:t>
        <a:bodyPr/>
        <a:lstStyle/>
        <a:p>
          <a:endParaRPr lang="en-US" sz="1600"/>
        </a:p>
      </dgm:t>
    </dgm:pt>
    <dgm:pt modelId="{7BB5A018-8A8A-374C-96E9-90077E8D15DC}" type="sibTrans" cxnId="{265857D5-C5DD-8C46-994D-E8AE15B5B04B}">
      <dgm:prSet/>
      <dgm:spPr/>
      <dgm:t>
        <a:bodyPr/>
        <a:lstStyle/>
        <a:p>
          <a:endParaRPr lang="en-US" sz="1600"/>
        </a:p>
      </dgm:t>
    </dgm:pt>
    <dgm:pt modelId="{FA51A0DA-8787-084D-92D8-3B843E48C611}">
      <dgm:prSet phldrT="[Text]" custT="1"/>
      <dgm:spPr>
        <a:solidFill>
          <a:schemeClr val="accent2">
            <a:lumMod val="75000"/>
          </a:schemeClr>
        </a:solidFill>
      </dgm:spPr>
      <dgm:t>
        <a:bodyPr/>
        <a:lstStyle/>
        <a:p>
          <a:r>
            <a:rPr lang="en-US" sz="1600" dirty="0"/>
            <a:t>YOUR STORY</a:t>
          </a:r>
        </a:p>
      </dgm:t>
    </dgm:pt>
    <dgm:pt modelId="{D855B053-854D-BE4E-84C3-935B4C66CD12}" type="parTrans" cxnId="{454DF412-FF43-FF45-A63A-7BBBEBC3DD28}">
      <dgm:prSet/>
      <dgm:spPr/>
      <dgm:t>
        <a:bodyPr/>
        <a:lstStyle/>
        <a:p>
          <a:endParaRPr lang="en-US" sz="1600"/>
        </a:p>
      </dgm:t>
    </dgm:pt>
    <dgm:pt modelId="{53FFEFF7-3DF9-CD4E-BF9B-76D3488E411B}" type="sibTrans" cxnId="{454DF412-FF43-FF45-A63A-7BBBEBC3DD28}">
      <dgm:prSet/>
      <dgm:spPr/>
      <dgm:t>
        <a:bodyPr/>
        <a:lstStyle/>
        <a:p>
          <a:endParaRPr lang="en-US" sz="1600"/>
        </a:p>
      </dgm:t>
    </dgm:pt>
    <dgm:pt modelId="{6F7EA69D-08A7-B946-9684-3F777C488BFE}">
      <dgm:prSet custT="1"/>
      <dgm:spPr>
        <a:solidFill>
          <a:srgbClr val="2C5381"/>
        </a:solidFill>
      </dgm:spPr>
      <dgm:t>
        <a:bodyPr/>
        <a:lstStyle/>
        <a:p>
          <a:r>
            <a:rPr lang="en-US" sz="1600" dirty="0"/>
            <a:t>PRIMARY RESEARCH</a:t>
          </a:r>
        </a:p>
        <a:p>
          <a:r>
            <a:rPr lang="en-US" sz="1600" dirty="0"/>
            <a:t>Interviews</a:t>
          </a:r>
        </a:p>
        <a:p>
          <a:r>
            <a:rPr lang="en-US" sz="1600" dirty="0"/>
            <a:t>Surveys</a:t>
          </a:r>
        </a:p>
      </dgm:t>
    </dgm:pt>
    <dgm:pt modelId="{2FF737F5-D131-4A45-B728-701860F621D7}" type="parTrans" cxnId="{D91F1947-AA94-174B-8B6B-8948B6BB686D}">
      <dgm:prSet/>
      <dgm:spPr/>
      <dgm:t>
        <a:bodyPr/>
        <a:lstStyle/>
        <a:p>
          <a:endParaRPr lang="en-US" sz="1600"/>
        </a:p>
      </dgm:t>
    </dgm:pt>
    <dgm:pt modelId="{99D79621-F887-4F4C-86D9-CC4C2006F7D1}" type="sibTrans" cxnId="{D91F1947-AA94-174B-8B6B-8948B6BB686D}">
      <dgm:prSet/>
      <dgm:spPr/>
      <dgm:t>
        <a:bodyPr/>
        <a:lstStyle/>
        <a:p>
          <a:endParaRPr lang="en-US" sz="1600"/>
        </a:p>
      </dgm:t>
    </dgm:pt>
    <dgm:pt modelId="{3AD274AB-4884-884E-B8AC-FB102A577FA0}">
      <dgm:prSet/>
      <dgm:spPr>
        <a:solidFill>
          <a:srgbClr val="2C5381"/>
        </a:solidFill>
      </dgm:spPr>
      <dgm:t>
        <a:bodyPr/>
        <a:lstStyle/>
        <a:p>
          <a:r>
            <a:rPr lang="en-US" dirty="0"/>
            <a:t>NATIONAL/STATE DATA:</a:t>
          </a:r>
        </a:p>
        <a:p>
          <a:r>
            <a:rPr lang="en-US" dirty="0"/>
            <a:t>Census/ACS</a:t>
          </a:r>
        </a:p>
        <a:p>
          <a:r>
            <a:rPr lang="en-US" dirty="0"/>
            <a:t>QCEW (jobs), </a:t>
          </a:r>
          <a:r>
            <a:rPr lang="en-US" dirty="0" err="1"/>
            <a:t>etc</a:t>
          </a:r>
          <a:endParaRPr lang="en-US" dirty="0"/>
        </a:p>
      </dgm:t>
    </dgm:pt>
    <dgm:pt modelId="{5516DEB1-0EA0-EC43-9375-C50A81E5CA83}" type="parTrans" cxnId="{E3FE814E-FFCB-0244-9B56-034940E62BF6}">
      <dgm:prSet/>
      <dgm:spPr/>
      <dgm:t>
        <a:bodyPr/>
        <a:lstStyle/>
        <a:p>
          <a:endParaRPr lang="en-US"/>
        </a:p>
      </dgm:t>
    </dgm:pt>
    <dgm:pt modelId="{E5DBD58A-7615-1044-8D47-6546B1FA5534}" type="sibTrans" cxnId="{E3FE814E-FFCB-0244-9B56-034940E62BF6}">
      <dgm:prSet/>
      <dgm:spPr/>
      <dgm:t>
        <a:bodyPr/>
        <a:lstStyle/>
        <a:p>
          <a:endParaRPr lang="en-US"/>
        </a:p>
      </dgm:t>
    </dgm:pt>
    <dgm:pt modelId="{97F6B522-2A3C-A547-9807-C271DE0F1F3C}" type="pres">
      <dgm:prSet presAssocID="{83CE430B-2043-C74F-92EE-999449A86AA6}" presName="diagram" presStyleCnt="0">
        <dgm:presLayoutVars>
          <dgm:chPref val="1"/>
          <dgm:dir/>
          <dgm:animOne val="branch"/>
          <dgm:animLvl val="lvl"/>
          <dgm:resizeHandles val="exact"/>
        </dgm:presLayoutVars>
      </dgm:prSet>
      <dgm:spPr/>
    </dgm:pt>
    <dgm:pt modelId="{F6C16AC6-E9F4-F249-9488-D22A10864EAD}" type="pres">
      <dgm:prSet presAssocID="{BC913419-4BF1-9649-963B-C84AF4AF76C1}" presName="root1" presStyleCnt="0"/>
      <dgm:spPr/>
    </dgm:pt>
    <dgm:pt modelId="{F0965CAD-D145-FD46-95AB-87E403C06C10}" type="pres">
      <dgm:prSet presAssocID="{BC913419-4BF1-9649-963B-C84AF4AF76C1}" presName="LevelOneTextNode" presStyleLbl="node0" presStyleIdx="0" presStyleCnt="4" custScaleX="151972" custLinFactY="100000" custLinFactNeighborX="26635" custLinFactNeighborY="105206">
        <dgm:presLayoutVars>
          <dgm:chPref val="3"/>
        </dgm:presLayoutVars>
      </dgm:prSet>
      <dgm:spPr/>
    </dgm:pt>
    <dgm:pt modelId="{E71ECA64-3FB4-3847-B10F-85655BAA980B}" type="pres">
      <dgm:prSet presAssocID="{BC913419-4BF1-9649-963B-C84AF4AF76C1}" presName="level2hierChild" presStyleCnt="0"/>
      <dgm:spPr/>
    </dgm:pt>
    <dgm:pt modelId="{E5C2B3E6-B2B2-1848-A27A-A7ACB722AFAD}" type="pres">
      <dgm:prSet presAssocID="{FA51A0DA-8787-084D-92D8-3B843E48C611}" presName="root1" presStyleCnt="0"/>
      <dgm:spPr/>
    </dgm:pt>
    <dgm:pt modelId="{875E0238-883E-FA44-808D-68A666AAB395}" type="pres">
      <dgm:prSet presAssocID="{FA51A0DA-8787-084D-92D8-3B843E48C611}" presName="LevelOneTextNode" presStyleLbl="node0" presStyleIdx="1" presStyleCnt="4" custLinFactX="-7050" custLinFactNeighborX="-100000" custLinFactNeighborY="90304">
        <dgm:presLayoutVars>
          <dgm:chPref val="3"/>
        </dgm:presLayoutVars>
      </dgm:prSet>
      <dgm:spPr/>
    </dgm:pt>
    <dgm:pt modelId="{5966F0CE-EEE5-8C40-94C7-C0DEEF6E3B94}" type="pres">
      <dgm:prSet presAssocID="{FA51A0DA-8787-084D-92D8-3B843E48C611}" presName="level2hierChild" presStyleCnt="0"/>
      <dgm:spPr/>
    </dgm:pt>
    <dgm:pt modelId="{B1E949E9-970A-5145-9C75-5428971788E0}" type="pres">
      <dgm:prSet presAssocID="{6F7EA69D-08A7-B946-9684-3F777C488BFE}" presName="root1" presStyleCnt="0"/>
      <dgm:spPr/>
    </dgm:pt>
    <dgm:pt modelId="{29C2741D-8A39-BD4B-AA81-B7565941ADD6}" type="pres">
      <dgm:prSet presAssocID="{6F7EA69D-08A7-B946-9684-3F777C488BFE}" presName="LevelOneTextNode" presStyleLbl="node0" presStyleIdx="2" presStyleCnt="4" custScaleX="151972" custLinFactNeighborX="27417" custLinFactNeighborY="99052">
        <dgm:presLayoutVars>
          <dgm:chPref val="3"/>
        </dgm:presLayoutVars>
      </dgm:prSet>
      <dgm:spPr/>
    </dgm:pt>
    <dgm:pt modelId="{7566AC06-9BCA-3F45-9657-C1FC10CE342F}" type="pres">
      <dgm:prSet presAssocID="{6F7EA69D-08A7-B946-9684-3F777C488BFE}" presName="level2hierChild" presStyleCnt="0"/>
      <dgm:spPr/>
    </dgm:pt>
    <dgm:pt modelId="{1062F811-D80B-0544-93F1-27A685BE8B1B}" type="pres">
      <dgm:prSet presAssocID="{3AD274AB-4884-884E-B8AC-FB102A577FA0}" presName="root1" presStyleCnt="0"/>
      <dgm:spPr/>
    </dgm:pt>
    <dgm:pt modelId="{E4856528-6699-414F-8E0B-159DED26A772}" type="pres">
      <dgm:prSet presAssocID="{3AD274AB-4884-884E-B8AC-FB102A577FA0}" presName="LevelOneTextNode" presStyleLbl="node0" presStyleIdx="3" presStyleCnt="4" custScaleX="151972" custLinFactY="-100000" custLinFactNeighborX="26633" custLinFactNeighborY="-159401">
        <dgm:presLayoutVars>
          <dgm:chPref val="3"/>
        </dgm:presLayoutVars>
      </dgm:prSet>
      <dgm:spPr/>
    </dgm:pt>
    <dgm:pt modelId="{DD6D5D66-5C48-7E48-AD73-0F8DCFFD069E}" type="pres">
      <dgm:prSet presAssocID="{3AD274AB-4884-884E-B8AC-FB102A577FA0}" presName="level2hierChild" presStyleCnt="0"/>
      <dgm:spPr/>
    </dgm:pt>
  </dgm:ptLst>
  <dgm:cxnLst>
    <dgm:cxn modelId="{454DF412-FF43-FF45-A63A-7BBBEBC3DD28}" srcId="{83CE430B-2043-C74F-92EE-999449A86AA6}" destId="{FA51A0DA-8787-084D-92D8-3B843E48C611}" srcOrd="1" destOrd="0" parTransId="{D855B053-854D-BE4E-84C3-935B4C66CD12}" sibTransId="{53FFEFF7-3DF9-CD4E-BF9B-76D3488E411B}"/>
    <dgm:cxn modelId="{7FA0401D-CC54-5B4D-A235-65832F66802D}" type="presOf" srcId="{FA51A0DA-8787-084D-92D8-3B843E48C611}" destId="{875E0238-883E-FA44-808D-68A666AAB395}" srcOrd="0" destOrd="0" presId="urn:microsoft.com/office/officeart/2005/8/layout/hierarchy2"/>
    <dgm:cxn modelId="{D91F1947-AA94-174B-8B6B-8948B6BB686D}" srcId="{83CE430B-2043-C74F-92EE-999449A86AA6}" destId="{6F7EA69D-08A7-B946-9684-3F777C488BFE}" srcOrd="2" destOrd="0" parTransId="{2FF737F5-D131-4A45-B728-701860F621D7}" sibTransId="{99D79621-F887-4F4C-86D9-CC4C2006F7D1}"/>
    <dgm:cxn modelId="{E3FE814E-FFCB-0244-9B56-034940E62BF6}" srcId="{83CE430B-2043-C74F-92EE-999449A86AA6}" destId="{3AD274AB-4884-884E-B8AC-FB102A577FA0}" srcOrd="3" destOrd="0" parTransId="{5516DEB1-0EA0-EC43-9375-C50A81E5CA83}" sibTransId="{E5DBD58A-7615-1044-8D47-6546B1FA5534}"/>
    <dgm:cxn modelId="{AB65B752-FD28-2347-A8FA-875BD3294587}" type="presOf" srcId="{6F7EA69D-08A7-B946-9684-3F777C488BFE}" destId="{29C2741D-8A39-BD4B-AA81-B7565941ADD6}" srcOrd="0" destOrd="0" presId="urn:microsoft.com/office/officeart/2005/8/layout/hierarchy2"/>
    <dgm:cxn modelId="{46CF2394-7DCD-2F45-8F34-DD32AA23058F}" type="presOf" srcId="{3AD274AB-4884-884E-B8AC-FB102A577FA0}" destId="{E4856528-6699-414F-8E0B-159DED26A772}" srcOrd="0" destOrd="0" presId="urn:microsoft.com/office/officeart/2005/8/layout/hierarchy2"/>
    <dgm:cxn modelId="{352539C8-1219-3445-94B2-0D3916CEC635}" type="presOf" srcId="{83CE430B-2043-C74F-92EE-999449A86AA6}" destId="{97F6B522-2A3C-A547-9807-C271DE0F1F3C}" srcOrd="0" destOrd="0" presId="urn:microsoft.com/office/officeart/2005/8/layout/hierarchy2"/>
    <dgm:cxn modelId="{265857D5-C5DD-8C46-994D-E8AE15B5B04B}" srcId="{83CE430B-2043-C74F-92EE-999449A86AA6}" destId="{BC913419-4BF1-9649-963B-C84AF4AF76C1}" srcOrd="0" destOrd="0" parTransId="{56D6465E-094B-EC40-BF5D-4770E4E6EAA1}" sibTransId="{7BB5A018-8A8A-374C-96E9-90077E8D15DC}"/>
    <dgm:cxn modelId="{681A18F9-CFCD-404A-A5DE-A32C262631F3}" type="presOf" srcId="{BC913419-4BF1-9649-963B-C84AF4AF76C1}" destId="{F0965CAD-D145-FD46-95AB-87E403C06C10}" srcOrd="0" destOrd="0" presId="urn:microsoft.com/office/officeart/2005/8/layout/hierarchy2"/>
    <dgm:cxn modelId="{7EE5A36E-91A4-B241-8385-3E2CEBCF09F7}" type="presParOf" srcId="{97F6B522-2A3C-A547-9807-C271DE0F1F3C}" destId="{F6C16AC6-E9F4-F249-9488-D22A10864EAD}" srcOrd="0" destOrd="0" presId="urn:microsoft.com/office/officeart/2005/8/layout/hierarchy2"/>
    <dgm:cxn modelId="{F477E868-B0F4-D54F-9BF2-DD9200BFE737}" type="presParOf" srcId="{F6C16AC6-E9F4-F249-9488-D22A10864EAD}" destId="{F0965CAD-D145-FD46-95AB-87E403C06C10}" srcOrd="0" destOrd="0" presId="urn:microsoft.com/office/officeart/2005/8/layout/hierarchy2"/>
    <dgm:cxn modelId="{DB6A4EA1-6A14-8D47-885C-BB730A838B53}" type="presParOf" srcId="{F6C16AC6-E9F4-F249-9488-D22A10864EAD}" destId="{E71ECA64-3FB4-3847-B10F-85655BAA980B}" srcOrd="1" destOrd="0" presId="urn:microsoft.com/office/officeart/2005/8/layout/hierarchy2"/>
    <dgm:cxn modelId="{0F2791E0-3BD8-BB4A-BB39-C6789C596602}" type="presParOf" srcId="{97F6B522-2A3C-A547-9807-C271DE0F1F3C}" destId="{E5C2B3E6-B2B2-1848-A27A-A7ACB722AFAD}" srcOrd="1" destOrd="0" presId="urn:microsoft.com/office/officeart/2005/8/layout/hierarchy2"/>
    <dgm:cxn modelId="{676C7B40-DE8F-0947-9F37-8A4E89B4C8A4}" type="presParOf" srcId="{E5C2B3E6-B2B2-1848-A27A-A7ACB722AFAD}" destId="{875E0238-883E-FA44-808D-68A666AAB395}" srcOrd="0" destOrd="0" presId="urn:microsoft.com/office/officeart/2005/8/layout/hierarchy2"/>
    <dgm:cxn modelId="{0E3FE74D-CFD5-5240-84F8-33B48CE0B132}" type="presParOf" srcId="{E5C2B3E6-B2B2-1848-A27A-A7ACB722AFAD}" destId="{5966F0CE-EEE5-8C40-94C7-C0DEEF6E3B94}" srcOrd="1" destOrd="0" presId="urn:microsoft.com/office/officeart/2005/8/layout/hierarchy2"/>
    <dgm:cxn modelId="{CD8D0707-665B-0A4B-9AEA-5D20B6B2333E}" type="presParOf" srcId="{97F6B522-2A3C-A547-9807-C271DE0F1F3C}" destId="{B1E949E9-970A-5145-9C75-5428971788E0}" srcOrd="2" destOrd="0" presId="urn:microsoft.com/office/officeart/2005/8/layout/hierarchy2"/>
    <dgm:cxn modelId="{E5818BEB-7CAB-9142-B727-382A0DD96C88}" type="presParOf" srcId="{B1E949E9-970A-5145-9C75-5428971788E0}" destId="{29C2741D-8A39-BD4B-AA81-B7565941ADD6}" srcOrd="0" destOrd="0" presId="urn:microsoft.com/office/officeart/2005/8/layout/hierarchy2"/>
    <dgm:cxn modelId="{1965E5CA-9A77-9D42-88C9-9EB7867D0AEF}" type="presParOf" srcId="{B1E949E9-970A-5145-9C75-5428971788E0}" destId="{7566AC06-9BCA-3F45-9657-C1FC10CE342F}" srcOrd="1" destOrd="0" presId="urn:microsoft.com/office/officeart/2005/8/layout/hierarchy2"/>
    <dgm:cxn modelId="{9C52BE87-4FA5-5146-BFAF-76AC8C6FEBE5}" type="presParOf" srcId="{97F6B522-2A3C-A547-9807-C271DE0F1F3C}" destId="{1062F811-D80B-0544-93F1-27A685BE8B1B}" srcOrd="3" destOrd="0" presId="urn:microsoft.com/office/officeart/2005/8/layout/hierarchy2"/>
    <dgm:cxn modelId="{B1EB730F-B67B-A04A-92C8-ED18B232E47C}" type="presParOf" srcId="{1062F811-D80B-0544-93F1-27A685BE8B1B}" destId="{E4856528-6699-414F-8E0B-159DED26A772}" srcOrd="0" destOrd="0" presId="urn:microsoft.com/office/officeart/2005/8/layout/hierarchy2"/>
    <dgm:cxn modelId="{9EFFAD76-AAC1-0C4D-B85C-66AFA75714C1}" type="presParOf" srcId="{1062F811-D80B-0544-93F1-27A685BE8B1B}" destId="{DD6D5D66-5C48-7E48-AD73-0F8DCFFD069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048B0-2155-584D-AFD3-1EB7F73BDA70}"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20041A81-B47F-E347-AE79-DA6AE29DC62B}">
      <dgm:prSet phldrT="[Text]"/>
      <dgm:spPr>
        <a:solidFill>
          <a:srgbClr val="2C5381"/>
        </a:solidFill>
      </dgm:spPr>
      <dgm:t>
        <a:bodyPr/>
        <a:lstStyle/>
        <a:p>
          <a:r>
            <a:rPr lang="en-US" b="1" dirty="0">
              <a:solidFill>
                <a:schemeClr val="bg1"/>
              </a:solidFill>
            </a:rPr>
            <a:t>Political will</a:t>
          </a:r>
        </a:p>
      </dgm:t>
    </dgm:pt>
    <dgm:pt modelId="{CAD9B619-5095-E347-A40C-041E2CA0831D}" type="parTrans" cxnId="{A793DCD5-64EA-4F47-A905-102F359F604A}">
      <dgm:prSet/>
      <dgm:spPr/>
      <dgm:t>
        <a:bodyPr/>
        <a:lstStyle/>
        <a:p>
          <a:endParaRPr lang="en-US"/>
        </a:p>
      </dgm:t>
    </dgm:pt>
    <dgm:pt modelId="{0DA47F3A-24E5-C44C-8348-7B2BD7E5EDFB}" type="sibTrans" cxnId="{A793DCD5-64EA-4F47-A905-102F359F604A}">
      <dgm:prSet/>
      <dgm:spPr/>
      <dgm:t>
        <a:bodyPr/>
        <a:lstStyle/>
        <a:p>
          <a:endParaRPr lang="en-US"/>
        </a:p>
      </dgm:t>
    </dgm:pt>
    <dgm:pt modelId="{AF900177-F430-FF40-A23E-72439F4A81A7}">
      <dgm:prSet phldrT="[Text]"/>
      <dgm:spPr>
        <a:solidFill>
          <a:schemeClr val="accent3">
            <a:lumMod val="60000"/>
            <a:lumOff val="40000"/>
          </a:schemeClr>
        </a:solidFill>
      </dgm:spPr>
      <dgm:t>
        <a:bodyPr/>
        <a:lstStyle/>
        <a:p>
          <a:r>
            <a:rPr lang="en-US" dirty="0">
              <a:solidFill>
                <a:schemeClr val="tx1"/>
              </a:solidFill>
            </a:rPr>
            <a:t>Funding	</a:t>
          </a:r>
        </a:p>
      </dgm:t>
    </dgm:pt>
    <dgm:pt modelId="{E2BD40F9-7E55-C644-A4BF-056EDE97C4E6}" type="parTrans" cxnId="{666D94AE-B818-1F43-94C3-53B27B3336D6}">
      <dgm:prSet/>
      <dgm:spPr/>
      <dgm:t>
        <a:bodyPr/>
        <a:lstStyle/>
        <a:p>
          <a:endParaRPr lang="en-US"/>
        </a:p>
      </dgm:t>
    </dgm:pt>
    <dgm:pt modelId="{FFB23096-6060-D048-9E79-2BCF51289D16}" type="sibTrans" cxnId="{666D94AE-B818-1F43-94C3-53B27B3336D6}">
      <dgm:prSet/>
      <dgm:spPr/>
      <dgm:t>
        <a:bodyPr/>
        <a:lstStyle/>
        <a:p>
          <a:endParaRPr lang="en-US"/>
        </a:p>
      </dgm:t>
    </dgm:pt>
    <dgm:pt modelId="{4D795C32-A94F-734B-95E7-5E67DB94E95E}">
      <dgm:prSet phldrT="[Text]"/>
      <dgm:spPr>
        <a:solidFill>
          <a:schemeClr val="accent2">
            <a:lumMod val="60000"/>
            <a:lumOff val="40000"/>
          </a:schemeClr>
        </a:solidFill>
      </dgm:spPr>
      <dgm:t>
        <a:bodyPr/>
        <a:lstStyle/>
        <a:p>
          <a:r>
            <a:rPr lang="en-US" dirty="0">
              <a:solidFill>
                <a:schemeClr val="tx1"/>
              </a:solidFill>
            </a:rPr>
            <a:t>Expertise &amp; Capacity</a:t>
          </a:r>
        </a:p>
      </dgm:t>
    </dgm:pt>
    <dgm:pt modelId="{CA737E11-B46F-3647-8AC9-0374400D6864}" type="parTrans" cxnId="{E732C7A2-9DCE-FB48-BEEB-AF7FA742A514}">
      <dgm:prSet/>
      <dgm:spPr/>
      <dgm:t>
        <a:bodyPr/>
        <a:lstStyle/>
        <a:p>
          <a:endParaRPr lang="en-US"/>
        </a:p>
      </dgm:t>
    </dgm:pt>
    <dgm:pt modelId="{F2B91898-A040-3944-8603-930588B0F0C7}" type="sibTrans" cxnId="{E732C7A2-9DCE-FB48-BEEB-AF7FA742A514}">
      <dgm:prSet/>
      <dgm:spPr/>
      <dgm:t>
        <a:bodyPr/>
        <a:lstStyle/>
        <a:p>
          <a:endParaRPr lang="en-US"/>
        </a:p>
      </dgm:t>
    </dgm:pt>
    <dgm:pt modelId="{F5DAED7C-9F76-CE40-AD63-641FAED819B1}">
      <dgm:prSet phldrT="[Text]"/>
      <dgm:spPr>
        <a:solidFill>
          <a:schemeClr val="accent4">
            <a:lumMod val="60000"/>
            <a:lumOff val="40000"/>
          </a:schemeClr>
        </a:solidFill>
      </dgm:spPr>
      <dgm:t>
        <a:bodyPr/>
        <a:lstStyle/>
        <a:p>
          <a:pPr>
            <a:lnSpc>
              <a:spcPct val="100000"/>
            </a:lnSpc>
            <a:spcAft>
              <a:spcPts val="0"/>
            </a:spcAft>
          </a:pPr>
          <a:r>
            <a:rPr lang="en-US" dirty="0">
              <a:solidFill>
                <a:schemeClr val="tx1"/>
              </a:solidFill>
            </a:rPr>
            <a:t>Management </a:t>
          </a:r>
        </a:p>
        <a:p>
          <a:pPr>
            <a:lnSpc>
              <a:spcPct val="90000"/>
            </a:lnSpc>
            <a:spcAft>
              <a:spcPct val="35000"/>
            </a:spcAft>
          </a:pPr>
          <a:r>
            <a:rPr lang="en-US" dirty="0">
              <a:solidFill>
                <a:schemeClr val="tx1"/>
              </a:solidFill>
            </a:rPr>
            <a:t>and Oversight	</a:t>
          </a:r>
        </a:p>
      </dgm:t>
    </dgm:pt>
    <dgm:pt modelId="{724B3E5D-BC75-484A-A87A-0E59586A7E1E}" type="parTrans" cxnId="{23E1E5F3-1069-6547-B650-3C811D933568}">
      <dgm:prSet/>
      <dgm:spPr/>
      <dgm:t>
        <a:bodyPr/>
        <a:lstStyle/>
        <a:p>
          <a:endParaRPr lang="en-US"/>
        </a:p>
      </dgm:t>
    </dgm:pt>
    <dgm:pt modelId="{492C0B1C-6085-1540-BB13-E7170D7F4904}" type="sibTrans" cxnId="{23E1E5F3-1069-6547-B650-3C811D933568}">
      <dgm:prSet/>
      <dgm:spPr/>
      <dgm:t>
        <a:bodyPr/>
        <a:lstStyle/>
        <a:p>
          <a:endParaRPr lang="en-US"/>
        </a:p>
      </dgm:t>
    </dgm:pt>
    <dgm:pt modelId="{AE0E0521-356E-C041-9B75-CDFE008743DF}">
      <dgm:prSet phldrT="[Text]"/>
      <dgm:spPr>
        <a:solidFill>
          <a:schemeClr val="accent5">
            <a:lumMod val="60000"/>
            <a:lumOff val="40000"/>
          </a:schemeClr>
        </a:solidFill>
      </dgm:spPr>
      <dgm:t>
        <a:bodyPr/>
        <a:lstStyle/>
        <a:p>
          <a:r>
            <a:rPr lang="en-US" dirty="0">
              <a:solidFill>
                <a:schemeClr val="tx1"/>
              </a:solidFill>
            </a:rPr>
            <a:t>Community ownership, support, education</a:t>
          </a:r>
        </a:p>
      </dgm:t>
    </dgm:pt>
    <dgm:pt modelId="{06EEB436-9AA9-5F43-AE53-B822075AED87}" type="parTrans" cxnId="{EE6FA305-0274-734E-B53F-CB47A9EBE81C}">
      <dgm:prSet/>
      <dgm:spPr/>
      <dgm:t>
        <a:bodyPr/>
        <a:lstStyle/>
        <a:p>
          <a:endParaRPr lang="en-US"/>
        </a:p>
      </dgm:t>
    </dgm:pt>
    <dgm:pt modelId="{814926A3-ED18-594D-B3E1-7431BC317F93}" type="sibTrans" cxnId="{EE6FA305-0274-734E-B53F-CB47A9EBE81C}">
      <dgm:prSet/>
      <dgm:spPr/>
      <dgm:t>
        <a:bodyPr/>
        <a:lstStyle/>
        <a:p>
          <a:endParaRPr lang="en-US"/>
        </a:p>
      </dgm:t>
    </dgm:pt>
    <dgm:pt modelId="{E6983D0F-FABC-8345-8D30-07B53156E3C3}" type="pres">
      <dgm:prSet presAssocID="{576048B0-2155-584D-AFD3-1EB7F73BDA70}" presName="diagram" presStyleCnt="0">
        <dgm:presLayoutVars>
          <dgm:chMax val="1"/>
          <dgm:dir/>
          <dgm:animLvl val="ctr"/>
          <dgm:resizeHandles val="exact"/>
        </dgm:presLayoutVars>
      </dgm:prSet>
      <dgm:spPr/>
    </dgm:pt>
    <dgm:pt modelId="{D68E6BCA-8440-664F-9981-7FFE90F51CD2}" type="pres">
      <dgm:prSet presAssocID="{576048B0-2155-584D-AFD3-1EB7F73BDA70}" presName="matrix" presStyleCnt="0"/>
      <dgm:spPr/>
    </dgm:pt>
    <dgm:pt modelId="{1841659F-0BB0-1F42-AF72-6E94D981331A}" type="pres">
      <dgm:prSet presAssocID="{576048B0-2155-584D-AFD3-1EB7F73BDA70}" presName="tile1" presStyleLbl="node1" presStyleIdx="0" presStyleCnt="4" custScaleX="80374" custScaleY="77695"/>
      <dgm:spPr/>
    </dgm:pt>
    <dgm:pt modelId="{055B5C90-84FC-7A4F-860C-F392A2764BD6}" type="pres">
      <dgm:prSet presAssocID="{576048B0-2155-584D-AFD3-1EB7F73BDA70}" presName="tile1text" presStyleLbl="node1" presStyleIdx="0" presStyleCnt="4">
        <dgm:presLayoutVars>
          <dgm:chMax val="0"/>
          <dgm:chPref val="0"/>
          <dgm:bulletEnabled val="1"/>
        </dgm:presLayoutVars>
      </dgm:prSet>
      <dgm:spPr/>
    </dgm:pt>
    <dgm:pt modelId="{2264FEE7-987C-114D-8E6B-2C28A390CB4D}" type="pres">
      <dgm:prSet presAssocID="{576048B0-2155-584D-AFD3-1EB7F73BDA70}" presName="tile2" presStyleLbl="node1" presStyleIdx="1" presStyleCnt="4" custScaleX="81308" custScaleY="76952"/>
      <dgm:spPr/>
    </dgm:pt>
    <dgm:pt modelId="{829944AB-4351-E74E-B9A9-BDB7733E7C90}" type="pres">
      <dgm:prSet presAssocID="{576048B0-2155-584D-AFD3-1EB7F73BDA70}" presName="tile2text" presStyleLbl="node1" presStyleIdx="1" presStyleCnt="4">
        <dgm:presLayoutVars>
          <dgm:chMax val="0"/>
          <dgm:chPref val="0"/>
          <dgm:bulletEnabled val="1"/>
        </dgm:presLayoutVars>
      </dgm:prSet>
      <dgm:spPr/>
    </dgm:pt>
    <dgm:pt modelId="{AC2E949A-886D-B84D-B6DD-3203924026DB}" type="pres">
      <dgm:prSet presAssocID="{576048B0-2155-584D-AFD3-1EB7F73BDA70}" presName="tile3" presStyleLbl="node1" presStyleIdx="2" presStyleCnt="4" custScaleX="81075" custScaleY="80855"/>
      <dgm:spPr/>
    </dgm:pt>
    <dgm:pt modelId="{0BFB393F-B109-034C-860A-6FEF7897FD23}" type="pres">
      <dgm:prSet presAssocID="{576048B0-2155-584D-AFD3-1EB7F73BDA70}" presName="tile3text" presStyleLbl="node1" presStyleIdx="2" presStyleCnt="4">
        <dgm:presLayoutVars>
          <dgm:chMax val="0"/>
          <dgm:chPref val="0"/>
          <dgm:bulletEnabled val="1"/>
        </dgm:presLayoutVars>
      </dgm:prSet>
      <dgm:spPr/>
    </dgm:pt>
    <dgm:pt modelId="{B966E02E-7B49-1440-9E11-FDF4DC735D17}" type="pres">
      <dgm:prSet presAssocID="{576048B0-2155-584D-AFD3-1EB7F73BDA70}" presName="tile4" presStyleLbl="node1" presStyleIdx="3" presStyleCnt="4" custScaleX="78037" custScaleY="81413"/>
      <dgm:spPr/>
    </dgm:pt>
    <dgm:pt modelId="{F23D848E-4325-3E48-9291-1100F018B234}" type="pres">
      <dgm:prSet presAssocID="{576048B0-2155-584D-AFD3-1EB7F73BDA70}" presName="tile4text" presStyleLbl="node1" presStyleIdx="3" presStyleCnt="4">
        <dgm:presLayoutVars>
          <dgm:chMax val="0"/>
          <dgm:chPref val="0"/>
          <dgm:bulletEnabled val="1"/>
        </dgm:presLayoutVars>
      </dgm:prSet>
      <dgm:spPr/>
    </dgm:pt>
    <dgm:pt modelId="{267A9310-5123-5144-8054-8A875544354D}" type="pres">
      <dgm:prSet presAssocID="{576048B0-2155-584D-AFD3-1EB7F73BDA70}" presName="centerTile" presStyleLbl="fgShp" presStyleIdx="0" presStyleCnt="1" custScaleX="126168" custScaleY="129368">
        <dgm:presLayoutVars>
          <dgm:chMax val="0"/>
          <dgm:chPref val="0"/>
        </dgm:presLayoutVars>
      </dgm:prSet>
      <dgm:spPr/>
    </dgm:pt>
  </dgm:ptLst>
  <dgm:cxnLst>
    <dgm:cxn modelId="{029DB200-011E-E84F-97CC-C56A2153B29D}" type="presOf" srcId="{AF900177-F430-FF40-A23E-72439F4A81A7}" destId="{055B5C90-84FC-7A4F-860C-F392A2764BD6}" srcOrd="1" destOrd="0" presId="urn:microsoft.com/office/officeart/2005/8/layout/matrix1"/>
    <dgm:cxn modelId="{EE6FA305-0274-734E-B53F-CB47A9EBE81C}" srcId="{20041A81-B47F-E347-AE79-DA6AE29DC62B}" destId="{AE0E0521-356E-C041-9B75-CDFE008743DF}" srcOrd="3" destOrd="0" parTransId="{06EEB436-9AA9-5F43-AE53-B822075AED87}" sibTransId="{814926A3-ED18-594D-B3E1-7431BC317F93}"/>
    <dgm:cxn modelId="{498C5122-0C5F-2244-B2E6-C05844DE9A03}" type="presOf" srcId="{4D795C32-A94F-734B-95E7-5E67DB94E95E}" destId="{2264FEE7-987C-114D-8E6B-2C28A390CB4D}" srcOrd="0" destOrd="0" presId="urn:microsoft.com/office/officeart/2005/8/layout/matrix1"/>
    <dgm:cxn modelId="{0223F86C-FAD0-A247-A2E5-5FAE69412953}" type="presOf" srcId="{F5DAED7C-9F76-CE40-AD63-641FAED819B1}" destId="{AC2E949A-886D-B84D-B6DD-3203924026DB}" srcOrd="0" destOrd="0" presId="urn:microsoft.com/office/officeart/2005/8/layout/matrix1"/>
    <dgm:cxn modelId="{A7A9CD76-5F2E-CF43-84ED-D85BD0E1BEFA}" type="presOf" srcId="{576048B0-2155-584D-AFD3-1EB7F73BDA70}" destId="{E6983D0F-FABC-8345-8D30-07B53156E3C3}" srcOrd="0" destOrd="0" presId="urn:microsoft.com/office/officeart/2005/8/layout/matrix1"/>
    <dgm:cxn modelId="{52546B7D-30C2-EC49-80BA-9B1B63538AE2}" type="presOf" srcId="{20041A81-B47F-E347-AE79-DA6AE29DC62B}" destId="{267A9310-5123-5144-8054-8A875544354D}" srcOrd="0" destOrd="0" presId="urn:microsoft.com/office/officeart/2005/8/layout/matrix1"/>
    <dgm:cxn modelId="{59A99D88-A2F4-B741-81F3-FAC97AA26F1F}" type="presOf" srcId="{F5DAED7C-9F76-CE40-AD63-641FAED819B1}" destId="{0BFB393F-B109-034C-860A-6FEF7897FD23}" srcOrd="1" destOrd="0" presId="urn:microsoft.com/office/officeart/2005/8/layout/matrix1"/>
    <dgm:cxn modelId="{AEAAA18F-8696-A745-85BC-294D48E55E2A}" type="presOf" srcId="{AE0E0521-356E-C041-9B75-CDFE008743DF}" destId="{B966E02E-7B49-1440-9E11-FDF4DC735D17}" srcOrd="0" destOrd="0" presId="urn:microsoft.com/office/officeart/2005/8/layout/matrix1"/>
    <dgm:cxn modelId="{E732C7A2-9DCE-FB48-BEEB-AF7FA742A514}" srcId="{20041A81-B47F-E347-AE79-DA6AE29DC62B}" destId="{4D795C32-A94F-734B-95E7-5E67DB94E95E}" srcOrd="1" destOrd="0" parTransId="{CA737E11-B46F-3647-8AC9-0374400D6864}" sibTransId="{F2B91898-A040-3944-8603-930588B0F0C7}"/>
    <dgm:cxn modelId="{666D94AE-B818-1F43-94C3-53B27B3336D6}" srcId="{20041A81-B47F-E347-AE79-DA6AE29DC62B}" destId="{AF900177-F430-FF40-A23E-72439F4A81A7}" srcOrd="0" destOrd="0" parTransId="{E2BD40F9-7E55-C644-A4BF-056EDE97C4E6}" sibTransId="{FFB23096-6060-D048-9E79-2BCF51289D16}"/>
    <dgm:cxn modelId="{5C47EBAE-6E88-F24D-9D9D-62F6829665AD}" type="presOf" srcId="{4D795C32-A94F-734B-95E7-5E67DB94E95E}" destId="{829944AB-4351-E74E-B9A9-BDB7733E7C90}" srcOrd="1" destOrd="0" presId="urn:microsoft.com/office/officeart/2005/8/layout/matrix1"/>
    <dgm:cxn modelId="{0CF989C8-0E8F-4244-B8E2-793E6C8695B8}" type="presOf" srcId="{AF900177-F430-FF40-A23E-72439F4A81A7}" destId="{1841659F-0BB0-1F42-AF72-6E94D981331A}" srcOrd="0" destOrd="0" presId="urn:microsoft.com/office/officeart/2005/8/layout/matrix1"/>
    <dgm:cxn modelId="{A793DCD5-64EA-4F47-A905-102F359F604A}" srcId="{576048B0-2155-584D-AFD3-1EB7F73BDA70}" destId="{20041A81-B47F-E347-AE79-DA6AE29DC62B}" srcOrd="0" destOrd="0" parTransId="{CAD9B619-5095-E347-A40C-041E2CA0831D}" sibTransId="{0DA47F3A-24E5-C44C-8348-7B2BD7E5EDFB}"/>
    <dgm:cxn modelId="{E08998EE-AD38-8C40-802D-4D0B47DB2BF6}" type="presOf" srcId="{AE0E0521-356E-C041-9B75-CDFE008743DF}" destId="{F23D848E-4325-3E48-9291-1100F018B234}" srcOrd="1" destOrd="0" presId="urn:microsoft.com/office/officeart/2005/8/layout/matrix1"/>
    <dgm:cxn modelId="{23E1E5F3-1069-6547-B650-3C811D933568}" srcId="{20041A81-B47F-E347-AE79-DA6AE29DC62B}" destId="{F5DAED7C-9F76-CE40-AD63-641FAED819B1}" srcOrd="2" destOrd="0" parTransId="{724B3E5D-BC75-484A-A87A-0E59586A7E1E}" sibTransId="{492C0B1C-6085-1540-BB13-E7170D7F4904}"/>
    <dgm:cxn modelId="{8330F7DD-F951-0045-89B1-C992746FE894}" type="presParOf" srcId="{E6983D0F-FABC-8345-8D30-07B53156E3C3}" destId="{D68E6BCA-8440-664F-9981-7FFE90F51CD2}" srcOrd="0" destOrd="0" presId="urn:microsoft.com/office/officeart/2005/8/layout/matrix1"/>
    <dgm:cxn modelId="{67D19010-EA58-6F42-A845-865D79B03FF2}" type="presParOf" srcId="{D68E6BCA-8440-664F-9981-7FFE90F51CD2}" destId="{1841659F-0BB0-1F42-AF72-6E94D981331A}" srcOrd="0" destOrd="0" presId="urn:microsoft.com/office/officeart/2005/8/layout/matrix1"/>
    <dgm:cxn modelId="{E0128025-A6CD-474F-BFE2-0272490B6D7B}" type="presParOf" srcId="{D68E6BCA-8440-664F-9981-7FFE90F51CD2}" destId="{055B5C90-84FC-7A4F-860C-F392A2764BD6}" srcOrd="1" destOrd="0" presId="urn:microsoft.com/office/officeart/2005/8/layout/matrix1"/>
    <dgm:cxn modelId="{BA78A731-5E07-3D4F-B7EE-63FFE668764C}" type="presParOf" srcId="{D68E6BCA-8440-664F-9981-7FFE90F51CD2}" destId="{2264FEE7-987C-114D-8E6B-2C28A390CB4D}" srcOrd="2" destOrd="0" presId="urn:microsoft.com/office/officeart/2005/8/layout/matrix1"/>
    <dgm:cxn modelId="{2F8632CF-CDD5-CD4E-A878-B64B326AA090}" type="presParOf" srcId="{D68E6BCA-8440-664F-9981-7FFE90F51CD2}" destId="{829944AB-4351-E74E-B9A9-BDB7733E7C90}" srcOrd="3" destOrd="0" presId="urn:microsoft.com/office/officeart/2005/8/layout/matrix1"/>
    <dgm:cxn modelId="{F73E8A35-4982-D543-A822-84716BE8DEB0}" type="presParOf" srcId="{D68E6BCA-8440-664F-9981-7FFE90F51CD2}" destId="{AC2E949A-886D-B84D-B6DD-3203924026DB}" srcOrd="4" destOrd="0" presId="urn:microsoft.com/office/officeart/2005/8/layout/matrix1"/>
    <dgm:cxn modelId="{79D6609B-1175-3D4A-AD14-971BB0FEC447}" type="presParOf" srcId="{D68E6BCA-8440-664F-9981-7FFE90F51CD2}" destId="{0BFB393F-B109-034C-860A-6FEF7897FD23}" srcOrd="5" destOrd="0" presId="urn:microsoft.com/office/officeart/2005/8/layout/matrix1"/>
    <dgm:cxn modelId="{CFBC7BB0-327D-514C-8868-FA7A9529F238}" type="presParOf" srcId="{D68E6BCA-8440-664F-9981-7FFE90F51CD2}" destId="{B966E02E-7B49-1440-9E11-FDF4DC735D17}" srcOrd="6" destOrd="0" presId="urn:microsoft.com/office/officeart/2005/8/layout/matrix1"/>
    <dgm:cxn modelId="{46AB4109-A33D-594F-9326-46263D936F0B}" type="presParOf" srcId="{D68E6BCA-8440-664F-9981-7FFE90F51CD2}" destId="{F23D848E-4325-3E48-9291-1100F018B234}" srcOrd="7" destOrd="0" presId="urn:microsoft.com/office/officeart/2005/8/layout/matrix1"/>
    <dgm:cxn modelId="{8E350701-D6C0-9040-AD3E-0DB6494550D5}" type="presParOf" srcId="{E6983D0F-FABC-8345-8D30-07B53156E3C3}" destId="{267A9310-5123-5144-8054-8A875544354D}"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FF087D-7DAC-924C-97CC-B8301E17A4C2}"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D7705DC8-DFBF-DC49-910E-63C4EB4888E0}">
      <dgm:prSet phldrT="[Text]" custT="1"/>
      <dgm:spPr>
        <a:solidFill>
          <a:srgbClr val="B7BA33">
            <a:alpha val="50000"/>
          </a:srgbClr>
        </a:solidFill>
      </dgm:spPr>
      <dgm:t>
        <a:bodyPr/>
        <a:lstStyle/>
        <a:p>
          <a:pPr marL="0">
            <a:spcBef>
              <a:spcPts val="1200"/>
            </a:spcBef>
            <a:spcAft>
              <a:spcPts val="840"/>
            </a:spcAft>
          </a:pPr>
          <a:r>
            <a:rPr lang="en-US" sz="2000" dirty="0"/>
            <a:t>Data</a:t>
          </a:r>
        </a:p>
        <a:p>
          <a:pPr marL="0">
            <a:spcBef>
              <a:spcPts val="1200"/>
            </a:spcBef>
            <a:spcAft>
              <a:spcPts val="840"/>
            </a:spcAft>
          </a:pPr>
          <a:r>
            <a:rPr lang="en-US" sz="2000" dirty="0"/>
            <a:t> Engagement</a:t>
          </a:r>
        </a:p>
        <a:p>
          <a:pPr marL="0">
            <a:spcBef>
              <a:spcPts val="1200"/>
            </a:spcBef>
            <a:spcAft>
              <a:spcPts val="840"/>
            </a:spcAft>
          </a:pPr>
          <a:r>
            <a:rPr lang="en-US" sz="2000" dirty="0"/>
            <a:t> Education</a:t>
          </a:r>
        </a:p>
        <a:p>
          <a:pPr marL="0">
            <a:spcBef>
              <a:spcPts val="1200"/>
            </a:spcBef>
            <a:spcAft>
              <a:spcPts val="840"/>
            </a:spcAft>
          </a:pPr>
          <a:r>
            <a:rPr lang="en-US" sz="2000" dirty="0"/>
            <a:t> Implementation</a:t>
          </a:r>
        </a:p>
        <a:p>
          <a:pPr marL="0">
            <a:spcBef>
              <a:spcPct val="0"/>
            </a:spcBef>
            <a:spcAft>
              <a:spcPct val="35000"/>
            </a:spcAft>
          </a:pPr>
          <a:endParaRPr lang="en-US" sz="800" dirty="0"/>
        </a:p>
      </dgm:t>
    </dgm:pt>
    <dgm:pt modelId="{4A72723C-1888-774B-B6C3-992B365A54AC}" type="parTrans" cxnId="{7465D62E-1EBA-8848-860F-90D8E9B838F4}">
      <dgm:prSet/>
      <dgm:spPr/>
      <dgm:t>
        <a:bodyPr/>
        <a:lstStyle/>
        <a:p>
          <a:endParaRPr lang="en-US"/>
        </a:p>
      </dgm:t>
    </dgm:pt>
    <dgm:pt modelId="{7108C18E-8EB9-1343-B3C4-FD07CAEA8D49}" type="sibTrans" cxnId="{7465D62E-1EBA-8848-860F-90D8E9B838F4}">
      <dgm:prSet/>
      <dgm:spPr/>
      <dgm:t>
        <a:bodyPr/>
        <a:lstStyle/>
        <a:p>
          <a:endParaRPr lang="en-US"/>
        </a:p>
      </dgm:t>
    </dgm:pt>
    <dgm:pt modelId="{92968C08-5F3C-3744-8700-ABA7713AA885}">
      <dgm:prSet phldrT="[Text]" custT="1"/>
      <dgm:spPr/>
      <dgm:t>
        <a:bodyPr/>
        <a:lstStyle/>
        <a:p>
          <a:r>
            <a:rPr lang="en-US" sz="1600" dirty="0"/>
            <a:t>Jurisdictions</a:t>
          </a:r>
        </a:p>
      </dgm:t>
    </dgm:pt>
    <dgm:pt modelId="{34783FCA-329D-C145-9F1F-7800CBEF22FB}" type="parTrans" cxnId="{C0311727-DB52-E741-BB9E-063DDE008148}">
      <dgm:prSet/>
      <dgm:spPr/>
      <dgm:t>
        <a:bodyPr/>
        <a:lstStyle/>
        <a:p>
          <a:endParaRPr lang="en-US"/>
        </a:p>
      </dgm:t>
    </dgm:pt>
    <dgm:pt modelId="{7E662971-A14E-BB40-A344-305F7B45AF47}" type="sibTrans" cxnId="{C0311727-DB52-E741-BB9E-063DDE008148}">
      <dgm:prSet/>
      <dgm:spPr/>
      <dgm:t>
        <a:bodyPr/>
        <a:lstStyle/>
        <a:p>
          <a:endParaRPr lang="en-US"/>
        </a:p>
      </dgm:t>
    </dgm:pt>
    <dgm:pt modelId="{8FBB1D82-4A3A-8643-A631-DF749ED4073B}">
      <dgm:prSet phldrT="[Text]" custT="1"/>
      <dgm:spPr/>
      <dgm:t>
        <a:bodyPr/>
        <a:lstStyle/>
        <a:p>
          <a:r>
            <a:rPr lang="en-US" sz="1600" dirty="0"/>
            <a:t>Organizations</a:t>
          </a:r>
        </a:p>
      </dgm:t>
    </dgm:pt>
    <dgm:pt modelId="{0850F3DB-C1FF-3041-A40C-5D06FE3AEA29}" type="parTrans" cxnId="{A252DC9C-9A45-D241-AA54-450FEE02EC23}">
      <dgm:prSet/>
      <dgm:spPr/>
      <dgm:t>
        <a:bodyPr/>
        <a:lstStyle/>
        <a:p>
          <a:endParaRPr lang="en-US"/>
        </a:p>
      </dgm:t>
    </dgm:pt>
    <dgm:pt modelId="{8C8CEE74-B928-934F-B507-4A2383CC259F}" type="sibTrans" cxnId="{A252DC9C-9A45-D241-AA54-450FEE02EC23}">
      <dgm:prSet/>
      <dgm:spPr/>
      <dgm:t>
        <a:bodyPr/>
        <a:lstStyle/>
        <a:p>
          <a:endParaRPr lang="en-US"/>
        </a:p>
      </dgm:t>
    </dgm:pt>
    <dgm:pt modelId="{0DDA71B2-8032-CF48-AF5C-90C27765C86D}">
      <dgm:prSet phldrT="[Text]" custT="1"/>
      <dgm:spPr/>
      <dgm:t>
        <a:bodyPr/>
        <a:lstStyle/>
        <a:p>
          <a:r>
            <a:rPr lang="en-US" sz="1600" dirty="0"/>
            <a:t>Non-profits</a:t>
          </a:r>
        </a:p>
      </dgm:t>
    </dgm:pt>
    <dgm:pt modelId="{5F3D7FBC-89C8-7941-85DA-A247B3CE5062}" type="parTrans" cxnId="{7CBA27C6-3AC4-704B-8808-3547B26AFA96}">
      <dgm:prSet/>
      <dgm:spPr/>
      <dgm:t>
        <a:bodyPr/>
        <a:lstStyle/>
        <a:p>
          <a:endParaRPr lang="en-US"/>
        </a:p>
      </dgm:t>
    </dgm:pt>
    <dgm:pt modelId="{53899AEA-05BB-2C43-BC9A-81BD3B72B218}" type="sibTrans" cxnId="{7CBA27C6-3AC4-704B-8808-3547B26AFA96}">
      <dgm:prSet/>
      <dgm:spPr/>
      <dgm:t>
        <a:bodyPr/>
        <a:lstStyle/>
        <a:p>
          <a:endParaRPr lang="en-US"/>
        </a:p>
      </dgm:t>
    </dgm:pt>
    <dgm:pt modelId="{12BDB52D-0177-8449-AFD5-97BC88E2FAC1}">
      <dgm:prSet phldrT="[Text]" custT="1"/>
      <dgm:spPr/>
      <dgm:t>
        <a:bodyPr/>
        <a:lstStyle/>
        <a:p>
          <a:r>
            <a:rPr lang="en-US" sz="1600" dirty="0"/>
            <a:t>Employers/</a:t>
          </a:r>
        </a:p>
        <a:p>
          <a:r>
            <a:rPr lang="en-US" sz="1600" dirty="0"/>
            <a:t>Institutions</a:t>
          </a:r>
        </a:p>
      </dgm:t>
    </dgm:pt>
    <dgm:pt modelId="{AD835104-3DA5-C844-BC78-EF946329670A}" type="parTrans" cxnId="{301ED4A9-EED6-5446-85DF-06B492F8F7A1}">
      <dgm:prSet/>
      <dgm:spPr/>
      <dgm:t>
        <a:bodyPr/>
        <a:lstStyle/>
        <a:p>
          <a:endParaRPr lang="en-US"/>
        </a:p>
      </dgm:t>
    </dgm:pt>
    <dgm:pt modelId="{99D830C0-4D01-0049-B47C-FA73E2E3B7B4}" type="sibTrans" cxnId="{301ED4A9-EED6-5446-85DF-06B492F8F7A1}">
      <dgm:prSet/>
      <dgm:spPr/>
      <dgm:t>
        <a:bodyPr/>
        <a:lstStyle/>
        <a:p>
          <a:endParaRPr lang="en-US"/>
        </a:p>
      </dgm:t>
    </dgm:pt>
    <dgm:pt modelId="{94F20F0A-E01E-5648-85A0-21890994C8F3}">
      <dgm:prSet phldrT="[Text]"/>
      <dgm:spPr/>
    </dgm:pt>
    <dgm:pt modelId="{75AE3792-363B-1F47-8365-2E7EBD284033}" type="parTrans" cxnId="{45ECF96C-68DB-8E4C-8D42-F8CCEF5DAF97}">
      <dgm:prSet/>
      <dgm:spPr/>
      <dgm:t>
        <a:bodyPr/>
        <a:lstStyle/>
        <a:p>
          <a:endParaRPr lang="en-US"/>
        </a:p>
      </dgm:t>
    </dgm:pt>
    <dgm:pt modelId="{6FB51BA6-2E7C-524D-B7CF-B3FAD373E086}" type="sibTrans" cxnId="{45ECF96C-68DB-8E4C-8D42-F8CCEF5DAF97}">
      <dgm:prSet/>
      <dgm:spPr/>
      <dgm:t>
        <a:bodyPr/>
        <a:lstStyle/>
        <a:p>
          <a:endParaRPr lang="en-US"/>
        </a:p>
      </dgm:t>
    </dgm:pt>
    <dgm:pt modelId="{AC379251-16AC-0F42-BD4F-67D704FEEF0B}">
      <dgm:prSet custT="1"/>
      <dgm:spPr/>
      <dgm:t>
        <a:bodyPr/>
        <a:lstStyle/>
        <a:p>
          <a:r>
            <a:rPr lang="en-US" sz="1600" dirty="0"/>
            <a:t>Community</a:t>
          </a:r>
        </a:p>
      </dgm:t>
    </dgm:pt>
    <dgm:pt modelId="{21D26F95-1BD0-DD4A-A454-A1C383B90852}" type="parTrans" cxnId="{4B5F9742-0967-8146-AE56-7979C34B8D52}">
      <dgm:prSet/>
      <dgm:spPr/>
      <dgm:t>
        <a:bodyPr/>
        <a:lstStyle/>
        <a:p>
          <a:endParaRPr lang="en-US"/>
        </a:p>
      </dgm:t>
    </dgm:pt>
    <dgm:pt modelId="{49F8E7A2-1918-D54A-8A39-965464115E52}" type="sibTrans" cxnId="{4B5F9742-0967-8146-AE56-7979C34B8D52}">
      <dgm:prSet/>
      <dgm:spPr/>
      <dgm:t>
        <a:bodyPr/>
        <a:lstStyle/>
        <a:p>
          <a:endParaRPr lang="en-US"/>
        </a:p>
      </dgm:t>
    </dgm:pt>
    <dgm:pt modelId="{B2C5304A-88E2-EA4F-8B52-CFD5E5E5B917}">
      <dgm:prSet custT="1"/>
      <dgm:spPr/>
      <dgm:t>
        <a:bodyPr/>
        <a:lstStyle/>
        <a:p>
          <a:r>
            <a:rPr lang="en-US" sz="1600" dirty="0"/>
            <a:t>Other stakeholders</a:t>
          </a:r>
        </a:p>
      </dgm:t>
    </dgm:pt>
    <dgm:pt modelId="{4697F996-5ADE-6441-8558-7764067BE9F7}" type="parTrans" cxnId="{0B8F8A2A-4D94-1941-B59D-9FEAC1E8BAE2}">
      <dgm:prSet/>
      <dgm:spPr/>
      <dgm:t>
        <a:bodyPr/>
        <a:lstStyle/>
        <a:p>
          <a:endParaRPr lang="en-US"/>
        </a:p>
      </dgm:t>
    </dgm:pt>
    <dgm:pt modelId="{CEC2046C-046E-D843-8C04-3D04CEC2474E}" type="sibTrans" cxnId="{0B8F8A2A-4D94-1941-B59D-9FEAC1E8BAE2}">
      <dgm:prSet/>
      <dgm:spPr/>
      <dgm:t>
        <a:bodyPr/>
        <a:lstStyle/>
        <a:p>
          <a:endParaRPr lang="en-US"/>
        </a:p>
      </dgm:t>
    </dgm:pt>
    <dgm:pt modelId="{FE25FE2E-809E-5A45-98A9-B90845465D35}" type="pres">
      <dgm:prSet presAssocID="{62FF087D-7DAC-924C-97CC-B8301E17A4C2}" presName="composite" presStyleCnt="0">
        <dgm:presLayoutVars>
          <dgm:chMax val="1"/>
          <dgm:dir/>
          <dgm:resizeHandles val="exact"/>
        </dgm:presLayoutVars>
      </dgm:prSet>
      <dgm:spPr/>
    </dgm:pt>
    <dgm:pt modelId="{DC79702D-26E3-9741-BE77-349881C67544}" type="pres">
      <dgm:prSet presAssocID="{62FF087D-7DAC-924C-97CC-B8301E17A4C2}" presName="radial" presStyleCnt="0">
        <dgm:presLayoutVars>
          <dgm:animLvl val="ctr"/>
        </dgm:presLayoutVars>
      </dgm:prSet>
      <dgm:spPr/>
    </dgm:pt>
    <dgm:pt modelId="{2199DF16-B25C-B447-ABD8-2EF1BAD08946}" type="pres">
      <dgm:prSet presAssocID="{D7705DC8-DFBF-DC49-910E-63C4EB4888E0}" presName="centerShape" presStyleLbl="vennNode1" presStyleIdx="0" presStyleCnt="7" custScaleX="115502" custScaleY="118339"/>
      <dgm:spPr/>
    </dgm:pt>
    <dgm:pt modelId="{C3C0FDBF-4CAB-9447-8601-B47F2B6AD111}" type="pres">
      <dgm:prSet presAssocID="{92968C08-5F3C-3744-8700-ABA7713AA885}" presName="node" presStyleLbl="vennNode1" presStyleIdx="1" presStyleCnt="7" custScaleX="154764" custScaleY="82511">
        <dgm:presLayoutVars>
          <dgm:bulletEnabled val="1"/>
        </dgm:presLayoutVars>
      </dgm:prSet>
      <dgm:spPr/>
    </dgm:pt>
    <dgm:pt modelId="{7211D23A-679D-A946-ABD1-93E0B368D336}" type="pres">
      <dgm:prSet presAssocID="{8FBB1D82-4A3A-8643-A631-DF749ED4073B}" presName="node" presStyleLbl="vennNode1" presStyleIdx="2" presStyleCnt="7" custScaleX="154897" custRadScaleRad="121054" custRadScaleInc="15017">
        <dgm:presLayoutVars>
          <dgm:bulletEnabled val="1"/>
        </dgm:presLayoutVars>
      </dgm:prSet>
      <dgm:spPr/>
    </dgm:pt>
    <dgm:pt modelId="{5654726B-7A73-0145-95BC-938D068F877A}" type="pres">
      <dgm:prSet presAssocID="{0DDA71B2-8032-CF48-AF5C-90C27765C86D}" presName="node" presStyleLbl="vennNode1" presStyleIdx="3" presStyleCnt="7" custScaleX="155969" custRadScaleRad="126654" custRadScaleInc="-12058">
        <dgm:presLayoutVars>
          <dgm:bulletEnabled val="1"/>
        </dgm:presLayoutVars>
      </dgm:prSet>
      <dgm:spPr/>
    </dgm:pt>
    <dgm:pt modelId="{768E76E3-EE41-6A49-82EC-9AB0DBF8CC35}" type="pres">
      <dgm:prSet presAssocID="{12BDB52D-0177-8449-AFD5-97BC88E2FAC1}" presName="node" presStyleLbl="vennNode1" presStyleIdx="4" presStyleCnt="7" custScaleX="152672" custScaleY="83909">
        <dgm:presLayoutVars>
          <dgm:bulletEnabled val="1"/>
        </dgm:presLayoutVars>
      </dgm:prSet>
      <dgm:spPr/>
    </dgm:pt>
    <dgm:pt modelId="{888001AD-C501-0D4F-A7F1-74C9D210BE43}" type="pres">
      <dgm:prSet presAssocID="{AC379251-16AC-0F42-BD4F-67D704FEEF0B}" presName="node" presStyleLbl="vennNode1" presStyleIdx="5" presStyleCnt="7" custScaleX="140435" custRadScaleRad="123016" custRadScaleInc="9161">
        <dgm:presLayoutVars>
          <dgm:bulletEnabled val="1"/>
        </dgm:presLayoutVars>
      </dgm:prSet>
      <dgm:spPr/>
    </dgm:pt>
    <dgm:pt modelId="{49757B78-7ECE-E84D-B74B-BE0DAF54FC60}" type="pres">
      <dgm:prSet presAssocID="{B2C5304A-88E2-EA4F-8B52-CFD5E5E5B917}" presName="node" presStyleLbl="vennNode1" presStyleIdx="6" presStyleCnt="7" custScaleX="150678" custRadScaleRad="121379" custRadScaleInc="-14083">
        <dgm:presLayoutVars>
          <dgm:bulletEnabled val="1"/>
        </dgm:presLayoutVars>
      </dgm:prSet>
      <dgm:spPr/>
    </dgm:pt>
  </dgm:ptLst>
  <dgm:cxnLst>
    <dgm:cxn modelId="{A3A51816-B168-F945-89AE-4D454D4A4304}" type="presOf" srcId="{AC379251-16AC-0F42-BD4F-67D704FEEF0B}" destId="{888001AD-C501-0D4F-A7F1-74C9D210BE43}" srcOrd="0" destOrd="0" presId="urn:microsoft.com/office/officeart/2005/8/layout/radial3"/>
    <dgm:cxn modelId="{C0311727-DB52-E741-BB9E-063DDE008148}" srcId="{D7705DC8-DFBF-DC49-910E-63C4EB4888E0}" destId="{92968C08-5F3C-3744-8700-ABA7713AA885}" srcOrd="0" destOrd="0" parTransId="{34783FCA-329D-C145-9F1F-7800CBEF22FB}" sibTransId="{7E662971-A14E-BB40-A344-305F7B45AF47}"/>
    <dgm:cxn modelId="{0B8F8A2A-4D94-1941-B59D-9FEAC1E8BAE2}" srcId="{D7705DC8-DFBF-DC49-910E-63C4EB4888E0}" destId="{B2C5304A-88E2-EA4F-8B52-CFD5E5E5B917}" srcOrd="5" destOrd="0" parTransId="{4697F996-5ADE-6441-8558-7764067BE9F7}" sibTransId="{CEC2046C-046E-D843-8C04-3D04CEC2474E}"/>
    <dgm:cxn modelId="{7465D62E-1EBA-8848-860F-90D8E9B838F4}" srcId="{62FF087D-7DAC-924C-97CC-B8301E17A4C2}" destId="{D7705DC8-DFBF-DC49-910E-63C4EB4888E0}" srcOrd="0" destOrd="0" parTransId="{4A72723C-1888-774B-B6C3-992B365A54AC}" sibTransId="{7108C18E-8EB9-1343-B3C4-FD07CAEA8D49}"/>
    <dgm:cxn modelId="{EB746331-1CBB-7741-B735-40FAC99B402A}" type="presOf" srcId="{B2C5304A-88E2-EA4F-8B52-CFD5E5E5B917}" destId="{49757B78-7ECE-E84D-B74B-BE0DAF54FC60}" srcOrd="0" destOrd="0" presId="urn:microsoft.com/office/officeart/2005/8/layout/radial3"/>
    <dgm:cxn modelId="{4B5F9742-0967-8146-AE56-7979C34B8D52}" srcId="{D7705DC8-DFBF-DC49-910E-63C4EB4888E0}" destId="{AC379251-16AC-0F42-BD4F-67D704FEEF0B}" srcOrd="4" destOrd="0" parTransId="{21D26F95-1BD0-DD4A-A454-A1C383B90852}" sibTransId="{49F8E7A2-1918-D54A-8A39-965464115E52}"/>
    <dgm:cxn modelId="{4B73424C-651C-054E-B8DE-FB5BEA539497}" type="presOf" srcId="{92968C08-5F3C-3744-8700-ABA7713AA885}" destId="{C3C0FDBF-4CAB-9447-8601-B47F2B6AD111}" srcOrd="0" destOrd="0" presId="urn:microsoft.com/office/officeart/2005/8/layout/radial3"/>
    <dgm:cxn modelId="{3438D968-FBAD-2349-AE70-55C73CA4FE92}" type="presOf" srcId="{D7705DC8-DFBF-DC49-910E-63C4EB4888E0}" destId="{2199DF16-B25C-B447-ABD8-2EF1BAD08946}" srcOrd="0" destOrd="0" presId="urn:microsoft.com/office/officeart/2005/8/layout/radial3"/>
    <dgm:cxn modelId="{45ECF96C-68DB-8E4C-8D42-F8CCEF5DAF97}" srcId="{62FF087D-7DAC-924C-97CC-B8301E17A4C2}" destId="{94F20F0A-E01E-5648-85A0-21890994C8F3}" srcOrd="1" destOrd="0" parTransId="{75AE3792-363B-1F47-8365-2E7EBD284033}" sibTransId="{6FB51BA6-2E7C-524D-B7CF-B3FAD373E086}"/>
    <dgm:cxn modelId="{E8F6E979-88F6-9445-93C3-8A61057E1CDD}" type="presOf" srcId="{62FF087D-7DAC-924C-97CC-B8301E17A4C2}" destId="{FE25FE2E-809E-5A45-98A9-B90845465D35}" srcOrd="0" destOrd="0" presId="urn:microsoft.com/office/officeart/2005/8/layout/radial3"/>
    <dgm:cxn modelId="{A252DC9C-9A45-D241-AA54-450FEE02EC23}" srcId="{D7705DC8-DFBF-DC49-910E-63C4EB4888E0}" destId="{8FBB1D82-4A3A-8643-A631-DF749ED4073B}" srcOrd="1" destOrd="0" parTransId="{0850F3DB-C1FF-3041-A40C-5D06FE3AEA29}" sibTransId="{8C8CEE74-B928-934F-B507-4A2383CC259F}"/>
    <dgm:cxn modelId="{301ED4A9-EED6-5446-85DF-06B492F8F7A1}" srcId="{D7705DC8-DFBF-DC49-910E-63C4EB4888E0}" destId="{12BDB52D-0177-8449-AFD5-97BC88E2FAC1}" srcOrd="3" destOrd="0" parTransId="{AD835104-3DA5-C844-BC78-EF946329670A}" sibTransId="{99D830C0-4D01-0049-B47C-FA73E2E3B7B4}"/>
    <dgm:cxn modelId="{09C464B7-B60B-9642-8E22-3BE1AACCA119}" type="presOf" srcId="{12BDB52D-0177-8449-AFD5-97BC88E2FAC1}" destId="{768E76E3-EE41-6A49-82EC-9AB0DBF8CC35}" srcOrd="0" destOrd="0" presId="urn:microsoft.com/office/officeart/2005/8/layout/radial3"/>
    <dgm:cxn modelId="{7CBA27C6-3AC4-704B-8808-3547B26AFA96}" srcId="{D7705DC8-DFBF-DC49-910E-63C4EB4888E0}" destId="{0DDA71B2-8032-CF48-AF5C-90C27765C86D}" srcOrd="2" destOrd="0" parTransId="{5F3D7FBC-89C8-7941-85DA-A247B3CE5062}" sibTransId="{53899AEA-05BB-2C43-BC9A-81BD3B72B218}"/>
    <dgm:cxn modelId="{7614A2E4-0B5F-1E4A-A868-33816BFADD9F}" type="presOf" srcId="{0DDA71B2-8032-CF48-AF5C-90C27765C86D}" destId="{5654726B-7A73-0145-95BC-938D068F877A}" srcOrd="0" destOrd="0" presId="urn:microsoft.com/office/officeart/2005/8/layout/radial3"/>
    <dgm:cxn modelId="{2AAD0CF8-A88E-2E46-AD97-2269F30BA45B}" type="presOf" srcId="{8FBB1D82-4A3A-8643-A631-DF749ED4073B}" destId="{7211D23A-679D-A946-ABD1-93E0B368D336}" srcOrd="0" destOrd="0" presId="urn:microsoft.com/office/officeart/2005/8/layout/radial3"/>
    <dgm:cxn modelId="{FD3FC06B-664A-714E-A7B6-722998085470}" type="presParOf" srcId="{FE25FE2E-809E-5A45-98A9-B90845465D35}" destId="{DC79702D-26E3-9741-BE77-349881C67544}" srcOrd="0" destOrd="0" presId="urn:microsoft.com/office/officeart/2005/8/layout/radial3"/>
    <dgm:cxn modelId="{64E518D0-38D7-464B-8A8F-3B12D7EB4DB0}" type="presParOf" srcId="{DC79702D-26E3-9741-BE77-349881C67544}" destId="{2199DF16-B25C-B447-ABD8-2EF1BAD08946}" srcOrd="0" destOrd="0" presId="urn:microsoft.com/office/officeart/2005/8/layout/radial3"/>
    <dgm:cxn modelId="{D3C870E5-F270-A844-B3EC-CDA4B04AD7EA}" type="presParOf" srcId="{DC79702D-26E3-9741-BE77-349881C67544}" destId="{C3C0FDBF-4CAB-9447-8601-B47F2B6AD111}" srcOrd="1" destOrd="0" presId="urn:microsoft.com/office/officeart/2005/8/layout/radial3"/>
    <dgm:cxn modelId="{7E9FFB3F-0C23-9A40-B049-754D063CDDAC}" type="presParOf" srcId="{DC79702D-26E3-9741-BE77-349881C67544}" destId="{7211D23A-679D-A946-ABD1-93E0B368D336}" srcOrd="2" destOrd="0" presId="urn:microsoft.com/office/officeart/2005/8/layout/radial3"/>
    <dgm:cxn modelId="{68A62C33-CCAB-8748-A7B9-C33DBD54F07D}" type="presParOf" srcId="{DC79702D-26E3-9741-BE77-349881C67544}" destId="{5654726B-7A73-0145-95BC-938D068F877A}" srcOrd="3" destOrd="0" presId="urn:microsoft.com/office/officeart/2005/8/layout/radial3"/>
    <dgm:cxn modelId="{D97FDA88-AB0E-8F4D-A8C5-95884AAE3796}" type="presParOf" srcId="{DC79702D-26E3-9741-BE77-349881C67544}" destId="{768E76E3-EE41-6A49-82EC-9AB0DBF8CC35}" srcOrd="4" destOrd="0" presId="urn:microsoft.com/office/officeart/2005/8/layout/radial3"/>
    <dgm:cxn modelId="{63FF13C0-8CBF-7049-A2A7-72C38902D8CA}" type="presParOf" srcId="{DC79702D-26E3-9741-BE77-349881C67544}" destId="{888001AD-C501-0D4F-A7F1-74C9D210BE43}" srcOrd="5" destOrd="0" presId="urn:microsoft.com/office/officeart/2005/8/layout/radial3"/>
    <dgm:cxn modelId="{470C2A5E-EBF2-7549-A46D-51F0C6121B7A}" type="presParOf" srcId="{DC79702D-26E3-9741-BE77-349881C67544}" destId="{49757B78-7ECE-E84D-B74B-BE0DAF54FC60}"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A58AF-0449-3B45-B156-137BAEE1A758}">
      <dsp:nvSpPr>
        <dsp:cNvPr id="0" name=""/>
        <dsp:cNvSpPr/>
      </dsp:nvSpPr>
      <dsp:spPr>
        <a:xfrm>
          <a:off x="5813" y="1099601"/>
          <a:ext cx="1471245" cy="2150547"/>
        </a:xfrm>
        <a:prstGeom prst="roundRect">
          <a:avLst>
            <a:gd name="adj" fmla="val 10000"/>
          </a:avLst>
        </a:prstGeom>
        <a:no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dsp:txBody>
      <dsp:txXfrm>
        <a:off x="48904" y="1142692"/>
        <a:ext cx="1385063" cy="1603533"/>
      </dsp:txXfrm>
    </dsp:sp>
    <dsp:sp modelId="{70EF225F-A824-074F-BFB2-8BF474AFB975}">
      <dsp:nvSpPr>
        <dsp:cNvPr id="0" name=""/>
        <dsp:cNvSpPr/>
      </dsp:nvSpPr>
      <dsp:spPr>
        <a:xfrm>
          <a:off x="752920" y="2005435"/>
          <a:ext cx="1917431" cy="1917431"/>
        </a:xfrm>
        <a:prstGeom prst="leftCircularArrow">
          <a:avLst>
            <a:gd name="adj1" fmla="val 2377"/>
            <a:gd name="adj2" fmla="val 287309"/>
            <a:gd name="adj3" fmla="val 2085107"/>
            <a:gd name="adj4" fmla="val 9046776"/>
            <a:gd name="adj5" fmla="val 2774"/>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20999999"/>
          </a:camera>
          <a:lightRig rig="threePt" dir="t"/>
        </a:scene3d>
      </dsp:spPr>
      <dsp:style>
        <a:lnRef idx="0">
          <a:scrgbClr r="0" g="0" b="0"/>
        </a:lnRef>
        <a:fillRef idx="3">
          <a:scrgbClr r="0" g="0" b="0"/>
        </a:fillRef>
        <a:effectRef idx="2">
          <a:scrgbClr r="0" g="0" b="0"/>
        </a:effectRef>
        <a:fontRef idx="minor">
          <a:schemeClr val="lt1"/>
        </a:fontRef>
      </dsp:style>
    </dsp:sp>
    <dsp:sp modelId="{6AAC2117-D744-7C4B-ACB5-0AA30A264493}">
      <dsp:nvSpPr>
        <dsp:cNvPr id="0" name=""/>
        <dsp:cNvSpPr/>
      </dsp:nvSpPr>
      <dsp:spPr>
        <a:xfrm>
          <a:off x="332756" y="2521580"/>
          <a:ext cx="1307773" cy="520058"/>
        </a:xfrm>
        <a:prstGeom prst="roundRect">
          <a:avLst>
            <a:gd name="adj" fmla="val 10000"/>
          </a:avLst>
        </a:prstGeom>
        <a:solidFill>
          <a:srgbClr val="2C5381">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Listen + Frame</a:t>
          </a:r>
        </a:p>
      </dsp:txBody>
      <dsp:txXfrm>
        <a:off x="347988" y="2536812"/>
        <a:ext cx="1277309" cy="489594"/>
      </dsp:txXfrm>
    </dsp:sp>
    <dsp:sp modelId="{E6F73131-0E9B-A04B-A1DC-ADFFE8A62934}">
      <dsp:nvSpPr>
        <dsp:cNvPr id="0" name=""/>
        <dsp:cNvSpPr/>
      </dsp:nvSpPr>
      <dsp:spPr>
        <a:xfrm>
          <a:off x="1857602" y="850469"/>
          <a:ext cx="2058448" cy="2648810"/>
        </a:xfrm>
        <a:prstGeom prst="roundRect">
          <a:avLst>
            <a:gd name="adj" fmla="val 10000"/>
          </a:avLst>
        </a:prstGeom>
        <a:solidFill>
          <a:schemeClr val="lt1">
            <a:alpha val="90000"/>
            <a:hueOff val="0"/>
            <a:satOff val="0"/>
            <a:lumOff val="0"/>
            <a:alphaOff val="0"/>
          </a:schemeClr>
        </a:solidFill>
        <a:ln w="92075" cap="flat" cmpd="thickThin" algn="ctr">
          <a:solidFill>
            <a:srgbClr val="00B0F0"/>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14300" lvl="1" indent="-114300" algn="l" defTabSz="533400">
            <a:lnSpc>
              <a:spcPct val="90000"/>
            </a:lnSpc>
            <a:spcBef>
              <a:spcPct val="0"/>
            </a:spcBef>
            <a:spcAft>
              <a:spcPct val="15000"/>
            </a:spcAft>
            <a:buChar char="•"/>
          </a:pPr>
          <a:r>
            <a:rPr lang="en-US" sz="1200" kern="1200" dirty="0"/>
            <a:t>The data: how much and what type of housing is needed for whom at what prices</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Program support, education, information</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a:t>Help attract/acquire funding, resources, development</a:t>
          </a:r>
        </a:p>
      </dsp:txBody>
      <dsp:txXfrm>
        <a:off x="1917892" y="1478362"/>
        <a:ext cx="1937868" cy="1960628"/>
      </dsp:txXfrm>
    </dsp:sp>
    <dsp:sp modelId="{3DAE8526-CCCB-6B44-9387-886A63E44C26}">
      <dsp:nvSpPr>
        <dsp:cNvPr id="0" name=""/>
        <dsp:cNvSpPr/>
      </dsp:nvSpPr>
      <dsp:spPr>
        <a:xfrm>
          <a:off x="2752354" y="323160"/>
          <a:ext cx="1998011" cy="1998011"/>
        </a:xfrm>
        <a:prstGeom prst="circularArrow">
          <a:avLst>
            <a:gd name="adj1" fmla="val 2282"/>
            <a:gd name="adj2" fmla="val 275113"/>
            <a:gd name="adj3" fmla="val 20732838"/>
            <a:gd name="adj4" fmla="val 13758972"/>
            <a:gd name="adj5" fmla="val 2662"/>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6E61B7E-F2EA-FD4D-88FF-24F832FE763F}">
      <dsp:nvSpPr>
        <dsp:cNvPr id="0" name=""/>
        <dsp:cNvSpPr/>
      </dsp:nvSpPr>
      <dsp:spPr>
        <a:xfrm>
          <a:off x="2504943" y="745407"/>
          <a:ext cx="1307773" cy="520058"/>
        </a:xfrm>
        <a:prstGeom prst="roundRect">
          <a:avLst>
            <a:gd name="adj" fmla="val 10000"/>
          </a:avLst>
        </a:prstGeom>
        <a:solidFill>
          <a:srgbClr val="2C5381">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Housing Needs Assessment</a:t>
          </a:r>
        </a:p>
      </dsp:txBody>
      <dsp:txXfrm>
        <a:off x="2520175" y="760639"/>
        <a:ext cx="1277309" cy="489594"/>
      </dsp:txXfrm>
    </dsp:sp>
    <dsp:sp modelId="{E7C056C3-3B34-3242-9774-9A9A4DC6594A}">
      <dsp:nvSpPr>
        <dsp:cNvPr id="0" name=""/>
        <dsp:cNvSpPr/>
      </dsp:nvSpPr>
      <dsp:spPr>
        <a:xfrm>
          <a:off x="4133123" y="1195447"/>
          <a:ext cx="1471245" cy="19588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Establish goals</a:t>
          </a:r>
        </a:p>
        <a:p>
          <a:pPr marL="114300" lvl="1" indent="-114300" algn="l" defTabSz="533400">
            <a:lnSpc>
              <a:spcPct val="90000"/>
            </a:lnSpc>
            <a:spcBef>
              <a:spcPct val="0"/>
            </a:spcBef>
            <a:spcAft>
              <a:spcPct val="15000"/>
            </a:spcAft>
            <a:buChar char="•"/>
          </a:pPr>
          <a:r>
            <a:rPr lang="en-US" sz="1200" kern="1200" dirty="0"/>
            <a:t>Identify and prioritize housing strategies</a:t>
          </a:r>
        </a:p>
        <a:p>
          <a:pPr marL="114300" lvl="1" indent="-114300" algn="l" defTabSz="533400">
            <a:lnSpc>
              <a:spcPct val="90000"/>
            </a:lnSpc>
            <a:spcBef>
              <a:spcPct val="0"/>
            </a:spcBef>
            <a:spcAft>
              <a:spcPct val="15000"/>
            </a:spcAft>
            <a:buChar char="•"/>
          </a:pPr>
          <a:r>
            <a:rPr lang="en-US" sz="1200" kern="1200" dirty="0"/>
            <a:t>Roles, responsibilities</a:t>
          </a:r>
        </a:p>
        <a:p>
          <a:pPr marL="114300" lvl="1" indent="-114300" algn="l" defTabSz="533400">
            <a:lnSpc>
              <a:spcPct val="90000"/>
            </a:lnSpc>
            <a:spcBef>
              <a:spcPct val="0"/>
            </a:spcBef>
            <a:spcAft>
              <a:spcPct val="15000"/>
            </a:spcAft>
            <a:buChar char="•"/>
          </a:pPr>
          <a:r>
            <a:rPr lang="en-US" sz="1200" kern="1200" dirty="0"/>
            <a:t>Timeline</a:t>
          </a:r>
        </a:p>
        <a:p>
          <a:pPr marL="114300" lvl="1" indent="-114300" algn="l" defTabSz="533400">
            <a:lnSpc>
              <a:spcPct val="90000"/>
            </a:lnSpc>
            <a:spcBef>
              <a:spcPct val="0"/>
            </a:spcBef>
            <a:spcAft>
              <a:spcPct val="15000"/>
            </a:spcAft>
            <a:buChar char="•"/>
          </a:pPr>
          <a:r>
            <a:rPr lang="en-US" sz="1200" kern="1200" dirty="0"/>
            <a:t>Updates</a:t>
          </a:r>
        </a:p>
      </dsp:txBody>
      <dsp:txXfrm>
        <a:off x="4176214" y="1238538"/>
        <a:ext cx="1385063" cy="1452918"/>
      </dsp:txXfrm>
    </dsp:sp>
    <dsp:sp modelId="{B433161F-D106-4C45-B18A-E8585A052522}">
      <dsp:nvSpPr>
        <dsp:cNvPr id="0" name=""/>
        <dsp:cNvSpPr/>
      </dsp:nvSpPr>
      <dsp:spPr>
        <a:xfrm>
          <a:off x="4922790" y="2079286"/>
          <a:ext cx="1588867" cy="1588867"/>
        </a:xfrm>
        <a:prstGeom prst="leftCircularArrow">
          <a:avLst>
            <a:gd name="adj1" fmla="val 2869"/>
            <a:gd name="adj2" fmla="val 350710"/>
            <a:gd name="adj3" fmla="val 1745761"/>
            <a:gd name="adj4" fmla="val 8644029"/>
            <a:gd name="adj5" fmla="val 334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B11957-60BD-C245-90F2-3FFEFC6B1AE0}">
      <dsp:nvSpPr>
        <dsp:cNvPr id="0" name=""/>
        <dsp:cNvSpPr/>
      </dsp:nvSpPr>
      <dsp:spPr>
        <a:xfrm>
          <a:off x="4460066" y="2670098"/>
          <a:ext cx="1307773" cy="520058"/>
        </a:xfrm>
        <a:prstGeom prst="roundRect">
          <a:avLst>
            <a:gd name="adj" fmla="val 10000"/>
          </a:avLst>
        </a:prstGeom>
        <a:solidFill>
          <a:schemeClr val="accent2">
            <a:lumMod val="75000"/>
            <a:alpha val="9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Housing Action Plan</a:t>
          </a:r>
        </a:p>
      </dsp:txBody>
      <dsp:txXfrm>
        <a:off x="4475298" y="2685330"/>
        <a:ext cx="1277309" cy="489594"/>
      </dsp:txXfrm>
    </dsp:sp>
    <dsp:sp modelId="{868D93B9-168A-D349-8ADF-0E76A0114A9D}">
      <dsp:nvSpPr>
        <dsp:cNvPr id="0" name=""/>
        <dsp:cNvSpPr/>
      </dsp:nvSpPr>
      <dsp:spPr>
        <a:xfrm>
          <a:off x="5984912" y="1189458"/>
          <a:ext cx="1471245" cy="19708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a:t>Administration</a:t>
          </a:r>
        </a:p>
        <a:p>
          <a:pPr marL="57150" lvl="1" indent="-57150" algn="l" defTabSz="488950">
            <a:lnSpc>
              <a:spcPct val="90000"/>
            </a:lnSpc>
            <a:spcBef>
              <a:spcPct val="0"/>
            </a:spcBef>
            <a:spcAft>
              <a:spcPct val="15000"/>
            </a:spcAft>
            <a:buChar char="•"/>
          </a:pPr>
          <a:r>
            <a:rPr lang="en-US" sz="1100" kern="1200" dirty="0"/>
            <a:t>Coordination</a:t>
          </a:r>
        </a:p>
        <a:p>
          <a:pPr marL="57150" lvl="1" indent="-57150" algn="l" defTabSz="488950">
            <a:lnSpc>
              <a:spcPct val="90000"/>
            </a:lnSpc>
            <a:spcBef>
              <a:spcPct val="0"/>
            </a:spcBef>
            <a:spcAft>
              <a:spcPct val="15000"/>
            </a:spcAft>
            <a:buChar char="•"/>
          </a:pPr>
          <a:r>
            <a:rPr lang="en-US" sz="1100" kern="1200" dirty="0"/>
            <a:t>Tracking/monitoring</a:t>
          </a:r>
        </a:p>
        <a:p>
          <a:pPr marL="57150" lvl="1" indent="-57150" algn="l" defTabSz="488950">
            <a:lnSpc>
              <a:spcPct val="90000"/>
            </a:lnSpc>
            <a:spcBef>
              <a:spcPct val="0"/>
            </a:spcBef>
            <a:spcAft>
              <a:spcPct val="15000"/>
            </a:spcAft>
            <a:buChar char="•"/>
          </a:pPr>
          <a:r>
            <a:rPr lang="en-US" sz="1100" kern="1200" dirty="0"/>
            <a:t>Work Plans</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Need: capacity and $$ (and partners)</a:t>
          </a:r>
        </a:p>
      </dsp:txBody>
      <dsp:txXfrm>
        <a:off x="6028003" y="1654870"/>
        <a:ext cx="1385063" cy="1462329"/>
      </dsp:txXfrm>
    </dsp:sp>
    <dsp:sp modelId="{2BD7A4D2-40D5-A047-9414-E0E9FC2AC3CD}">
      <dsp:nvSpPr>
        <dsp:cNvPr id="0" name=""/>
        <dsp:cNvSpPr/>
      </dsp:nvSpPr>
      <dsp:spPr>
        <a:xfrm>
          <a:off x="6275918" y="924728"/>
          <a:ext cx="1307773" cy="520058"/>
        </a:xfrm>
        <a:prstGeom prst="roundRect">
          <a:avLst>
            <a:gd name="adj" fmla="val 10000"/>
          </a:avLst>
        </a:prstGeom>
        <a:solidFill>
          <a:srgbClr val="B7BA33">
            <a:alpha val="9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Management and monitoring</a:t>
          </a:r>
        </a:p>
      </dsp:txBody>
      <dsp:txXfrm>
        <a:off x="6291150" y="939960"/>
        <a:ext cx="1277309" cy="489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6F360-C891-E140-9BD4-6B7C0F84E3AD}">
      <dsp:nvSpPr>
        <dsp:cNvPr id="0" name=""/>
        <dsp:cNvSpPr/>
      </dsp:nvSpPr>
      <dsp:spPr>
        <a:xfrm>
          <a:off x="-22464" y="159433"/>
          <a:ext cx="3091686" cy="3149893"/>
        </a:xfrm>
        <a:prstGeom prst="roundRect">
          <a:avLst/>
        </a:prstGeom>
        <a:solidFill>
          <a:srgbClr val="B7BA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05FD8D-5C93-6047-9156-F8E4135ECD3B}">
      <dsp:nvSpPr>
        <dsp:cNvPr id="0" name=""/>
        <dsp:cNvSpPr/>
      </dsp:nvSpPr>
      <dsp:spPr>
        <a:xfrm>
          <a:off x="421932" y="729287"/>
          <a:ext cx="1901527" cy="188993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t" anchorCtr="0">
          <a:noAutofit/>
        </a:bodyPr>
        <a:lstStyle/>
        <a:p>
          <a:pPr marL="0" lvl="0" indent="0" algn="l" defTabSz="1155700">
            <a:lnSpc>
              <a:spcPct val="90000"/>
            </a:lnSpc>
            <a:spcBef>
              <a:spcPct val="0"/>
            </a:spcBef>
            <a:spcAft>
              <a:spcPct val="35000"/>
            </a:spcAft>
            <a:buNone/>
          </a:pPr>
          <a:r>
            <a:rPr lang="en-US" sz="2600" kern="1200"/>
            <a:t>Housing Needs</a:t>
          </a:r>
        </a:p>
        <a:p>
          <a:pPr marL="228600" lvl="1" indent="-228600" algn="l" defTabSz="889000">
            <a:lnSpc>
              <a:spcPct val="90000"/>
            </a:lnSpc>
            <a:spcBef>
              <a:spcPct val="0"/>
            </a:spcBef>
            <a:spcAft>
              <a:spcPct val="15000"/>
            </a:spcAft>
            <a:buChar char="•"/>
          </a:pPr>
          <a:r>
            <a:rPr lang="en-US" sz="2000" kern="1200" dirty="0"/>
            <a:t>How much?</a:t>
          </a:r>
        </a:p>
        <a:p>
          <a:pPr marL="228600" lvl="1" indent="-228600" algn="l" defTabSz="889000">
            <a:lnSpc>
              <a:spcPct val="90000"/>
            </a:lnSpc>
            <a:spcBef>
              <a:spcPct val="0"/>
            </a:spcBef>
            <a:spcAft>
              <a:spcPct val="15000"/>
            </a:spcAft>
            <a:buChar char="•"/>
          </a:pPr>
          <a:r>
            <a:rPr lang="en-US" sz="2000" kern="1200" dirty="0"/>
            <a:t>What price?</a:t>
          </a:r>
        </a:p>
        <a:p>
          <a:pPr marL="228600" lvl="1" indent="-228600" algn="l" defTabSz="889000">
            <a:lnSpc>
              <a:spcPct val="90000"/>
            </a:lnSpc>
            <a:spcBef>
              <a:spcPct val="0"/>
            </a:spcBef>
            <a:spcAft>
              <a:spcPct val="15000"/>
            </a:spcAft>
            <a:buChar char="•"/>
          </a:pPr>
          <a:r>
            <a:rPr lang="en-US" sz="2000" kern="1200" dirty="0"/>
            <a:t>For whom?</a:t>
          </a:r>
        </a:p>
      </dsp:txBody>
      <dsp:txXfrm>
        <a:off x="421932" y="729287"/>
        <a:ext cx="1901527" cy="1889935"/>
      </dsp:txXfrm>
    </dsp:sp>
    <dsp:sp modelId="{1D6AD447-108B-844B-B598-436956F760E3}">
      <dsp:nvSpPr>
        <dsp:cNvPr id="0" name=""/>
        <dsp:cNvSpPr/>
      </dsp:nvSpPr>
      <dsp:spPr>
        <a:xfrm>
          <a:off x="2507314" y="1938"/>
          <a:ext cx="501645" cy="5016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27BFF7-F99C-9546-B942-A8CCCCCB623B}">
      <dsp:nvSpPr>
        <dsp:cNvPr id="0" name=""/>
        <dsp:cNvSpPr/>
      </dsp:nvSpPr>
      <dsp:spPr>
        <a:xfrm>
          <a:off x="3008959" y="1938"/>
          <a:ext cx="2933858" cy="50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en-US" sz="1900" kern="1200"/>
            <a:t>Demographics</a:t>
          </a:r>
        </a:p>
      </dsp:txBody>
      <dsp:txXfrm>
        <a:off x="3008959" y="1938"/>
        <a:ext cx="2933858" cy="501645"/>
      </dsp:txXfrm>
    </dsp:sp>
    <dsp:sp modelId="{72A3768A-C633-AF4D-AEB1-B66CC5570FAB}">
      <dsp:nvSpPr>
        <dsp:cNvPr id="0" name=""/>
        <dsp:cNvSpPr/>
      </dsp:nvSpPr>
      <dsp:spPr>
        <a:xfrm>
          <a:off x="2507314" y="593880"/>
          <a:ext cx="501645" cy="5016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6E285F-1B83-E54A-BB00-388A9B17C543}">
      <dsp:nvSpPr>
        <dsp:cNvPr id="0" name=""/>
        <dsp:cNvSpPr/>
      </dsp:nvSpPr>
      <dsp:spPr>
        <a:xfrm>
          <a:off x="3008959" y="593880"/>
          <a:ext cx="2933858" cy="50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en-US" sz="1900" kern="1200"/>
            <a:t>Economy</a:t>
          </a:r>
        </a:p>
      </dsp:txBody>
      <dsp:txXfrm>
        <a:off x="3008959" y="593880"/>
        <a:ext cx="2933858" cy="501645"/>
      </dsp:txXfrm>
    </dsp:sp>
    <dsp:sp modelId="{E68D70A8-7203-C648-924E-7EB746054E7C}">
      <dsp:nvSpPr>
        <dsp:cNvPr id="0" name=""/>
        <dsp:cNvSpPr/>
      </dsp:nvSpPr>
      <dsp:spPr>
        <a:xfrm>
          <a:off x="2507314" y="1185821"/>
          <a:ext cx="501645" cy="5016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301B65-58BE-4F43-AE92-1E317345C872}">
      <dsp:nvSpPr>
        <dsp:cNvPr id="0" name=""/>
        <dsp:cNvSpPr/>
      </dsp:nvSpPr>
      <dsp:spPr>
        <a:xfrm>
          <a:off x="3008959" y="1185821"/>
          <a:ext cx="2933858" cy="50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en-US" sz="1900" kern="1200"/>
            <a:t>Housing inventory</a:t>
          </a:r>
        </a:p>
      </dsp:txBody>
      <dsp:txXfrm>
        <a:off x="3008959" y="1185821"/>
        <a:ext cx="2933858" cy="501645"/>
      </dsp:txXfrm>
    </dsp:sp>
    <dsp:sp modelId="{C52917E3-E809-7C4D-878D-6E3A865257A0}">
      <dsp:nvSpPr>
        <dsp:cNvPr id="0" name=""/>
        <dsp:cNvSpPr/>
      </dsp:nvSpPr>
      <dsp:spPr>
        <a:xfrm>
          <a:off x="2507314" y="1777762"/>
          <a:ext cx="501645" cy="50164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A61734-AB46-9A47-AA41-EE0B57DBD363}">
      <dsp:nvSpPr>
        <dsp:cNvPr id="0" name=""/>
        <dsp:cNvSpPr/>
      </dsp:nvSpPr>
      <dsp:spPr>
        <a:xfrm>
          <a:off x="3008959" y="1777762"/>
          <a:ext cx="2933858" cy="50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en-US" sz="1900" kern="1200"/>
            <a:t>Housing market</a:t>
          </a:r>
        </a:p>
      </dsp:txBody>
      <dsp:txXfrm>
        <a:off x="3008959" y="1777762"/>
        <a:ext cx="2933858" cy="501645"/>
      </dsp:txXfrm>
    </dsp:sp>
    <dsp:sp modelId="{67DEBB83-3E35-7948-8777-BC0198CD7F53}">
      <dsp:nvSpPr>
        <dsp:cNvPr id="0" name=""/>
        <dsp:cNvSpPr/>
      </dsp:nvSpPr>
      <dsp:spPr>
        <a:xfrm>
          <a:off x="2507314" y="2369703"/>
          <a:ext cx="501645" cy="50164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BC3F21-9FF0-2B4B-BE9C-E370D94212D8}">
      <dsp:nvSpPr>
        <dsp:cNvPr id="0" name=""/>
        <dsp:cNvSpPr/>
      </dsp:nvSpPr>
      <dsp:spPr>
        <a:xfrm>
          <a:off x="3008959" y="2369703"/>
          <a:ext cx="2933858" cy="50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lumMod val="50000"/>
                  <a:lumOff val="50000"/>
                </a:schemeClr>
              </a:solidFill>
            </a:rPr>
            <a:t>Development environment</a:t>
          </a:r>
        </a:p>
      </dsp:txBody>
      <dsp:txXfrm>
        <a:off x="3008959" y="2369703"/>
        <a:ext cx="2933858" cy="501645"/>
      </dsp:txXfrm>
    </dsp:sp>
    <dsp:sp modelId="{5723EEF2-B814-E748-8378-FEB95E6E2E21}">
      <dsp:nvSpPr>
        <dsp:cNvPr id="0" name=""/>
        <dsp:cNvSpPr/>
      </dsp:nvSpPr>
      <dsp:spPr>
        <a:xfrm>
          <a:off x="2507314" y="2961644"/>
          <a:ext cx="501645" cy="50164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ADF79C-C03A-E94B-806F-08067D0D0740}">
      <dsp:nvSpPr>
        <dsp:cNvPr id="0" name=""/>
        <dsp:cNvSpPr/>
      </dsp:nvSpPr>
      <dsp:spPr>
        <a:xfrm>
          <a:off x="3008959" y="2961644"/>
          <a:ext cx="2933858" cy="50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260" tIns="24130" rIns="48260" bIns="2413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tx1">
                  <a:lumMod val="50000"/>
                  <a:lumOff val="50000"/>
                </a:schemeClr>
              </a:solidFill>
            </a:rPr>
            <a:t>Resources, opportunities</a:t>
          </a:r>
        </a:p>
      </dsp:txBody>
      <dsp:txXfrm>
        <a:off x="3008959" y="2961644"/>
        <a:ext cx="2933858" cy="501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65CAD-D145-FD46-95AB-87E403C06C10}">
      <dsp:nvSpPr>
        <dsp:cNvPr id="0" name=""/>
        <dsp:cNvSpPr/>
      </dsp:nvSpPr>
      <dsp:spPr>
        <a:xfrm>
          <a:off x="2603721" y="2031027"/>
          <a:ext cx="3006694" cy="989226"/>
        </a:xfrm>
        <a:prstGeom prst="roundRect">
          <a:avLst>
            <a:gd name="adj" fmla="val 10000"/>
          </a:avLst>
        </a:prstGeom>
        <a:solidFill>
          <a:srgbClr val="2C5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LOCAL DATA:</a:t>
          </a:r>
        </a:p>
        <a:p>
          <a:pPr marL="0" lvl="0" indent="0" algn="ctr" defTabSz="711200">
            <a:lnSpc>
              <a:spcPct val="90000"/>
            </a:lnSpc>
            <a:spcBef>
              <a:spcPct val="0"/>
            </a:spcBef>
            <a:spcAft>
              <a:spcPct val="35000"/>
            </a:spcAft>
            <a:buNone/>
          </a:pPr>
          <a:r>
            <a:rPr lang="en-US" sz="1600" kern="1200" dirty="0"/>
            <a:t>Assessor, MLS</a:t>
          </a:r>
        </a:p>
        <a:p>
          <a:pPr marL="0" lvl="0" indent="0" algn="ctr" defTabSz="711200">
            <a:lnSpc>
              <a:spcPct val="90000"/>
            </a:lnSpc>
            <a:spcBef>
              <a:spcPct val="0"/>
            </a:spcBef>
            <a:spcAft>
              <a:spcPct val="35000"/>
            </a:spcAft>
            <a:buNone/>
          </a:pPr>
          <a:r>
            <a:rPr lang="en-US" sz="1600" kern="1200" dirty="0"/>
            <a:t>Planning depts, etc.</a:t>
          </a:r>
        </a:p>
      </dsp:txBody>
      <dsp:txXfrm>
        <a:off x="2632694" y="2060000"/>
        <a:ext cx="2948748" cy="931280"/>
      </dsp:txXfrm>
    </dsp:sp>
    <dsp:sp modelId="{875E0238-883E-FA44-808D-68A666AAB395}">
      <dsp:nvSpPr>
        <dsp:cNvPr id="0" name=""/>
        <dsp:cNvSpPr/>
      </dsp:nvSpPr>
      <dsp:spPr>
        <a:xfrm>
          <a:off x="0" y="2031997"/>
          <a:ext cx="1978453" cy="989226"/>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YOUR STORY</a:t>
          </a:r>
        </a:p>
      </dsp:txBody>
      <dsp:txXfrm>
        <a:off x="28973" y="2060970"/>
        <a:ext cx="1920507" cy="931280"/>
      </dsp:txXfrm>
    </dsp:sp>
    <dsp:sp modelId="{29C2741D-8A39-BD4B-AA81-B7565941ADD6}">
      <dsp:nvSpPr>
        <dsp:cNvPr id="0" name=""/>
        <dsp:cNvSpPr/>
      </dsp:nvSpPr>
      <dsp:spPr>
        <a:xfrm>
          <a:off x="2619193" y="3256145"/>
          <a:ext cx="3006694" cy="989226"/>
        </a:xfrm>
        <a:prstGeom prst="roundRect">
          <a:avLst>
            <a:gd name="adj" fmla="val 10000"/>
          </a:avLst>
        </a:prstGeom>
        <a:solidFill>
          <a:srgbClr val="2C5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PRIMARY RESEARCH</a:t>
          </a:r>
        </a:p>
        <a:p>
          <a:pPr marL="0" lvl="0" indent="0" algn="ctr" defTabSz="711200">
            <a:lnSpc>
              <a:spcPct val="90000"/>
            </a:lnSpc>
            <a:spcBef>
              <a:spcPct val="0"/>
            </a:spcBef>
            <a:spcAft>
              <a:spcPct val="35000"/>
            </a:spcAft>
            <a:buNone/>
          </a:pPr>
          <a:r>
            <a:rPr lang="en-US" sz="1600" kern="1200" dirty="0"/>
            <a:t>Interviews</a:t>
          </a:r>
        </a:p>
        <a:p>
          <a:pPr marL="0" lvl="0" indent="0" algn="ctr" defTabSz="711200">
            <a:lnSpc>
              <a:spcPct val="90000"/>
            </a:lnSpc>
            <a:spcBef>
              <a:spcPct val="0"/>
            </a:spcBef>
            <a:spcAft>
              <a:spcPct val="35000"/>
            </a:spcAft>
            <a:buNone/>
          </a:pPr>
          <a:r>
            <a:rPr lang="en-US" sz="1600" kern="1200" dirty="0"/>
            <a:t>Surveys</a:t>
          </a:r>
        </a:p>
      </dsp:txBody>
      <dsp:txXfrm>
        <a:off x="2648166" y="3285118"/>
        <a:ext cx="2948748" cy="931280"/>
      </dsp:txXfrm>
    </dsp:sp>
    <dsp:sp modelId="{E4856528-6699-414F-8E0B-159DED26A772}">
      <dsp:nvSpPr>
        <dsp:cNvPr id="0" name=""/>
        <dsp:cNvSpPr/>
      </dsp:nvSpPr>
      <dsp:spPr>
        <a:xfrm>
          <a:off x="2603681" y="847843"/>
          <a:ext cx="3006694" cy="989226"/>
        </a:xfrm>
        <a:prstGeom prst="roundRect">
          <a:avLst>
            <a:gd name="adj" fmla="val 10000"/>
          </a:avLst>
        </a:prstGeom>
        <a:solidFill>
          <a:srgbClr val="2C538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NATIONAL/STATE DATA:</a:t>
          </a:r>
        </a:p>
        <a:p>
          <a:pPr marL="0" lvl="0" indent="0" algn="ctr" defTabSz="800100">
            <a:lnSpc>
              <a:spcPct val="90000"/>
            </a:lnSpc>
            <a:spcBef>
              <a:spcPct val="0"/>
            </a:spcBef>
            <a:spcAft>
              <a:spcPct val="35000"/>
            </a:spcAft>
            <a:buNone/>
          </a:pPr>
          <a:r>
            <a:rPr lang="en-US" sz="1800" kern="1200" dirty="0"/>
            <a:t>Census/ACS</a:t>
          </a:r>
        </a:p>
        <a:p>
          <a:pPr marL="0" lvl="0" indent="0" algn="ctr" defTabSz="800100">
            <a:lnSpc>
              <a:spcPct val="90000"/>
            </a:lnSpc>
            <a:spcBef>
              <a:spcPct val="0"/>
            </a:spcBef>
            <a:spcAft>
              <a:spcPct val="35000"/>
            </a:spcAft>
            <a:buNone/>
          </a:pPr>
          <a:r>
            <a:rPr lang="en-US" sz="1800" kern="1200" dirty="0"/>
            <a:t>QCEW (jobs), </a:t>
          </a:r>
          <a:r>
            <a:rPr lang="en-US" sz="1800" kern="1200" dirty="0" err="1"/>
            <a:t>etc</a:t>
          </a:r>
          <a:endParaRPr lang="en-US" sz="1800" kern="1200" dirty="0"/>
        </a:p>
      </dsp:txBody>
      <dsp:txXfrm>
        <a:off x="2632654" y="876816"/>
        <a:ext cx="2948748" cy="931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1659F-0BB0-1F42-AF72-6E94D981331A}">
      <dsp:nvSpPr>
        <dsp:cNvPr id="0" name=""/>
        <dsp:cNvSpPr/>
      </dsp:nvSpPr>
      <dsp:spPr>
        <a:xfrm rot="16200000">
          <a:off x="693743" y="-254004"/>
          <a:ext cx="1327147" cy="2184404"/>
        </a:xfrm>
        <a:prstGeom prst="round1Rect">
          <a:avLst/>
        </a:prstGeom>
        <a:solidFill>
          <a:schemeClr val="accent3">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Funding	</a:t>
          </a:r>
        </a:p>
      </dsp:txBody>
      <dsp:txXfrm rot="5400000">
        <a:off x="265114" y="174625"/>
        <a:ext cx="2184404" cy="995360"/>
      </dsp:txXfrm>
    </dsp:sp>
    <dsp:sp modelId="{2264FEE7-987C-114D-8E6B-2C28A390CB4D}">
      <dsp:nvSpPr>
        <dsp:cNvPr id="0" name=""/>
        <dsp:cNvSpPr/>
      </dsp:nvSpPr>
      <dsp:spPr>
        <a:xfrm>
          <a:off x="2970222" y="180969"/>
          <a:ext cx="2209788" cy="1314455"/>
        </a:xfrm>
        <a:prstGeom prst="round1Rect">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Expertise &amp; Capacity</a:t>
          </a:r>
        </a:p>
      </dsp:txBody>
      <dsp:txXfrm>
        <a:off x="2970222" y="180969"/>
        <a:ext cx="2209788" cy="985841"/>
      </dsp:txXfrm>
    </dsp:sp>
    <dsp:sp modelId="{AC2E949A-886D-B84D-B6DD-3203924026DB}">
      <dsp:nvSpPr>
        <dsp:cNvPr id="0" name=""/>
        <dsp:cNvSpPr/>
      </dsp:nvSpPr>
      <dsp:spPr>
        <a:xfrm rot="10800000">
          <a:off x="255588" y="1855785"/>
          <a:ext cx="2203456" cy="1381124"/>
        </a:xfrm>
        <a:prstGeom prst="round1Rect">
          <a:avLst/>
        </a:prstGeom>
        <a:solidFill>
          <a:schemeClr val="accent4">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100000"/>
            </a:lnSpc>
            <a:spcBef>
              <a:spcPct val="0"/>
            </a:spcBef>
            <a:spcAft>
              <a:spcPts val="0"/>
            </a:spcAft>
            <a:buNone/>
          </a:pPr>
          <a:r>
            <a:rPr lang="en-US" sz="1700" kern="1200" dirty="0">
              <a:solidFill>
                <a:schemeClr val="tx1"/>
              </a:solidFill>
            </a:rPr>
            <a:t>Management </a:t>
          </a:r>
        </a:p>
        <a:p>
          <a:pPr marL="0" lvl="0" indent="0" algn="ctr" defTabSz="755650">
            <a:lnSpc>
              <a:spcPct val="90000"/>
            </a:lnSpc>
            <a:spcBef>
              <a:spcPct val="0"/>
            </a:spcBef>
            <a:spcAft>
              <a:spcPct val="35000"/>
            </a:spcAft>
            <a:buNone/>
          </a:pPr>
          <a:r>
            <a:rPr lang="en-US" sz="1700" kern="1200" dirty="0">
              <a:solidFill>
                <a:schemeClr val="tx1"/>
              </a:solidFill>
            </a:rPr>
            <a:t>and Oversight	</a:t>
          </a:r>
        </a:p>
      </dsp:txBody>
      <dsp:txXfrm rot="10800000">
        <a:off x="255588" y="2201066"/>
        <a:ext cx="2203456" cy="1035843"/>
      </dsp:txXfrm>
    </dsp:sp>
    <dsp:sp modelId="{B966E02E-7B49-1440-9E11-FDF4DC735D17}">
      <dsp:nvSpPr>
        <dsp:cNvPr id="0" name=""/>
        <dsp:cNvSpPr/>
      </dsp:nvSpPr>
      <dsp:spPr>
        <a:xfrm rot="5400000">
          <a:off x="3379788" y="1485902"/>
          <a:ext cx="1390656" cy="2120889"/>
        </a:xfrm>
        <a:prstGeom prst="round1Rect">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Community ownership, support, education</a:t>
          </a:r>
        </a:p>
      </dsp:txBody>
      <dsp:txXfrm rot="-5400000">
        <a:off x="3014672" y="2198682"/>
        <a:ext cx="2120889" cy="1042992"/>
      </dsp:txXfrm>
    </dsp:sp>
    <dsp:sp modelId="{267A9310-5123-5144-8054-8A875544354D}">
      <dsp:nvSpPr>
        <dsp:cNvPr id="0" name=""/>
        <dsp:cNvSpPr/>
      </dsp:nvSpPr>
      <dsp:spPr>
        <a:xfrm>
          <a:off x="1689101" y="1155700"/>
          <a:ext cx="2057396" cy="1104899"/>
        </a:xfrm>
        <a:prstGeom prst="roundRect">
          <a:avLst/>
        </a:prstGeom>
        <a:solidFill>
          <a:srgbClr val="2C538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bg1"/>
              </a:solidFill>
            </a:rPr>
            <a:t>Political will</a:t>
          </a:r>
        </a:p>
      </dsp:txBody>
      <dsp:txXfrm>
        <a:off x="1743038" y="1209637"/>
        <a:ext cx="1949522" cy="9970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9DF16-B25C-B447-ABD8-2EF1BAD08946}">
      <dsp:nvSpPr>
        <dsp:cNvPr id="0" name=""/>
        <dsp:cNvSpPr/>
      </dsp:nvSpPr>
      <dsp:spPr>
        <a:xfrm>
          <a:off x="1996389" y="741011"/>
          <a:ext cx="2779150" cy="2847412"/>
        </a:xfrm>
        <a:prstGeom prst="ellipse">
          <a:avLst/>
        </a:prstGeom>
        <a:solidFill>
          <a:srgbClr val="B7BA33">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ts val="840"/>
            </a:spcAft>
            <a:buNone/>
          </a:pPr>
          <a:r>
            <a:rPr lang="en-US" sz="2000" kern="1200" dirty="0"/>
            <a:t>Data</a:t>
          </a:r>
        </a:p>
        <a:p>
          <a:pPr marL="0" lvl="0" indent="0" algn="ctr" defTabSz="889000">
            <a:lnSpc>
              <a:spcPct val="90000"/>
            </a:lnSpc>
            <a:spcBef>
              <a:spcPct val="0"/>
            </a:spcBef>
            <a:spcAft>
              <a:spcPts val="840"/>
            </a:spcAft>
            <a:buNone/>
          </a:pPr>
          <a:r>
            <a:rPr lang="en-US" sz="2000" kern="1200" dirty="0"/>
            <a:t> Engagement</a:t>
          </a:r>
        </a:p>
        <a:p>
          <a:pPr marL="0" lvl="0" indent="0" algn="ctr" defTabSz="889000">
            <a:lnSpc>
              <a:spcPct val="90000"/>
            </a:lnSpc>
            <a:spcBef>
              <a:spcPct val="0"/>
            </a:spcBef>
            <a:spcAft>
              <a:spcPts val="840"/>
            </a:spcAft>
            <a:buNone/>
          </a:pPr>
          <a:r>
            <a:rPr lang="en-US" sz="2000" kern="1200" dirty="0"/>
            <a:t> Education</a:t>
          </a:r>
        </a:p>
        <a:p>
          <a:pPr marL="0" lvl="0" indent="0" algn="ctr" defTabSz="889000">
            <a:lnSpc>
              <a:spcPct val="90000"/>
            </a:lnSpc>
            <a:spcBef>
              <a:spcPct val="0"/>
            </a:spcBef>
            <a:spcAft>
              <a:spcPts val="840"/>
            </a:spcAft>
            <a:buNone/>
          </a:pPr>
          <a:r>
            <a:rPr lang="en-US" sz="2000" kern="1200" dirty="0"/>
            <a:t> Implementation</a:t>
          </a:r>
        </a:p>
        <a:p>
          <a:pPr marL="0" lvl="0" indent="0" algn="ctr" defTabSz="889000">
            <a:lnSpc>
              <a:spcPct val="90000"/>
            </a:lnSpc>
            <a:spcBef>
              <a:spcPct val="0"/>
            </a:spcBef>
            <a:spcAft>
              <a:spcPct val="35000"/>
            </a:spcAft>
            <a:buNone/>
          </a:pPr>
          <a:endParaRPr lang="en-US" sz="800" kern="1200" dirty="0"/>
        </a:p>
      </dsp:txBody>
      <dsp:txXfrm>
        <a:off x="2403386" y="1158005"/>
        <a:ext cx="1965156" cy="2013424"/>
      </dsp:txXfrm>
    </dsp:sp>
    <dsp:sp modelId="{C3C0FDBF-4CAB-9447-8601-B47F2B6AD111}">
      <dsp:nvSpPr>
        <dsp:cNvPr id="0" name=""/>
        <dsp:cNvSpPr/>
      </dsp:nvSpPr>
      <dsp:spPr>
        <a:xfrm>
          <a:off x="2455001" y="101427"/>
          <a:ext cx="1861926" cy="99266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Jurisdictions</a:t>
          </a:r>
        </a:p>
      </dsp:txBody>
      <dsp:txXfrm>
        <a:off x="2727674" y="246800"/>
        <a:ext cx="1316580" cy="701922"/>
      </dsp:txXfrm>
    </dsp:sp>
    <dsp:sp modelId="{7211D23A-679D-A946-ABD1-93E0B368D336}">
      <dsp:nvSpPr>
        <dsp:cNvPr id="0" name=""/>
        <dsp:cNvSpPr/>
      </dsp:nvSpPr>
      <dsp:spPr>
        <a:xfrm>
          <a:off x="4225196" y="883721"/>
          <a:ext cx="1863526" cy="12030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Organizations</a:t>
          </a:r>
        </a:p>
      </dsp:txBody>
      <dsp:txXfrm>
        <a:off x="4498103" y="1059907"/>
        <a:ext cx="1317712" cy="850702"/>
      </dsp:txXfrm>
    </dsp:sp>
    <dsp:sp modelId="{5654726B-7A73-0145-95BC-938D068F877A}">
      <dsp:nvSpPr>
        <dsp:cNvPr id="0" name=""/>
        <dsp:cNvSpPr/>
      </dsp:nvSpPr>
      <dsp:spPr>
        <a:xfrm>
          <a:off x="4277760" y="2331138"/>
          <a:ext cx="1876423" cy="12030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Non-profits</a:t>
          </a:r>
        </a:p>
      </dsp:txBody>
      <dsp:txXfrm>
        <a:off x="4552556" y="2507324"/>
        <a:ext cx="1326831" cy="850702"/>
      </dsp:txXfrm>
    </dsp:sp>
    <dsp:sp modelId="{768E76E3-EE41-6A49-82EC-9AB0DBF8CC35}">
      <dsp:nvSpPr>
        <dsp:cNvPr id="0" name=""/>
        <dsp:cNvSpPr/>
      </dsp:nvSpPr>
      <dsp:spPr>
        <a:xfrm>
          <a:off x="2467585" y="3226930"/>
          <a:ext cx="1836757" cy="10094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Employers/</a:t>
          </a:r>
        </a:p>
        <a:p>
          <a:pPr marL="0" lvl="0" indent="0" algn="ctr" defTabSz="711200">
            <a:lnSpc>
              <a:spcPct val="90000"/>
            </a:lnSpc>
            <a:spcBef>
              <a:spcPct val="0"/>
            </a:spcBef>
            <a:spcAft>
              <a:spcPct val="35000"/>
            </a:spcAft>
            <a:buNone/>
          </a:pPr>
          <a:r>
            <a:rPr lang="en-US" sz="1600" kern="1200" dirty="0"/>
            <a:t>Institutions</a:t>
          </a:r>
        </a:p>
      </dsp:txBody>
      <dsp:txXfrm>
        <a:off x="2736572" y="3374766"/>
        <a:ext cx="1298783" cy="713815"/>
      </dsp:txXfrm>
    </dsp:sp>
    <dsp:sp modelId="{888001AD-C501-0D4F-A7F1-74C9D210BE43}">
      <dsp:nvSpPr>
        <dsp:cNvPr id="0" name=""/>
        <dsp:cNvSpPr/>
      </dsp:nvSpPr>
      <dsp:spPr>
        <a:xfrm>
          <a:off x="787195" y="2362650"/>
          <a:ext cx="1689537" cy="12030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Community</a:t>
          </a:r>
        </a:p>
      </dsp:txBody>
      <dsp:txXfrm>
        <a:off x="1034622" y="2538836"/>
        <a:ext cx="1194683" cy="850702"/>
      </dsp:txXfrm>
    </dsp:sp>
    <dsp:sp modelId="{49757B78-7ECE-E84D-B74B-BE0DAF54FC60}">
      <dsp:nvSpPr>
        <dsp:cNvPr id="0" name=""/>
        <dsp:cNvSpPr/>
      </dsp:nvSpPr>
      <dsp:spPr>
        <a:xfrm>
          <a:off x="710578" y="864561"/>
          <a:ext cx="1812768" cy="120307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Other stakeholders</a:t>
          </a:r>
        </a:p>
      </dsp:txBody>
      <dsp:txXfrm>
        <a:off x="976052" y="1040747"/>
        <a:ext cx="1281820" cy="8507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9D6E378-9B82-4221-8A8B-EABD926B3D7E}" type="datetimeFigureOut">
              <a:rPr lang="en-US" smtClean="0"/>
              <a:t>4/21/21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85158C2-D4CE-4C07-8841-A1ECA4741104}" type="slidenum">
              <a:rPr lang="en-US" smtClean="0"/>
              <a:t>‹#›</a:t>
            </a:fld>
            <a:endParaRPr lang="en-US"/>
          </a:p>
        </p:txBody>
      </p:sp>
    </p:spTree>
    <p:extLst>
      <p:ext uri="{BB962C8B-B14F-4D97-AF65-F5344CB8AC3E}">
        <p14:creationId xmlns:p14="http://schemas.microsoft.com/office/powerpoint/2010/main" val="938991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566275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It looks at what the market is providing for housing, what residents and locals needs, and where the “gaps” are – this is where local programs and policy come into play to provide more housing options.</a:t>
            </a:r>
          </a:p>
          <a:p>
            <a:endParaRPr lang="en-US" dirty="0"/>
          </a:p>
        </p:txBody>
      </p:sp>
    </p:spTree>
    <p:extLst>
      <p:ext uri="{BB962C8B-B14F-4D97-AF65-F5344CB8AC3E}">
        <p14:creationId xmlns:p14="http://schemas.microsoft.com/office/powerpoint/2010/main" val="157226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7a2f78cb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7a2f78cb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It looks at what the market is providing for housing, what residents and locals needs, and where the “gaps” are – this is where local programs and policy come into play to provide more housing options.</a:t>
            </a:r>
          </a:p>
        </p:txBody>
      </p:sp>
    </p:spTree>
    <p:extLst>
      <p:ext uri="{BB962C8B-B14F-4D97-AF65-F5344CB8AC3E}">
        <p14:creationId xmlns:p14="http://schemas.microsoft.com/office/powerpoint/2010/main" val="3054782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33450" eaLnBrk="0" hangingPunct="0">
              <a:defRPr sz="1600">
                <a:solidFill>
                  <a:schemeClr val="tx1"/>
                </a:solidFill>
                <a:latin typeface="Verdana" panose="020B0604030504040204" pitchFamily="34" charset="0"/>
                <a:ea typeface="MS PGothic" panose="020B0600070205080204" pitchFamily="34" charset="-128"/>
              </a:defRPr>
            </a:lvl1pPr>
            <a:lvl2pPr marL="742950" indent="-285750" defTabSz="9334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defTabSz="933450" eaLnBrk="0" hangingPunct="0">
              <a:defRPr sz="1600">
                <a:solidFill>
                  <a:schemeClr val="tx1"/>
                </a:solidFill>
                <a:latin typeface="Verdana" panose="020B0604030504040204" pitchFamily="34" charset="0"/>
                <a:ea typeface="MS PGothic" panose="020B0600070205080204" pitchFamily="34" charset="-128"/>
              </a:defRPr>
            </a:lvl3pPr>
            <a:lvl4pPr marL="1600200" indent="-228600" defTabSz="933450" eaLnBrk="0" hangingPunct="0">
              <a:defRPr sz="1600">
                <a:solidFill>
                  <a:schemeClr val="tx1"/>
                </a:solidFill>
                <a:latin typeface="Verdana" panose="020B0604030504040204" pitchFamily="34" charset="0"/>
                <a:ea typeface="MS PGothic" panose="020B0600070205080204" pitchFamily="34" charset="-128"/>
              </a:defRPr>
            </a:lvl4pPr>
            <a:lvl5pPr marL="2057400" indent="-228600" defTabSz="933450" eaLnBrk="0" hangingPunct="0">
              <a:defRPr sz="1600">
                <a:solidFill>
                  <a:schemeClr val="tx1"/>
                </a:solidFill>
                <a:latin typeface="Verdana" panose="020B0604030504040204" pitchFamily="34" charset="0"/>
                <a:ea typeface="MS PGothic" panose="020B0600070205080204" pitchFamily="34" charset="-128"/>
              </a:defRPr>
            </a:lvl5pPr>
            <a:lvl6pPr marL="25146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0B2AE5E5-D1D2-4B05-AF12-7BB2A567815C}" type="slidenum">
              <a:rPr lang="en-US" altLang="en-US" sz="1200">
                <a:latin typeface="Times New Roman" panose="02020603050405020304" pitchFamily="18" charset="0"/>
              </a:rPr>
              <a:pPr eaLnBrk="1" hangingPunct="1"/>
              <a:t>9</a:t>
            </a:fld>
            <a:endParaRPr lang="en-US" altLang="en-US" sz="1200">
              <a:latin typeface="Times New Roman" panose="02020603050405020304" pitchFamily="18" charset="0"/>
            </a:endParaRPr>
          </a:p>
        </p:txBody>
      </p:sp>
      <p:sp>
        <p:nvSpPr>
          <p:cNvPr id="5744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446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mn-cs"/>
              </a:rPr>
              <a:t>Definition:  housing is affordable </a:t>
            </a:r>
            <a:r>
              <a:rPr lang="en-US" baseline="0" dirty="0">
                <a:ea typeface="ＭＳ Ｐゴシック" charset="0"/>
                <a:cs typeface="+mn-cs"/>
              </a:rPr>
              <a:t>when </a:t>
            </a:r>
            <a:r>
              <a:rPr lang="en-US" dirty="0">
                <a:ea typeface="ＭＳ Ｐゴシック" charset="0"/>
                <a:cs typeface="+mn-cs"/>
              </a:rPr>
              <a:t>no more than 30% of</a:t>
            </a:r>
            <a:r>
              <a:rPr lang="en-US" baseline="0" dirty="0">
                <a:ea typeface="ＭＳ Ｐゴシック" charset="0"/>
                <a:cs typeface="+mn-cs"/>
              </a:rPr>
              <a:t> a household’s gross income is used for rent/mortgage.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ea typeface="ＭＳ Ｐゴシック"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a typeface="ＭＳ Ｐゴシック" charset="0"/>
                <a:cs typeface="+mn-cs"/>
              </a:rPr>
              <a:t>Table shows income for average 2.5+-person household in Big Sky.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a typeface="ＭＳ Ｐゴシック" charset="0"/>
                <a:cs typeface="+mn-cs"/>
              </a:rPr>
              <a:t>Purchase prices assumes </a:t>
            </a:r>
            <a:r>
              <a:rPr lang="en-US" sz="1200" kern="1200" dirty="0">
                <a:solidFill>
                  <a:schemeClr val="tx1"/>
                </a:solidFill>
                <a:effectLst/>
                <a:latin typeface="+mn-lt"/>
                <a:ea typeface="+mn-ea"/>
                <a:cs typeface="+mn-cs"/>
              </a:rPr>
              <a:t>30-year mortgage at 5% with 5% down and 20% of the payment covering taxes, insurance and HOA fees</a:t>
            </a:r>
            <a:r>
              <a:rPr lang="en-US" dirty="0">
                <a:effectLst/>
              </a:rPr>
              <a:t> … 1% rise in rates will decrease affordable purchase price by about 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effectLst/>
              <a:ea typeface="ＭＳ Ｐゴシック"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a typeface="ＭＳ Ｐゴシック" charset="0"/>
                <a:cs typeface="+mn-cs"/>
              </a:rPr>
              <a:t>Terminology: affordable, workforce housing, community housing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ea typeface="ＭＳ Ｐゴシック" charset="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a typeface="ＭＳ Ｐゴシック" charset="0"/>
                <a:cs typeface="+mn-cs"/>
              </a:rPr>
              <a:t>Price points of housing that relate to the categories discussed on the prior slide include: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a typeface="ＭＳ Ｐゴシック" charset="0"/>
                <a:cs typeface="+mn-cs"/>
              </a:rPr>
              <a:t>Affordable subsidized &lt;60%... (federal programs/funding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a typeface="ＭＳ Ｐゴシック" charset="0"/>
                <a:cs typeface="+mn-cs"/>
              </a:rPr>
              <a:t>Primary renter market (80% and below) - $1,000; $166K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a typeface="ＭＳ Ｐゴシック" charset="0"/>
                <a:cs typeface="+mn-cs"/>
              </a:rPr>
              <a:t>First time HO: 80-100% (150K-200K)</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a typeface="ＭＳ Ｐゴシック" charset="0"/>
                <a:cs typeface="+mn-cs"/>
              </a:rPr>
              <a:t>Move up ownership – above 200K (up to 300/350K primarily in your local market)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a typeface="ＭＳ Ｐゴシック" charset="0"/>
                <a:cs typeface="+mn-cs"/>
              </a:rPr>
              <a:t>Homes above 350-400K – some locally employed HH can purchase these; but second HO heavy </a:t>
            </a:r>
            <a:r>
              <a:rPr lang="en-US" baseline="0" dirty="0" err="1">
                <a:ea typeface="ＭＳ Ｐゴシック" charset="0"/>
                <a:cs typeface="+mn-cs"/>
              </a:rPr>
              <a:t>esp</a:t>
            </a:r>
            <a:r>
              <a:rPr lang="en-US" baseline="0" dirty="0">
                <a:ea typeface="ＭＳ Ｐゴシック" charset="0"/>
                <a:cs typeface="+mn-cs"/>
              </a:rPr>
              <a:t> &gt;700K</a:t>
            </a:r>
          </a:p>
          <a:p>
            <a:pPr eaLnBrk="1" hangingPunct="1">
              <a:defRPr/>
            </a:pPr>
            <a:endParaRPr lang="en-US" dirty="0">
              <a:ea typeface="ＭＳ Ｐゴシック" charset="0"/>
              <a:cs typeface="+mn-cs"/>
            </a:endParaRPr>
          </a:p>
        </p:txBody>
      </p:sp>
    </p:spTree>
    <p:extLst>
      <p:ext uri="{BB962C8B-B14F-4D97-AF65-F5344CB8AC3E}">
        <p14:creationId xmlns:p14="http://schemas.microsoft.com/office/powerpoint/2010/main" val="145677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33450" eaLnBrk="0" hangingPunct="0">
              <a:defRPr sz="1600">
                <a:solidFill>
                  <a:schemeClr val="tx1"/>
                </a:solidFill>
                <a:latin typeface="Verdana" panose="020B0604030504040204" pitchFamily="34" charset="0"/>
                <a:ea typeface="MS PGothic" panose="020B0600070205080204" pitchFamily="34" charset="-128"/>
              </a:defRPr>
            </a:lvl1pPr>
            <a:lvl2pPr marL="742950" indent="-285750" defTabSz="9334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defTabSz="933450" eaLnBrk="0" hangingPunct="0">
              <a:defRPr sz="1600">
                <a:solidFill>
                  <a:schemeClr val="tx1"/>
                </a:solidFill>
                <a:latin typeface="Verdana" panose="020B0604030504040204" pitchFamily="34" charset="0"/>
                <a:ea typeface="MS PGothic" panose="020B0600070205080204" pitchFamily="34" charset="-128"/>
              </a:defRPr>
            </a:lvl3pPr>
            <a:lvl4pPr marL="1600200" indent="-228600" defTabSz="933450" eaLnBrk="0" hangingPunct="0">
              <a:defRPr sz="1600">
                <a:solidFill>
                  <a:schemeClr val="tx1"/>
                </a:solidFill>
                <a:latin typeface="Verdana" panose="020B0604030504040204" pitchFamily="34" charset="0"/>
                <a:ea typeface="MS PGothic" panose="020B0600070205080204" pitchFamily="34" charset="-128"/>
              </a:defRPr>
            </a:lvl4pPr>
            <a:lvl5pPr marL="2057400" indent="-228600" defTabSz="933450" eaLnBrk="0" hangingPunct="0">
              <a:defRPr sz="1600">
                <a:solidFill>
                  <a:schemeClr val="tx1"/>
                </a:solidFill>
                <a:latin typeface="Verdana" panose="020B0604030504040204" pitchFamily="34" charset="0"/>
                <a:ea typeface="MS PGothic" panose="020B0600070205080204" pitchFamily="34" charset="-128"/>
              </a:defRPr>
            </a:lvl5pPr>
            <a:lvl6pPr marL="25146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14C3EC90-217D-45E8-807F-98DE48A88790}" type="slidenum">
              <a:rPr lang="en-US" altLang="en-US" sz="1200">
                <a:latin typeface="Times New Roman" panose="02020603050405020304" pitchFamily="18" charset="0"/>
              </a:rPr>
              <a:pPr eaLnBrk="1" hangingPunct="1"/>
              <a:t>10</a:t>
            </a:fld>
            <a:endParaRPr lang="en-US" altLang="en-US" sz="1200">
              <a:latin typeface="Times New Roman" panose="02020603050405020304" pitchFamily="18" charset="0"/>
            </a:endParaRPr>
          </a:p>
        </p:txBody>
      </p:sp>
      <p:sp>
        <p:nvSpPr>
          <p:cNvPr id="5724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72419" name="Rectangle 3"/>
          <p:cNvSpPr>
            <a:spLocks noGrp="1" noChangeArrowheads="1"/>
          </p:cNvSpPr>
          <p:nvPr>
            <p:ph type="body" idx="1"/>
          </p:nvPr>
        </p:nvSpPr>
        <p:spPr/>
        <p:txBody>
          <a:bodyPr/>
          <a:lstStyle/>
          <a:p>
            <a:pPr eaLnBrk="1" hangingPunct="1">
              <a:defRPr/>
            </a:pPr>
            <a:r>
              <a:rPr lang="en-US" sz="1400" dirty="0">
                <a:ea typeface="ＭＳ Ｐゴシック" charset="0"/>
                <a:cs typeface="+mn-cs"/>
              </a:rPr>
              <a:t>Primary ownership:  $160K to $350K</a:t>
            </a:r>
            <a:r>
              <a:rPr lang="en-US" sz="1400" baseline="0" dirty="0">
                <a:ea typeface="ＭＳ Ｐゴシック" charset="0"/>
                <a:cs typeface="+mn-cs"/>
              </a:rPr>
              <a:t> </a:t>
            </a:r>
            <a:r>
              <a:rPr lang="mr-IN" sz="1400" baseline="0" dirty="0">
                <a:ea typeface="ＭＳ Ｐゴシック" charset="0"/>
                <a:cs typeface="+mn-cs"/>
              </a:rPr>
              <a:t>–</a:t>
            </a:r>
            <a:r>
              <a:rPr lang="en-US" sz="1400" baseline="0" dirty="0">
                <a:ea typeface="ＭＳ Ｐゴシック" charset="0"/>
                <a:cs typeface="+mn-cs"/>
              </a:rPr>
              <a:t> up to $400K for SF homes;</a:t>
            </a:r>
          </a:p>
          <a:p>
            <a:pPr eaLnBrk="1" hangingPunct="1">
              <a:defRPr/>
            </a:pPr>
            <a:r>
              <a:rPr lang="en-US" sz="1400" baseline="0" dirty="0">
                <a:ea typeface="ＭＳ Ｐゴシック" charset="0"/>
                <a:cs typeface="+mn-cs"/>
              </a:rPr>
              <a:t>Primary rental: $500 to $1,000/</a:t>
            </a:r>
            <a:r>
              <a:rPr lang="en-US" sz="1400" baseline="0" dirty="0" err="1">
                <a:ea typeface="ＭＳ Ｐゴシック" charset="0"/>
                <a:cs typeface="+mn-cs"/>
              </a:rPr>
              <a:t>mo</a:t>
            </a:r>
            <a:r>
              <a:rPr lang="en-US" sz="1400" baseline="0" dirty="0">
                <a:ea typeface="ＭＳ Ｐゴシック" charset="0"/>
                <a:cs typeface="+mn-cs"/>
              </a:rPr>
              <a:t>; up to $1,200 for entry/young professionals.</a:t>
            </a:r>
            <a:endParaRPr lang="en-US" sz="1400" dirty="0">
              <a:ea typeface="ＭＳ Ｐゴシック" charset="0"/>
              <a:cs typeface="+mn-cs"/>
            </a:endParaRPr>
          </a:p>
        </p:txBody>
      </p:sp>
    </p:spTree>
    <p:extLst>
      <p:ext uri="{BB962C8B-B14F-4D97-AF65-F5344CB8AC3E}">
        <p14:creationId xmlns:p14="http://schemas.microsoft.com/office/powerpoint/2010/main" val="349361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dictate the depth/breadth of study needed; and type of info to include/story to tell</a:t>
            </a:r>
          </a:p>
        </p:txBody>
      </p:sp>
    </p:spTree>
    <p:extLst>
      <p:ext uri="{BB962C8B-B14F-4D97-AF65-F5344CB8AC3E}">
        <p14:creationId xmlns:p14="http://schemas.microsoft.com/office/powerpoint/2010/main" val="1035046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0" i="0" u="none" strike="noStrike" cap="none" dirty="0">
                <a:solidFill>
                  <a:schemeClr val="dk1"/>
                </a:solidFill>
                <a:effectLst/>
                <a:latin typeface="Arial"/>
                <a:ea typeface="Arial"/>
                <a:cs typeface="Arial"/>
                <a:sym typeface="Arial"/>
              </a:rPr>
              <a:t>At the city, this would include, for example, incorporating the Plan into any Memorandums of Understanding (MOU) or contracts for implementation with supporting partners, as well as prioritizing strategies for which the City has a role and identifying capacity and next steps for implementation.</a:t>
            </a:r>
          </a:p>
          <a:p>
            <a:endParaRPr lang="en-US" dirty="0"/>
          </a:p>
        </p:txBody>
      </p:sp>
    </p:spTree>
    <p:extLst>
      <p:ext uri="{BB962C8B-B14F-4D97-AF65-F5344CB8AC3E}">
        <p14:creationId xmlns:p14="http://schemas.microsoft.com/office/powerpoint/2010/main" val="1694838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t>Time for this:  when you are ready to create a project on a known site – Market Study (right product in the right location for the right audience at the right time)</a:t>
            </a:r>
          </a:p>
        </p:txBody>
      </p:sp>
    </p:spTree>
    <p:extLst>
      <p:ext uri="{BB962C8B-B14F-4D97-AF65-F5344CB8AC3E}">
        <p14:creationId xmlns:p14="http://schemas.microsoft.com/office/powerpoint/2010/main" val="77854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33450" eaLnBrk="0" hangingPunct="0">
              <a:defRPr sz="1600">
                <a:solidFill>
                  <a:schemeClr val="tx1"/>
                </a:solidFill>
                <a:latin typeface="Verdana" panose="020B0604030504040204" pitchFamily="34" charset="0"/>
                <a:ea typeface="MS PGothic" panose="020B0600070205080204" pitchFamily="34" charset="-128"/>
              </a:defRPr>
            </a:lvl1pPr>
            <a:lvl2pPr marL="742950" indent="-285750" defTabSz="933450" eaLnBrk="0" hangingPunct="0">
              <a:defRPr sz="1600">
                <a:solidFill>
                  <a:schemeClr val="tx1"/>
                </a:solidFill>
                <a:latin typeface="Verdana" panose="020B0604030504040204" pitchFamily="34" charset="0"/>
                <a:ea typeface="MS PGothic" panose="020B0600070205080204" pitchFamily="34" charset="-128"/>
              </a:defRPr>
            </a:lvl2pPr>
            <a:lvl3pPr marL="1143000" indent="-228600" defTabSz="933450" eaLnBrk="0" hangingPunct="0">
              <a:defRPr sz="1600">
                <a:solidFill>
                  <a:schemeClr val="tx1"/>
                </a:solidFill>
                <a:latin typeface="Verdana" panose="020B0604030504040204" pitchFamily="34" charset="0"/>
                <a:ea typeface="MS PGothic" panose="020B0600070205080204" pitchFamily="34" charset="-128"/>
              </a:defRPr>
            </a:lvl3pPr>
            <a:lvl4pPr marL="1600200" indent="-228600" defTabSz="933450" eaLnBrk="0" hangingPunct="0">
              <a:defRPr sz="1600">
                <a:solidFill>
                  <a:schemeClr val="tx1"/>
                </a:solidFill>
                <a:latin typeface="Verdana" panose="020B0604030504040204" pitchFamily="34" charset="0"/>
                <a:ea typeface="MS PGothic" panose="020B0600070205080204" pitchFamily="34" charset="-128"/>
              </a:defRPr>
            </a:lvl4pPr>
            <a:lvl5pPr marL="2057400" indent="-228600" defTabSz="933450" eaLnBrk="0" hangingPunct="0">
              <a:defRPr sz="1600">
                <a:solidFill>
                  <a:schemeClr val="tx1"/>
                </a:solidFill>
                <a:latin typeface="Verdana" panose="020B0604030504040204" pitchFamily="34" charset="0"/>
                <a:ea typeface="MS PGothic" panose="020B0600070205080204" pitchFamily="34" charset="-128"/>
              </a:defRPr>
            </a:lvl5pPr>
            <a:lvl6pPr marL="25146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6pPr>
            <a:lvl7pPr marL="29718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7pPr>
            <a:lvl8pPr marL="34290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8pPr>
            <a:lvl9pPr marL="3886200" indent="-228600" defTabSz="933450" eaLnBrk="0" fontAlgn="base" hangingPunct="0">
              <a:spcBef>
                <a:spcPct val="0"/>
              </a:spcBef>
              <a:spcAft>
                <a:spcPct val="0"/>
              </a:spcAft>
              <a:defRPr sz="1600">
                <a:solidFill>
                  <a:schemeClr val="tx1"/>
                </a:solidFill>
                <a:latin typeface="Verdana" panose="020B0604030504040204" pitchFamily="34" charset="0"/>
                <a:ea typeface="MS PGothic" panose="020B0600070205080204" pitchFamily="34" charset="-128"/>
              </a:defRPr>
            </a:lvl9pPr>
          </a:lstStyle>
          <a:p>
            <a:pPr eaLnBrk="1" hangingPunct="1"/>
            <a:fld id="{14C3EC90-217D-45E8-807F-98DE48A88790}" type="slidenum">
              <a:rPr lang="en-US" altLang="en-US" sz="1200">
                <a:latin typeface="Times New Roman" panose="02020603050405020304" pitchFamily="18" charset="0"/>
              </a:rPr>
              <a:pPr eaLnBrk="1" hangingPunct="1"/>
              <a:t>23</a:t>
            </a:fld>
            <a:endParaRPr lang="en-US" altLang="en-US" sz="1200">
              <a:latin typeface="Times New Roman" panose="02020603050405020304" pitchFamily="18" charset="0"/>
            </a:endParaRPr>
          </a:p>
        </p:txBody>
      </p:sp>
      <p:sp>
        <p:nvSpPr>
          <p:cNvPr id="572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72419" name="Rectangle 3"/>
          <p:cNvSpPr>
            <a:spLocks noGrp="1" noChangeArrowheads="1"/>
          </p:cNvSpPr>
          <p:nvPr>
            <p:ph type="body" idx="1"/>
          </p:nvPr>
        </p:nvSpPr>
        <p:spPr/>
        <p:txBody>
          <a:bodyPr/>
          <a:lstStyle/>
          <a:p>
            <a:pPr eaLnBrk="1" hangingPunct="1">
              <a:defRPr/>
            </a:pPr>
            <a:r>
              <a:rPr lang="en-US" sz="1400" dirty="0">
                <a:ea typeface="ＭＳ Ｐゴシック" charset="0"/>
                <a:cs typeface="+mn-cs"/>
              </a:rPr>
              <a:t>General summary:  scary graphic;</a:t>
            </a:r>
            <a:r>
              <a:rPr lang="en-US" sz="1400" baseline="0" dirty="0">
                <a:ea typeface="ＭＳ Ｐゴシック" charset="0"/>
                <a:cs typeface="+mn-cs"/>
              </a:rPr>
              <a:t> summarizes the entire action plan:  about 14 strategies to be implemented over the next 5 years to address the range of housing needs in Big Sky by residents and the workforce:  “community housing”. This is what a 20+-member housing work group, comprised of various big sky stakeholders, employers, </a:t>
            </a:r>
            <a:r>
              <a:rPr lang="en-US" sz="1400" baseline="0" dirty="0" err="1">
                <a:ea typeface="ＭＳ Ｐゴシック" charset="0"/>
                <a:cs typeface="+mn-cs"/>
              </a:rPr>
              <a:t>inst</a:t>
            </a:r>
            <a:r>
              <a:rPr lang="en-US" sz="1400" baseline="0" dirty="0">
                <a:ea typeface="ＭＳ Ｐゴシック" charset="0"/>
                <a:cs typeface="+mn-cs"/>
              </a:rPr>
              <a:t>/orgs, board members, the two counties, </a:t>
            </a:r>
            <a:r>
              <a:rPr lang="en-US" sz="1400" baseline="0" dirty="0" err="1">
                <a:ea typeface="ＭＳ Ｐゴシック" charset="0"/>
                <a:cs typeface="+mn-cs"/>
              </a:rPr>
              <a:t>etc</a:t>
            </a:r>
            <a:r>
              <a:rPr lang="en-US" sz="1400" baseline="0" dirty="0">
                <a:ea typeface="ＭＳ Ｐゴシック" charset="0"/>
                <a:cs typeface="+mn-cs"/>
              </a:rPr>
              <a:t> spent the last several months working on, with the goal of providing more housing available to the community.  You will understand this graphic by the end of our presentation, but in general, the left side represents lower incomes </a:t>
            </a:r>
            <a:r>
              <a:rPr lang="mr-IN" sz="1400" baseline="0" dirty="0">
                <a:ea typeface="ＭＳ Ｐゴシック" charset="0"/>
                <a:cs typeface="+mn-cs"/>
              </a:rPr>
              <a:t>–</a:t>
            </a:r>
            <a:r>
              <a:rPr lang="en-US" sz="1400" baseline="0" dirty="0">
                <a:ea typeface="ＭＳ Ｐゴシック" charset="0"/>
                <a:cs typeface="+mn-cs"/>
              </a:rPr>
              <a:t> seasonal workers, entry wages, </a:t>
            </a:r>
            <a:r>
              <a:rPr lang="en-US" sz="1400" baseline="0" dirty="0" err="1">
                <a:ea typeface="ＭＳ Ｐゴシック" charset="0"/>
                <a:cs typeface="+mn-cs"/>
              </a:rPr>
              <a:t>etc</a:t>
            </a:r>
            <a:r>
              <a:rPr lang="en-US" sz="1400" baseline="0" dirty="0">
                <a:ea typeface="ＭＳ Ｐゴシック" charset="0"/>
                <a:cs typeface="+mn-cs"/>
              </a:rPr>
              <a:t>; middle incomes at the peak and higher in incomes on the right side. The placement of the various strategies </a:t>
            </a:r>
            <a:r>
              <a:rPr lang="mr-IN" sz="1400" baseline="0" dirty="0">
                <a:ea typeface="ＭＳ Ｐゴシック" charset="0"/>
                <a:cs typeface="+mn-cs"/>
              </a:rPr>
              <a:t>–</a:t>
            </a:r>
            <a:r>
              <a:rPr lang="en-US" sz="1400" baseline="0" dirty="0">
                <a:ea typeface="ＭＳ Ｐゴシック" charset="0"/>
                <a:cs typeface="+mn-cs"/>
              </a:rPr>
              <a:t> each one of the boxes outside the bridge </a:t>
            </a:r>
            <a:r>
              <a:rPr lang="mr-IN" sz="1400" baseline="0" dirty="0">
                <a:ea typeface="ＭＳ Ｐゴシック" charset="0"/>
                <a:cs typeface="+mn-cs"/>
              </a:rPr>
              <a:t>–</a:t>
            </a:r>
            <a:r>
              <a:rPr lang="en-US" sz="1400" baseline="0" dirty="0">
                <a:ea typeface="ＭＳ Ｐゴシック" charset="0"/>
                <a:cs typeface="+mn-cs"/>
              </a:rPr>
              <a:t> generally corresponds to the income/price point of housing each strategy will target. The goal:  a mix of ownership and rental housing at various price points that the community can afford to allow people to come to big sky, grow families, downsize and retire</a:t>
            </a:r>
            <a:r>
              <a:rPr lang="mr-IN" sz="1400" baseline="0" dirty="0">
                <a:ea typeface="ＭＳ Ｐゴシック" charset="0"/>
                <a:cs typeface="+mn-cs"/>
              </a:rPr>
              <a:t>…</a:t>
            </a:r>
            <a:r>
              <a:rPr lang="en-US" sz="1400" baseline="0" dirty="0">
                <a:ea typeface="ＭＳ Ｐゴシック" charset="0"/>
                <a:cs typeface="+mn-cs"/>
              </a:rPr>
              <a:t>. Life cycle housing.  </a:t>
            </a:r>
          </a:p>
          <a:p>
            <a:pPr eaLnBrk="1" hangingPunct="1">
              <a:defRPr/>
            </a:pPr>
            <a:endParaRPr lang="en-US" sz="1400" baseline="0" dirty="0">
              <a:ea typeface="ＭＳ Ｐゴシック" charset="0"/>
              <a:cs typeface="+mn-cs"/>
            </a:endParaRPr>
          </a:p>
          <a:p>
            <a:pPr eaLnBrk="1" hangingPunct="1">
              <a:defRPr/>
            </a:pPr>
            <a:r>
              <a:rPr lang="en-US" sz="1400" baseline="0" dirty="0">
                <a:ea typeface="ＭＳ Ｐゴシック" charset="0"/>
                <a:cs typeface="+mn-cs"/>
              </a:rPr>
              <a:t>As Brian mentioned (?), this process began in Nov 2017 with the first stage gathering community input through a wide-spread survey and compiling information to understand the current housing, economic market and associated needs. This information was presented at the end of Feb 2018 and kicked-off the formation of the Housing Action Plan to address community issues and identified needs.</a:t>
            </a:r>
          </a:p>
          <a:p>
            <a:pPr eaLnBrk="1" hangingPunct="1">
              <a:defRPr/>
            </a:pPr>
            <a:endParaRPr lang="en-US" sz="1400" baseline="0" dirty="0">
              <a:ea typeface="ＭＳ Ｐゴシック" charset="0"/>
              <a:cs typeface="+mn-cs"/>
            </a:endParaRPr>
          </a:p>
          <a:p>
            <a:pPr eaLnBrk="1" hangingPunct="1">
              <a:defRPr/>
            </a:pPr>
            <a:r>
              <a:rPr lang="en-US" sz="1400" baseline="0" dirty="0">
                <a:ea typeface="ＭＳ Ｐゴシック" charset="0"/>
                <a:cs typeface="+mn-cs"/>
              </a:rPr>
              <a:t>During this presentation, Christine and I will share the stage:  Christine will spend a little more time getting you familiar with this figure and show where the existing housing market hits on this bridge vs. where the primary needs of residents and the workforce are. To </a:t>
            </a:r>
            <a:r>
              <a:rPr lang="en-US" sz="1400" baseline="0" dirty="0" err="1">
                <a:ea typeface="ＭＳ Ｐゴシック" charset="0"/>
                <a:cs typeface="+mn-cs"/>
              </a:rPr>
              <a:t>prvide</a:t>
            </a:r>
            <a:r>
              <a:rPr lang="en-US" sz="1400" baseline="0" dirty="0">
                <a:ea typeface="ＭＳ Ｐゴシック" charset="0"/>
                <a:cs typeface="+mn-cs"/>
              </a:rPr>
              <a:t> some context for the range of housing strategies developed, I will provide some background on “how you got here” </a:t>
            </a:r>
            <a:r>
              <a:rPr lang="mr-IN" sz="1400" baseline="0" dirty="0">
                <a:ea typeface="ＭＳ Ｐゴシック" charset="0"/>
                <a:cs typeface="+mn-cs"/>
              </a:rPr>
              <a:t>–</a:t>
            </a:r>
            <a:r>
              <a:rPr lang="en-US" sz="1400" baseline="0" dirty="0">
                <a:ea typeface="ＭＳ Ｐゴシック" charset="0"/>
                <a:cs typeface="+mn-cs"/>
              </a:rPr>
              <a:t> the factors that contributed to the current shortage of community housing. We will then discuss “why this matters” </a:t>
            </a:r>
            <a:r>
              <a:rPr lang="mr-IN" sz="1400" baseline="0" dirty="0">
                <a:ea typeface="ＭＳ Ｐゴシック" charset="0"/>
                <a:cs typeface="+mn-cs"/>
              </a:rPr>
              <a:t>–</a:t>
            </a:r>
            <a:r>
              <a:rPr lang="en-US" sz="1400" baseline="0" dirty="0">
                <a:ea typeface="ＭＳ Ｐゴシック" charset="0"/>
                <a:cs typeface="+mn-cs"/>
              </a:rPr>
              <a:t> why is having housing for the community important?  Finally, we will discuss how much housing Big Sky needs over the next five years to address needs and keep up with growth. This all sets the stage for further discussion of the Housing Action Plan itself:  why it is important, why it has several strategies (not just one) and what they are, and what Big Sky intends to achieve in the near-term and longer term through this Plan.</a:t>
            </a:r>
          </a:p>
          <a:p>
            <a:pPr eaLnBrk="1" hangingPunct="1">
              <a:defRPr/>
            </a:pPr>
            <a:endParaRPr lang="en-US" sz="1400" baseline="0" dirty="0">
              <a:ea typeface="ＭＳ Ｐゴシック" charset="0"/>
              <a:cs typeface="+mn-cs"/>
            </a:endParaRPr>
          </a:p>
          <a:p>
            <a:pPr eaLnBrk="1" hangingPunct="1">
              <a:defRPr/>
            </a:pPr>
            <a:r>
              <a:rPr lang="en-US" sz="1400" baseline="0" dirty="0">
                <a:ea typeface="ＭＳ Ｐゴシック" charset="0"/>
                <a:cs typeface="+mn-cs"/>
              </a:rPr>
              <a:t>One important note, however.  This is called the big sky community housing action plan for a reason </a:t>
            </a:r>
            <a:r>
              <a:rPr lang="mr-IN" sz="1400" baseline="0" dirty="0">
                <a:ea typeface="ＭＳ Ｐゴシック" charset="0"/>
                <a:cs typeface="+mn-cs"/>
              </a:rPr>
              <a:t>–</a:t>
            </a:r>
            <a:r>
              <a:rPr lang="en-US" sz="1400" baseline="0" dirty="0">
                <a:ea typeface="ＭＳ Ｐゴシック" charset="0"/>
                <a:cs typeface="+mn-cs"/>
              </a:rPr>
              <a:t> it took the community coming together to form it and it will take the community coming together to make it successful:  it takes a community to build a community.  And with that:  Christine?</a:t>
            </a:r>
            <a:endParaRPr lang="en-US" sz="1400" dirty="0">
              <a:ea typeface="ＭＳ Ｐゴシック" charset="0"/>
              <a:cs typeface="+mn-cs"/>
            </a:endParaRPr>
          </a:p>
        </p:txBody>
      </p:sp>
    </p:spTree>
    <p:extLst>
      <p:ext uri="{BB962C8B-B14F-4D97-AF65-F5344CB8AC3E}">
        <p14:creationId xmlns:p14="http://schemas.microsoft.com/office/powerpoint/2010/main" val="1313260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4"/>
          <p:cNvSpPr txBox="1">
            <a:spLocks noGrp="1"/>
          </p:cNvSpPr>
          <p:nvPr>
            <p:ph type="ctrTitle"/>
          </p:nvPr>
        </p:nvSpPr>
        <p:spPr>
          <a:xfrm>
            <a:off x="685800" y="1583344"/>
            <a:ext cx="7772400" cy="1159856"/>
          </a:xfrm>
          <a:prstGeom prst="rect">
            <a:avLst/>
          </a:prstGeom>
          <a:noFill/>
          <a:ln>
            <a:noFill/>
          </a:ln>
        </p:spPr>
        <p:txBody>
          <a:bodyPr spcFirstLastPara="1" wrap="square" lIns="91375" tIns="91375" rIns="91375" bIns="91375" anchor="b" anchorCtr="0">
            <a:noAutofit/>
          </a:bodyPr>
          <a:lstStyle>
            <a:lvl1pPr lvl="0" algn="ctr">
              <a:lnSpc>
                <a:spcPct val="100000"/>
              </a:lnSpc>
              <a:spcBef>
                <a:spcPts val="0"/>
              </a:spcBef>
              <a:spcAft>
                <a:spcPts val="0"/>
              </a:spcAft>
              <a:buSzPts val="4800"/>
              <a:buFont typeface="Arial"/>
              <a:buNone/>
              <a:defRPr sz="4800"/>
            </a:lvl1pPr>
            <a:lvl2pPr lvl="1" algn="ctr">
              <a:lnSpc>
                <a:spcPct val="100000"/>
              </a:lnSpc>
              <a:spcBef>
                <a:spcPts val="0"/>
              </a:spcBef>
              <a:spcAft>
                <a:spcPts val="0"/>
              </a:spcAft>
              <a:buSzPts val="4800"/>
              <a:buFont typeface="Arial"/>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3" name="Google Shape;23;p14"/>
          <p:cNvSpPr txBox="1">
            <a:spLocks noGrp="1"/>
          </p:cNvSpPr>
          <p:nvPr>
            <p:ph type="subTitle" idx="1"/>
          </p:nvPr>
        </p:nvSpPr>
        <p:spPr>
          <a:xfrm>
            <a:off x="685800" y="2840054"/>
            <a:ext cx="7772400" cy="784737"/>
          </a:xfrm>
          <a:prstGeom prst="rect">
            <a:avLst/>
          </a:prstGeom>
          <a:noFill/>
          <a:ln>
            <a:noFill/>
          </a:ln>
        </p:spPr>
        <p:txBody>
          <a:bodyPr spcFirstLastPara="1" wrap="square" lIns="91375" tIns="91375" rIns="91375" bIns="91375" anchor="t" anchorCtr="0">
            <a:noAutofit/>
          </a:bodyPr>
          <a:lstStyle>
            <a:lvl1pPr lvl="0" algn="ctr">
              <a:lnSpc>
                <a:spcPct val="100000"/>
              </a:lnSpc>
              <a:spcBef>
                <a:spcPts val="0"/>
              </a:spcBef>
              <a:spcAft>
                <a:spcPts val="0"/>
              </a:spcAft>
              <a:buClr>
                <a:schemeClr val="dk2"/>
              </a:buClr>
              <a:buSzPts val="3000"/>
              <a:buFont typeface="Arial"/>
              <a:buNone/>
              <a:defRPr>
                <a:solidFill>
                  <a:schemeClr val="dk2"/>
                </a:solidFill>
              </a:defRPr>
            </a:lvl1pPr>
            <a:lvl2pPr lvl="1" algn="ctr">
              <a:lnSpc>
                <a:spcPct val="100000"/>
              </a:lnSpc>
              <a:spcBef>
                <a:spcPts val="0"/>
              </a:spcBef>
              <a:spcAft>
                <a:spcPts val="0"/>
              </a:spcAft>
              <a:buClr>
                <a:schemeClr val="dk2"/>
              </a:buClr>
              <a:buSzPts val="3000"/>
              <a:buFont typeface="Arial"/>
              <a:buNone/>
              <a:defRPr sz="3000">
                <a:solidFill>
                  <a:schemeClr val="dk2"/>
                </a:solidFill>
              </a:defRPr>
            </a:lvl2pPr>
            <a:lvl3pPr lvl="2" algn="ctr">
              <a:lnSpc>
                <a:spcPct val="100000"/>
              </a:lnSpc>
              <a:spcBef>
                <a:spcPts val="0"/>
              </a:spcBef>
              <a:spcAft>
                <a:spcPts val="0"/>
              </a:spcAft>
              <a:buClr>
                <a:schemeClr val="dk2"/>
              </a:buClr>
              <a:buSzPts val="3000"/>
              <a:buFont typeface="Arial"/>
              <a:buNone/>
              <a:defRPr sz="3000">
                <a:solidFill>
                  <a:schemeClr val="dk2"/>
                </a:solidFill>
              </a:defRPr>
            </a:lvl3pPr>
            <a:lvl4pPr lvl="3" algn="ctr">
              <a:lnSpc>
                <a:spcPct val="100000"/>
              </a:lnSpc>
              <a:spcBef>
                <a:spcPts val="0"/>
              </a:spcBef>
              <a:spcAft>
                <a:spcPts val="0"/>
              </a:spcAft>
              <a:buClr>
                <a:schemeClr val="dk2"/>
              </a:buClr>
              <a:buSzPts val="3000"/>
              <a:buFont typeface="Arial"/>
              <a:buNone/>
              <a:defRPr sz="3000">
                <a:solidFill>
                  <a:schemeClr val="dk2"/>
                </a:solidFill>
              </a:defRPr>
            </a:lvl4pPr>
            <a:lvl5pPr lvl="4" algn="ctr">
              <a:lnSpc>
                <a:spcPct val="100000"/>
              </a:lnSpc>
              <a:spcBef>
                <a:spcPts val="0"/>
              </a:spcBef>
              <a:spcAft>
                <a:spcPts val="0"/>
              </a:spcAft>
              <a:buClr>
                <a:schemeClr val="dk2"/>
              </a:buClr>
              <a:buSzPts val="3000"/>
              <a:buFont typeface="Arial"/>
              <a:buNone/>
              <a:defRPr sz="3000">
                <a:solidFill>
                  <a:schemeClr val="dk2"/>
                </a:solidFill>
              </a:defRPr>
            </a:lvl5pPr>
            <a:lvl6pPr lvl="5" algn="ctr">
              <a:lnSpc>
                <a:spcPct val="100000"/>
              </a:lnSpc>
              <a:spcBef>
                <a:spcPts val="0"/>
              </a:spcBef>
              <a:spcAft>
                <a:spcPts val="0"/>
              </a:spcAft>
              <a:buClr>
                <a:schemeClr val="dk2"/>
              </a:buClr>
              <a:buSzPts val="3000"/>
              <a:buFont typeface="Arial"/>
              <a:buNone/>
              <a:defRPr sz="3000">
                <a:solidFill>
                  <a:schemeClr val="dk2"/>
                </a:solidFill>
              </a:defRPr>
            </a:lvl6pPr>
            <a:lvl7pPr lvl="6" algn="ctr">
              <a:lnSpc>
                <a:spcPct val="100000"/>
              </a:lnSpc>
              <a:spcBef>
                <a:spcPts val="0"/>
              </a:spcBef>
              <a:spcAft>
                <a:spcPts val="0"/>
              </a:spcAft>
              <a:buClr>
                <a:schemeClr val="dk2"/>
              </a:buClr>
              <a:buSzPts val="3000"/>
              <a:buFont typeface="Arial"/>
              <a:buNone/>
              <a:defRPr sz="3000">
                <a:solidFill>
                  <a:schemeClr val="dk2"/>
                </a:solidFill>
              </a:defRPr>
            </a:lvl7pPr>
            <a:lvl8pPr lvl="7" algn="ctr">
              <a:lnSpc>
                <a:spcPct val="100000"/>
              </a:lnSpc>
              <a:spcBef>
                <a:spcPts val="0"/>
              </a:spcBef>
              <a:spcAft>
                <a:spcPts val="0"/>
              </a:spcAft>
              <a:buClr>
                <a:schemeClr val="dk2"/>
              </a:buClr>
              <a:buSzPts val="3000"/>
              <a:buFont typeface="Arial"/>
              <a:buNone/>
              <a:defRPr sz="3000">
                <a:solidFill>
                  <a:schemeClr val="dk2"/>
                </a:solidFill>
              </a:defRPr>
            </a:lvl8pPr>
            <a:lvl9pPr lvl="8" algn="ctr">
              <a:lnSpc>
                <a:spcPct val="100000"/>
              </a:lnSpc>
              <a:spcBef>
                <a:spcPts val="0"/>
              </a:spcBef>
              <a:spcAft>
                <a:spcPts val="0"/>
              </a:spcAft>
              <a:buClr>
                <a:schemeClr val="dk2"/>
              </a:buClr>
              <a:buSzPts val="3000"/>
              <a:buFont typeface="Arial"/>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358378"/>
            <a:ext cx="8229600" cy="857400"/>
          </a:xfrm>
          <a:prstGeom prst="rect">
            <a:avLst/>
          </a:prstGeom>
          <a:noFill/>
          <a:ln>
            <a:noFill/>
          </a:ln>
        </p:spPr>
        <p:txBody>
          <a:bodyPr spcFirstLastPara="1" wrap="square" lIns="91375" tIns="91375" rIns="91375" bIns="91375" anchor="b"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6" name="Google Shape;26;p15"/>
          <p:cNvSpPr txBox="1">
            <a:spLocks noGrp="1"/>
          </p:cNvSpPr>
          <p:nvPr>
            <p:ph type="body" idx="1"/>
          </p:nvPr>
        </p:nvSpPr>
        <p:spPr>
          <a:xfrm>
            <a:off x="457200" y="1200166"/>
            <a:ext cx="8229600" cy="3725699"/>
          </a:xfrm>
          <a:prstGeom prst="rect">
            <a:avLst/>
          </a:prstGeom>
          <a:noFill/>
          <a:ln>
            <a:noFill/>
          </a:ln>
        </p:spPr>
        <p:txBody>
          <a:bodyPr spcFirstLastPara="1" wrap="square" lIns="91375" tIns="91375" rIns="91375" bIns="91375" anchor="t" anchorCtr="0">
            <a:noAutofit/>
          </a:bodyPr>
          <a:lstStyle>
            <a:lvl1pPr marL="457200" lvl="0" indent="-228600" algn="l">
              <a:lnSpc>
                <a:spcPct val="100000"/>
              </a:lnSpc>
              <a:spcBef>
                <a:spcPts val="600"/>
              </a:spcBef>
              <a:spcAft>
                <a:spcPts val="0"/>
              </a:spcAft>
              <a:buSzPts val="1800"/>
              <a:buNone/>
              <a:defRPr/>
            </a:lvl1pPr>
            <a:lvl2pPr marL="914400" lvl="1" indent="-228600" algn="l">
              <a:lnSpc>
                <a:spcPct val="100000"/>
              </a:lnSpc>
              <a:spcBef>
                <a:spcPts val="480"/>
              </a:spcBef>
              <a:spcAft>
                <a:spcPts val="0"/>
              </a:spcAft>
              <a:buSzPts val="1800"/>
              <a:buNone/>
              <a:defRPr/>
            </a:lvl2pPr>
            <a:lvl3pPr marL="1371600" lvl="2" indent="-228600" algn="l">
              <a:lnSpc>
                <a:spcPct val="100000"/>
              </a:lnSpc>
              <a:spcBef>
                <a:spcPts val="480"/>
              </a:spcBef>
              <a:spcAft>
                <a:spcPts val="0"/>
              </a:spcAft>
              <a:buSzPts val="1800"/>
              <a:buNone/>
              <a:defRPr/>
            </a:lvl3pPr>
            <a:lvl4pPr marL="1828800" lvl="3" indent="-228600" algn="l">
              <a:lnSpc>
                <a:spcPct val="100000"/>
              </a:lnSpc>
              <a:spcBef>
                <a:spcPts val="360"/>
              </a:spcBef>
              <a:spcAft>
                <a:spcPts val="0"/>
              </a:spcAft>
              <a:buSzPts val="1800"/>
              <a:buNone/>
              <a:defRPr/>
            </a:lvl4pPr>
            <a:lvl5pPr marL="2286000" lvl="4" indent="-228600" algn="l">
              <a:lnSpc>
                <a:spcPct val="100000"/>
              </a:lnSpc>
              <a:spcBef>
                <a:spcPts val="360"/>
              </a:spcBef>
              <a:spcAft>
                <a:spcPts val="0"/>
              </a:spcAft>
              <a:buSzPts val="1800"/>
              <a:buNone/>
              <a:defRPr/>
            </a:lvl5pPr>
            <a:lvl6pPr marL="2743200" lvl="5" indent="-228600" algn="l">
              <a:lnSpc>
                <a:spcPct val="100000"/>
              </a:lnSpc>
              <a:spcBef>
                <a:spcPts val="360"/>
              </a:spcBef>
              <a:spcAft>
                <a:spcPts val="0"/>
              </a:spcAft>
              <a:buSzPts val="1800"/>
              <a:buNone/>
              <a:defRPr/>
            </a:lvl6pPr>
            <a:lvl7pPr marL="3200400" lvl="6" indent="-228600" algn="l">
              <a:lnSpc>
                <a:spcPct val="100000"/>
              </a:lnSpc>
              <a:spcBef>
                <a:spcPts val="360"/>
              </a:spcBef>
              <a:spcAft>
                <a:spcPts val="0"/>
              </a:spcAft>
              <a:buSzPts val="1800"/>
              <a:buNone/>
              <a:defRPr/>
            </a:lvl7pPr>
            <a:lvl8pPr marL="3657600" lvl="7" indent="-228600" algn="l">
              <a:lnSpc>
                <a:spcPct val="100000"/>
              </a:lnSpc>
              <a:spcBef>
                <a:spcPts val="360"/>
              </a:spcBef>
              <a:spcAft>
                <a:spcPts val="0"/>
              </a:spcAft>
              <a:buSzPts val="1800"/>
              <a:buNone/>
              <a:defRPr/>
            </a:lvl8pPr>
            <a:lvl9pPr marL="4114800" lvl="8" indent="-228600" algn="l">
              <a:lnSpc>
                <a:spcPct val="100000"/>
              </a:lnSpc>
              <a:spcBef>
                <a:spcPts val="360"/>
              </a:spcBef>
              <a:spcAft>
                <a:spcPts val="0"/>
              </a:spcAft>
              <a:buSzPts val="1800"/>
              <a:buNone/>
              <a:defRPr/>
            </a:lvl9pPr>
          </a:lstStyle>
          <a:p>
            <a:endParaRPr/>
          </a:p>
        </p:txBody>
      </p:sp>
      <p:sp>
        <p:nvSpPr>
          <p:cNvPr id="27" name="Google Shape;27;p15"/>
          <p:cNvSpPr txBox="1">
            <a:spLocks noGrp="1"/>
          </p:cNvSpPr>
          <p:nvPr>
            <p:ph type="dt" idx="10"/>
          </p:nvPr>
        </p:nvSpPr>
        <p:spPr>
          <a:xfrm>
            <a:off x="457200" y="4767264"/>
            <a:ext cx="2133600" cy="273844"/>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15"/>
          <p:cNvSpPr txBox="1">
            <a:spLocks noGrp="1"/>
          </p:cNvSpPr>
          <p:nvPr>
            <p:ph type="ftr" idx="11"/>
          </p:nvPr>
        </p:nvSpPr>
        <p:spPr>
          <a:xfrm>
            <a:off x="3124200" y="4767264"/>
            <a:ext cx="2895600" cy="273844"/>
          </a:xfrm>
          <a:prstGeom prst="rect">
            <a:avLst/>
          </a:prstGeom>
          <a:noFill/>
          <a:ln>
            <a:noFill/>
          </a:ln>
        </p:spPr>
        <p:txBody>
          <a:bodyPr spcFirstLastPara="1" wrap="square" lIns="91400" tIns="45700" rIns="91400"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15"/>
          <p:cNvSpPr txBox="1">
            <a:spLocks noGrp="1"/>
          </p:cNvSpPr>
          <p:nvPr>
            <p:ph type="sldNum" idx="12"/>
          </p:nvPr>
        </p:nvSpPr>
        <p:spPr>
          <a:xfrm>
            <a:off x="6553200" y="4767264"/>
            <a:ext cx="2133600" cy="273844"/>
          </a:xfrm>
          <a:prstGeom prst="rect">
            <a:avLst/>
          </a:prstGeom>
          <a:noFill/>
          <a:ln>
            <a:noFill/>
          </a:ln>
        </p:spPr>
        <p:txBody>
          <a:bodyPr spcFirstLastPara="1" wrap="square" lIns="91400" tIns="45700" rIns="91400"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7" name="Google Shape;1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2677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5381"/>
                </a:solidFill>
              </a:defRPr>
            </a:lvl1pPr>
          </a:lstStyle>
          <a:p>
            <a:r>
              <a:rPr lang="en-US" dirty="0"/>
              <a:t>Click to edit Master title style</a:t>
            </a:r>
          </a:p>
        </p:txBody>
      </p:sp>
    </p:spTree>
    <p:extLst>
      <p:ext uri="{BB962C8B-B14F-4D97-AF65-F5344CB8AC3E}">
        <p14:creationId xmlns:p14="http://schemas.microsoft.com/office/powerpoint/2010/main" val="294364400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p:nvPr/>
        </p:nvSpPr>
        <p:spPr>
          <a:xfrm>
            <a:off x="-20375" y="-50925"/>
            <a:ext cx="397200" cy="346200"/>
          </a:xfrm>
          <a:prstGeom prst="rect">
            <a:avLst/>
          </a:prstGeom>
          <a:solidFill>
            <a:srgbClr val="2C5381"/>
          </a:solidFill>
          <a:ln>
            <a:noFill/>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13"/>
          <p:cNvSpPr/>
          <p:nvPr/>
        </p:nvSpPr>
        <p:spPr>
          <a:xfrm>
            <a:off x="376750" y="-61100"/>
            <a:ext cx="6628500" cy="346200"/>
          </a:xfrm>
          <a:prstGeom prst="rect">
            <a:avLst/>
          </a:prstGeom>
          <a:solidFill>
            <a:srgbClr val="FFFFFF"/>
          </a:solidFill>
          <a:ln>
            <a:noFill/>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3"/>
          <p:cNvSpPr/>
          <p:nvPr/>
        </p:nvSpPr>
        <p:spPr>
          <a:xfrm>
            <a:off x="7005417" y="-61100"/>
            <a:ext cx="559499" cy="346200"/>
          </a:xfrm>
          <a:prstGeom prst="rect">
            <a:avLst/>
          </a:prstGeom>
          <a:solidFill>
            <a:srgbClr val="B7BA33"/>
          </a:solidFill>
          <a:ln>
            <a:noFill/>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3"/>
          <p:cNvSpPr/>
          <p:nvPr/>
        </p:nvSpPr>
        <p:spPr>
          <a:xfrm>
            <a:off x="7565150" y="-61100"/>
            <a:ext cx="1670400" cy="346200"/>
          </a:xfrm>
          <a:prstGeom prst="rect">
            <a:avLst/>
          </a:prstGeom>
          <a:solidFill>
            <a:srgbClr val="2C5381"/>
          </a:solidFill>
          <a:ln>
            <a:noFill/>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3"/>
          <p:cNvSpPr/>
          <p:nvPr/>
        </p:nvSpPr>
        <p:spPr>
          <a:xfrm>
            <a:off x="-20450" y="285100"/>
            <a:ext cx="397200" cy="681600"/>
          </a:xfrm>
          <a:prstGeom prst="rect">
            <a:avLst/>
          </a:prstGeom>
          <a:solidFill>
            <a:srgbClr val="B7BA33"/>
          </a:solidFill>
          <a:ln>
            <a:noFill/>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3"/>
          <p:cNvSpPr/>
          <p:nvPr/>
        </p:nvSpPr>
        <p:spPr>
          <a:xfrm>
            <a:off x="-20450" y="966650"/>
            <a:ext cx="397200" cy="3146700"/>
          </a:xfrm>
          <a:prstGeom prst="rect">
            <a:avLst/>
          </a:prstGeom>
          <a:solidFill>
            <a:srgbClr val="FFFFFF"/>
          </a:solidFill>
          <a:ln>
            <a:noFill/>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3"/>
          <p:cNvSpPr/>
          <p:nvPr/>
        </p:nvSpPr>
        <p:spPr>
          <a:xfrm>
            <a:off x="-20450" y="4113516"/>
            <a:ext cx="397200" cy="1079699"/>
          </a:xfrm>
          <a:prstGeom prst="rect">
            <a:avLst/>
          </a:prstGeom>
          <a:solidFill>
            <a:srgbClr val="2C5381"/>
          </a:solidFill>
          <a:ln>
            <a:noFill/>
          </a:ln>
        </p:spPr>
        <p:txBody>
          <a:bodyPr spcFirstLastPara="1" wrap="square" lIns="91375" tIns="91375" rIns="91375" bIns="91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3"/>
          <p:cNvSpPr txBox="1">
            <a:spLocks noGrp="1"/>
          </p:cNvSpPr>
          <p:nvPr>
            <p:ph type="title"/>
          </p:nvPr>
        </p:nvSpPr>
        <p:spPr>
          <a:xfrm>
            <a:off x="457200" y="358378"/>
            <a:ext cx="8229600" cy="857400"/>
          </a:xfrm>
          <a:prstGeom prst="rect">
            <a:avLst/>
          </a:prstGeom>
          <a:noFill/>
          <a:ln>
            <a:noFill/>
          </a:ln>
        </p:spPr>
        <p:txBody>
          <a:bodyPr spcFirstLastPara="1" wrap="square" lIns="91375" tIns="91375" rIns="91375" bIns="91375" anchor="b" anchorCtr="0">
            <a:noAutofit/>
          </a:bodyPr>
          <a:lstStyle>
            <a:lvl1pPr marR="0" lvl="0"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spcBef>
                <a:spcPts val="0"/>
              </a:spcBef>
              <a:spcAft>
                <a:spcPts val="0"/>
              </a:spcAft>
              <a:buClr>
                <a:schemeClr val="dk1"/>
              </a:buClr>
              <a:buSzPts val="3600"/>
              <a:buFont typeface="Arial"/>
              <a:buNone/>
              <a:defRPr sz="3600" b="1">
                <a:solidFill>
                  <a:schemeClr val="dk1"/>
                </a:solidFill>
              </a:defRPr>
            </a:lvl3pPr>
            <a:lvl4pPr lvl="3">
              <a:spcBef>
                <a:spcPts val="0"/>
              </a:spcBef>
              <a:spcAft>
                <a:spcPts val="0"/>
              </a:spcAft>
              <a:buClr>
                <a:schemeClr val="dk1"/>
              </a:buClr>
              <a:buSzPts val="3600"/>
              <a:buFont typeface="Arial"/>
              <a:buNone/>
              <a:defRPr sz="3600" b="1">
                <a:solidFill>
                  <a:schemeClr val="dk1"/>
                </a:solidFill>
              </a:defRPr>
            </a:lvl4pPr>
            <a:lvl5pPr lvl="4">
              <a:spcBef>
                <a:spcPts val="0"/>
              </a:spcBef>
              <a:spcAft>
                <a:spcPts val="0"/>
              </a:spcAft>
              <a:buClr>
                <a:schemeClr val="dk1"/>
              </a:buClr>
              <a:buSzPts val="3600"/>
              <a:buFont typeface="Arial"/>
              <a:buNone/>
              <a:defRPr sz="3600" b="1">
                <a:solidFill>
                  <a:schemeClr val="dk1"/>
                </a:solidFill>
              </a:defRPr>
            </a:lvl5pPr>
            <a:lvl6pPr lvl="5">
              <a:spcBef>
                <a:spcPts val="0"/>
              </a:spcBef>
              <a:spcAft>
                <a:spcPts val="0"/>
              </a:spcAft>
              <a:buClr>
                <a:schemeClr val="dk1"/>
              </a:buClr>
              <a:buSzPts val="3600"/>
              <a:buFont typeface="Arial"/>
              <a:buNone/>
              <a:defRPr sz="3600" b="1">
                <a:solidFill>
                  <a:schemeClr val="dk1"/>
                </a:solidFill>
              </a:defRPr>
            </a:lvl6pPr>
            <a:lvl7pPr lvl="6">
              <a:spcBef>
                <a:spcPts val="0"/>
              </a:spcBef>
              <a:spcAft>
                <a:spcPts val="0"/>
              </a:spcAft>
              <a:buClr>
                <a:schemeClr val="dk1"/>
              </a:buClr>
              <a:buSzPts val="3600"/>
              <a:buFont typeface="Arial"/>
              <a:buNone/>
              <a:defRPr sz="3600" b="1">
                <a:solidFill>
                  <a:schemeClr val="dk1"/>
                </a:solidFill>
              </a:defRPr>
            </a:lvl7pPr>
            <a:lvl8pPr lvl="7">
              <a:spcBef>
                <a:spcPts val="0"/>
              </a:spcBef>
              <a:spcAft>
                <a:spcPts val="0"/>
              </a:spcAft>
              <a:buClr>
                <a:schemeClr val="dk1"/>
              </a:buClr>
              <a:buSzPts val="3600"/>
              <a:buFont typeface="Arial"/>
              <a:buNone/>
              <a:defRPr sz="3600" b="1">
                <a:solidFill>
                  <a:schemeClr val="dk1"/>
                </a:solidFill>
              </a:defRPr>
            </a:lvl8pPr>
            <a:lvl9pPr lvl="8">
              <a:spcBef>
                <a:spcPts val="0"/>
              </a:spcBef>
              <a:spcAft>
                <a:spcPts val="0"/>
              </a:spcAft>
              <a:buClr>
                <a:schemeClr val="dk1"/>
              </a:buClr>
              <a:buSzPts val="3600"/>
              <a:buFont typeface="Arial"/>
              <a:buNone/>
              <a:defRPr sz="3600" b="1">
                <a:solidFill>
                  <a:schemeClr val="dk1"/>
                </a:solidFill>
              </a:defRPr>
            </a:lvl9pPr>
          </a:lstStyle>
          <a:p>
            <a:endParaRPr dirty="0"/>
          </a:p>
        </p:txBody>
      </p:sp>
      <p:cxnSp>
        <p:nvCxnSpPr>
          <p:cNvPr id="15" name="Google Shape;15;p13"/>
          <p:cNvCxnSpPr/>
          <p:nvPr/>
        </p:nvCxnSpPr>
        <p:spPr>
          <a:xfrm>
            <a:off x="376750" y="-61095"/>
            <a:ext cx="0" cy="5305199"/>
          </a:xfrm>
          <a:prstGeom prst="straightConnector1">
            <a:avLst/>
          </a:prstGeom>
          <a:noFill/>
          <a:ln w="76200" cap="flat" cmpd="sng">
            <a:solidFill>
              <a:srgbClr val="000000"/>
            </a:solidFill>
            <a:prstDash val="solid"/>
            <a:round/>
            <a:headEnd type="none" w="sm" len="sm"/>
            <a:tailEnd type="none" w="sm" len="sm"/>
          </a:ln>
        </p:spPr>
      </p:cxnSp>
      <p:cxnSp>
        <p:nvCxnSpPr>
          <p:cNvPr id="16" name="Google Shape;16;p13"/>
          <p:cNvCxnSpPr/>
          <p:nvPr/>
        </p:nvCxnSpPr>
        <p:spPr>
          <a:xfrm>
            <a:off x="-30550" y="285100"/>
            <a:ext cx="9266100" cy="0"/>
          </a:xfrm>
          <a:prstGeom prst="straightConnector1">
            <a:avLst/>
          </a:prstGeom>
          <a:noFill/>
          <a:ln w="76200" cap="flat" cmpd="sng">
            <a:solidFill>
              <a:srgbClr val="000000"/>
            </a:solidFill>
            <a:prstDash val="solid"/>
            <a:round/>
            <a:headEnd type="none" w="sm" len="sm"/>
            <a:tailEnd type="none" w="sm" len="sm"/>
          </a:ln>
        </p:spPr>
      </p:cxnSp>
      <p:cxnSp>
        <p:nvCxnSpPr>
          <p:cNvPr id="17" name="Google Shape;17;p13"/>
          <p:cNvCxnSpPr/>
          <p:nvPr/>
        </p:nvCxnSpPr>
        <p:spPr>
          <a:xfrm>
            <a:off x="-81450" y="4113425"/>
            <a:ext cx="458399" cy="0"/>
          </a:xfrm>
          <a:prstGeom prst="straightConnector1">
            <a:avLst/>
          </a:prstGeom>
          <a:noFill/>
          <a:ln w="76200" cap="flat" cmpd="sng">
            <a:solidFill>
              <a:srgbClr val="000000"/>
            </a:solidFill>
            <a:prstDash val="solid"/>
            <a:round/>
            <a:headEnd type="none" w="sm" len="sm"/>
            <a:tailEnd type="none" w="sm" len="sm"/>
          </a:ln>
        </p:spPr>
      </p:cxnSp>
      <p:cxnSp>
        <p:nvCxnSpPr>
          <p:cNvPr id="18" name="Google Shape;18;p13"/>
          <p:cNvCxnSpPr/>
          <p:nvPr/>
        </p:nvCxnSpPr>
        <p:spPr>
          <a:xfrm>
            <a:off x="-81450" y="966650"/>
            <a:ext cx="458399" cy="0"/>
          </a:xfrm>
          <a:prstGeom prst="straightConnector1">
            <a:avLst/>
          </a:prstGeom>
          <a:noFill/>
          <a:ln w="76200" cap="flat" cmpd="sng">
            <a:solidFill>
              <a:srgbClr val="000000"/>
            </a:solidFill>
            <a:prstDash val="solid"/>
            <a:round/>
            <a:headEnd type="none" w="sm" len="sm"/>
            <a:tailEnd type="none" w="sm" len="sm"/>
          </a:ln>
        </p:spPr>
      </p:cxnSp>
      <p:cxnSp>
        <p:nvCxnSpPr>
          <p:cNvPr id="19" name="Google Shape;19;p13"/>
          <p:cNvCxnSpPr/>
          <p:nvPr/>
        </p:nvCxnSpPr>
        <p:spPr>
          <a:xfrm>
            <a:off x="7005325" y="-61100"/>
            <a:ext cx="0" cy="346200"/>
          </a:xfrm>
          <a:prstGeom prst="straightConnector1">
            <a:avLst/>
          </a:prstGeom>
          <a:noFill/>
          <a:ln w="76200" cap="flat" cmpd="sng">
            <a:solidFill>
              <a:srgbClr val="000000"/>
            </a:solidFill>
            <a:prstDash val="solid"/>
            <a:round/>
            <a:headEnd type="none" w="sm" len="sm"/>
            <a:tailEnd type="none" w="sm" len="sm"/>
          </a:ln>
        </p:spPr>
      </p:cxnSp>
      <p:cxnSp>
        <p:nvCxnSpPr>
          <p:cNvPr id="20" name="Google Shape;20;p13"/>
          <p:cNvCxnSpPr/>
          <p:nvPr/>
        </p:nvCxnSpPr>
        <p:spPr>
          <a:xfrm>
            <a:off x="7565025" y="-61100"/>
            <a:ext cx="0" cy="346200"/>
          </a:xfrm>
          <a:prstGeom prst="straightConnector1">
            <a:avLst/>
          </a:prstGeom>
          <a:noFill/>
          <a:ln w="76200" cap="flat" cmpd="sng">
            <a:solidFill>
              <a:srgbClr val="000000"/>
            </a:solidFill>
            <a:prstDash val="solid"/>
            <a:round/>
            <a:headEnd type="none" w="sm" len="sm"/>
            <a:tailEnd type="none" w="sm" len="sm"/>
          </a:ln>
        </p:spPr>
      </p:cxnSp>
      <p:pic>
        <p:nvPicPr>
          <p:cNvPr id="22" name="Picture 21">
            <a:extLst>
              <a:ext uri="{FF2B5EF4-FFF2-40B4-BE49-F238E27FC236}">
                <a16:creationId xmlns:a16="http://schemas.microsoft.com/office/drawing/2014/main" id="{743D0452-3BF0-4699-AAB9-46E7B37390E4}"/>
              </a:ext>
            </a:extLst>
          </p:cNvPr>
          <p:cNvPicPr>
            <a:picLocks noChangeAspect="1"/>
          </p:cNvPicPr>
          <p:nvPr userDrawn="1"/>
        </p:nvPicPr>
        <p:blipFill>
          <a:blip r:embed="rId6"/>
          <a:stretch>
            <a:fillRect/>
          </a:stretch>
        </p:blipFill>
        <p:spPr>
          <a:xfrm>
            <a:off x="10909930" y="6200241"/>
            <a:ext cx="1188823" cy="58526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wswconsult.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5.png"/><Relationship Id="rId4" Type="http://schemas.openxmlformats.org/officeDocument/2006/relationships/package" Target="../embeddings/Microsoft_Word_Document1.docx"/></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Wendy@wswconsul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331881-5F14-7E4B-B273-C9AE81362B9D}"/>
              </a:ext>
            </a:extLst>
          </p:cNvPr>
          <p:cNvSpPr>
            <a:spLocks noGrp="1"/>
          </p:cNvSpPr>
          <p:nvPr>
            <p:ph type="ctrTitle"/>
          </p:nvPr>
        </p:nvSpPr>
        <p:spPr/>
        <p:txBody>
          <a:bodyPr/>
          <a:lstStyle/>
          <a:p>
            <a:r>
              <a:rPr lang="en-US" dirty="0">
                <a:latin typeface="+mj-lt"/>
              </a:rPr>
              <a:t>Housing Needs Assessments 101</a:t>
            </a:r>
          </a:p>
        </p:txBody>
      </p:sp>
      <p:sp>
        <p:nvSpPr>
          <p:cNvPr id="5" name="Subtitle 4">
            <a:extLst>
              <a:ext uri="{FF2B5EF4-FFF2-40B4-BE49-F238E27FC236}">
                <a16:creationId xmlns:a16="http://schemas.microsoft.com/office/drawing/2014/main" id="{C01CEBFD-8CFA-1046-A471-9FF9800BFAF7}"/>
              </a:ext>
            </a:extLst>
          </p:cNvPr>
          <p:cNvSpPr>
            <a:spLocks noGrp="1"/>
          </p:cNvSpPr>
          <p:nvPr>
            <p:ph type="subTitle" idx="1"/>
          </p:nvPr>
        </p:nvSpPr>
        <p:spPr/>
        <p:txBody>
          <a:bodyPr/>
          <a:lstStyle/>
          <a:p>
            <a:r>
              <a:rPr lang="en-US" sz="1800" dirty="0"/>
              <a:t>What, Why and How</a:t>
            </a:r>
          </a:p>
        </p:txBody>
      </p:sp>
      <p:pic>
        <p:nvPicPr>
          <p:cNvPr id="6" name="Picture 5" descr="WSW_Logo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2195" y="3436244"/>
            <a:ext cx="1541464" cy="649038"/>
          </a:xfrm>
          <a:prstGeom prst="rect">
            <a:avLst/>
          </a:prstGeom>
        </p:spPr>
      </p:pic>
      <p:sp>
        <p:nvSpPr>
          <p:cNvPr id="7" name="TextBox 6">
            <a:extLst>
              <a:ext uri="{FF2B5EF4-FFF2-40B4-BE49-F238E27FC236}">
                <a16:creationId xmlns:a16="http://schemas.microsoft.com/office/drawing/2014/main" id="{5BC9400B-43C5-7242-A5C1-6D9F66A81A4D}"/>
              </a:ext>
            </a:extLst>
          </p:cNvPr>
          <p:cNvSpPr txBox="1"/>
          <p:nvPr/>
        </p:nvSpPr>
        <p:spPr>
          <a:xfrm>
            <a:off x="3120031" y="3433104"/>
            <a:ext cx="1723549" cy="577081"/>
          </a:xfrm>
          <a:prstGeom prst="rect">
            <a:avLst/>
          </a:prstGeom>
          <a:noFill/>
        </p:spPr>
        <p:txBody>
          <a:bodyPr wrap="none" rtlCol="0">
            <a:spAutoFit/>
          </a:bodyPr>
          <a:lstStyle/>
          <a:p>
            <a:pPr algn="ctr"/>
            <a:r>
              <a:rPr lang="en-US" sz="1050" dirty="0">
                <a:solidFill>
                  <a:schemeClr val="accent5">
                    <a:lumMod val="75000"/>
                  </a:schemeClr>
                </a:solidFill>
              </a:rPr>
              <a:t>Wendy Sullivan</a:t>
            </a:r>
          </a:p>
          <a:p>
            <a:pPr algn="ctr"/>
            <a:r>
              <a:rPr lang="en-US" sz="1050" dirty="0">
                <a:solidFill>
                  <a:schemeClr val="accent5">
                    <a:lumMod val="75000"/>
                  </a:schemeClr>
                </a:solidFill>
                <a:hlinkClick r:id="rId3"/>
              </a:rPr>
              <a:t>Wendy@wswconsult.com</a:t>
            </a:r>
            <a:endParaRPr lang="en-US" sz="1050" dirty="0">
              <a:solidFill>
                <a:schemeClr val="accent5">
                  <a:lumMod val="75000"/>
                </a:schemeClr>
              </a:solidFill>
            </a:endParaRPr>
          </a:p>
          <a:p>
            <a:pPr algn="ctr"/>
            <a:r>
              <a:rPr lang="en-US" sz="1050" dirty="0">
                <a:solidFill>
                  <a:schemeClr val="accent5">
                    <a:lumMod val="75000"/>
                  </a:schemeClr>
                </a:solidFill>
              </a:rPr>
              <a:t>303-579-6702</a:t>
            </a:r>
            <a:endParaRPr lang="en-US" sz="1050" dirty="0"/>
          </a:p>
        </p:txBody>
      </p:sp>
    </p:spTree>
    <p:extLst>
      <p:ext uri="{BB962C8B-B14F-4D97-AF65-F5344CB8AC3E}">
        <p14:creationId xmlns:p14="http://schemas.microsoft.com/office/powerpoint/2010/main" val="292393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406748994"/>
              </p:ext>
            </p:extLst>
          </p:nvPr>
        </p:nvGraphicFramePr>
        <p:xfrm>
          <a:off x="1612056" y="1319353"/>
          <a:ext cx="6385069" cy="3465769"/>
        </p:xfrm>
        <a:graphic>
          <a:graphicData uri="http://schemas.openxmlformats.org/presentationml/2006/ole">
            <mc:AlternateContent xmlns:mc="http://schemas.openxmlformats.org/markup-compatibility/2006">
              <mc:Choice xmlns:v="urn:schemas-microsoft-com:vml" Requires="v">
                <p:oleObj spid="_x0000_s1035" name="Document" r:id="rId4" imgW="5638800" imgH="3060700" progId="Word.Document.12">
                  <p:embed/>
                </p:oleObj>
              </mc:Choice>
              <mc:Fallback>
                <p:oleObj name="Document" r:id="rId4" imgW="5638800" imgH="3060700" progId="Word.Document.12">
                  <p:embed/>
                  <p:pic>
                    <p:nvPicPr>
                      <p:cNvPr id="3" name="Object 2"/>
                      <p:cNvPicPr/>
                      <p:nvPr/>
                    </p:nvPicPr>
                    <p:blipFill>
                      <a:blip r:embed="rId5"/>
                      <a:stretch>
                        <a:fillRect/>
                      </a:stretch>
                    </p:blipFill>
                    <p:spPr>
                      <a:xfrm>
                        <a:off x="1612056" y="1319353"/>
                        <a:ext cx="6385069" cy="3465769"/>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9406C142-2BB3-DF45-81E2-F34A90B04FB7}"/>
              </a:ext>
            </a:extLst>
          </p:cNvPr>
          <p:cNvSpPr>
            <a:spLocks noGrp="1"/>
          </p:cNvSpPr>
          <p:nvPr>
            <p:ph type="title"/>
          </p:nvPr>
        </p:nvSpPr>
        <p:spPr>
          <a:xfrm>
            <a:off x="457200" y="358378"/>
            <a:ext cx="8229600" cy="857400"/>
          </a:xfrm>
        </p:spPr>
        <p:txBody>
          <a:bodyPr/>
          <a:lstStyle/>
          <a:p>
            <a:r>
              <a:rPr lang="en-US" sz="3200" dirty="0">
                <a:solidFill>
                  <a:schemeClr val="tx1"/>
                </a:solidFill>
              </a:rPr>
              <a:t>Resident and Employee Housing Needs</a:t>
            </a:r>
          </a:p>
        </p:txBody>
      </p:sp>
    </p:spTree>
    <p:extLst>
      <p:ext uri="{BB962C8B-B14F-4D97-AF65-F5344CB8AC3E}">
        <p14:creationId xmlns:p14="http://schemas.microsoft.com/office/powerpoint/2010/main" val="244905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AB10-BA26-C846-80DC-BDA62B090958}"/>
              </a:ext>
            </a:extLst>
          </p:cNvPr>
          <p:cNvSpPr>
            <a:spLocks noGrp="1"/>
          </p:cNvSpPr>
          <p:nvPr>
            <p:ph type="title"/>
          </p:nvPr>
        </p:nvSpPr>
        <p:spPr/>
        <p:txBody>
          <a:bodyPr/>
          <a:lstStyle/>
          <a:p>
            <a:r>
              <a:rPr lang="en-US" dirty="0"/>
              <a:t>How to Use?</a:t>
            </a:r>
          </a:p>
        </p:txBody>
      </p:sp>
      <p:sp>
        <p:nvSpPr>
          <p:cNvPr id="6" name="Text Placeholder 2">
            <a:extLst>
              <a:ext uri="{FF2B5EF4-FFF2-40B4-BE49-F238E27FC236}">
                <a16:creationId xmlns:a16="http://schemas.microsoft.com/office/drawing/2014/main" id="{75AD8A16-F243-6E4E-8F4A-BBF318E85E79}"/>
              </a:ext>
            </a:extLst>
          </p:cNvPr>
          <p:cNvSpPr txBox="1">
            <a:spLocks/>
          </p:cNvSpPr>
          <p:nvPr/>
        </p:nvSpPr>
        <p:spPr>
          <a:xfrm>
            <a:off x="457200" y="1276513"/>
            <a:ext cx="8229600" cy="3508609"/>
          </a:xfrm>
          <a:prstGeom prst="rect">
            <a:avLst/>
          </a:prstGeom>
          <a:noFill/>
          <a:ln>
            <a:noFill/>
          </a:ln>
        </p:spPr>
        <p:txBody>
          <a:bodyPr spcFirstLastPara="1" wrap="square" lIns="91375" tIns="91375" rIns="91375" bIns="9137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48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48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36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36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36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360"/>
              </a:spcBef>
              <a:spcAft>
                <a:spcPts val="0"/>
              </a:spcAft>
              <a:buClr>
                <a:srgbClr val="000000"/>
              </a:buClr>
              <a:buSzPts val="1800"/>
              <a:buFont typeface="Arial"/>
              <a:buNone/>
              <a:defRPr sz="1400" b="0" i="0" u="none" strike="noStrike" cap="none">
                <a:solidFill>
                  <a:srgbClr val="000000"/>
                </a:solidFill>
                <a:latin typeface="Arial"/>
                <a:ea typeface="Arial"/>
                <a:cs typeface="Arial"/>
                <a:sym typeface="Arial"/>
              </a:defRPr>
            </a:lvl9pPr>
          </a:lstStyle>
          <a:p>
            <a:pPr marL="182880" indent="0"/>
            <a:r>
              <a:rPr lang="en-US" sz="2000" dirty="0"/>
              <a:t>Establishes a “common </a:t>
            </a:r>
          </a:p>
          <a:p>
            <a:pPr marL="182880" indent="0"/>
            <a:r>
              <a:rPr lang="en-US" sz="2000" dirty="0"/>
              <a:t>Vision” by which to set </a:t>
            </a:r>
          </a:p>
          <a:p>
            <a:pPr marL="182880" indent="0"/>
            <a:r>
              <a:rPr lang="en-US" sz="2000" dirty="0"/>
              <a:t>goals, coordinate efforts,</a:t>
            </a:r>
          </a:p>
          <a:p>
            <a:pPr marL="182880" indent="0"/>
            <a:r>
              <a:rPr lang="en-US" sz="2000" dirty="0"/>
              <a:t>and monitor progress:</a:t>
            </a:r>
          </a:p>
        </p:txBody>
      </p:sp>
      <p:pic>
        <p:nvPicPr>
          <p:cNvPr id="4" name="Picture 3">
            <a:extLst>
              <a:ext uri="{FF2B5EF4-FFF2-40B4-BE49-F238E27FC236}">
                <a16:creationId xmlns:a16="http://schemas.microsoft.com/office/drawing/2014/main" id="{986FD67D-8C82-A54A-8F86-C903869CE87E}"/>
              </a:ext>
            </a:extLst>
          </p:cNvPr>
          <p:cNvPicPr>
            <a:picLocks noChangeAspect="1"/>
          </p:cNvPicPr>
          <p:nvPr/>
        </p:nvPicPr>
        <p:blipFill>
          <a:blip r:embed="rId2"/>
          <a:stretch>
            <a:fillRect/>
          </a:stretch>
        </p:blipFill>
        <p:spPr>
          <a:xfrm>
            <a:off x="3649100" y="511495"/>
            <a:ext cx="5160363" cy="2633147"/>
          </a:xfrm>
          <a:prstGeom prst="rect">
            <a:avLst/>
          </a:prstGeom>
        </p:spPr>
      </p:pic>
      <p:graphicFrame>
        <p:nvGraphicFramePr>
          <p:cNvPr id="3" name="Table 4">
            <a:extLst>
              <a:ext uri="{FF2B5EF4-FFF2-40B4-BE49-F238E27FC236}">
                <a16:creationId xmlns:a16="http://schemas.microsoft.com/office/drawing/2014/main" id="{70C963C4-1336-CA4E-A343-27B314CBB58A}"/>
              </a:ext>
            </a:extLst>
          </p:cNvPr>
          <p:cNvGraphicFramePr>
            <a:graphicFrameLocks noGrp="1"/>
          </p:cNvGraphicFramePr>
          <p:nvPr>
            <p:extLst>
              <p:ext uri="{D42A27DB-BD31-4B8C-83A1-F6EECF244321}">
                <p14:modId xmlns:p14="http://schemas.microsoft.com/office/powerpoint/2010/main" val="2877316"/>
              </p:ext>
            </p:extLst>
          </p:nvPr>
        </p:nvGraphicFramePr>
        <p:xfrm>
          <a:off x="802888" y="3470747"/>
          <a:ext cx="8106937" cy="792480"/>
        </p:xfrm>
        <a:graphic>
          <a:graphicData uri="http://schemas.openxmlformats.org/drawingml/2006/table">
            <a:tbl>
              <a:tblPr firstRow="1" bandRow="1">
                <a:tableStyleId>{2D5ABB26-0587-4C30-8999-92F81FD0307C}</a:tableStyleId>
              </a:tblPr>
              <a:tblGrid>
                <a:gridCol w="3469395">
                  <a:extLst>
                    <a:ext uri="{9D8B030D-6E8A-4147-A177-3AD203B41FA5}">
                      <a16:colId xmlns:a16="http://schemas.microsoft.com/office/drawing/2014/main" val="2035464558"/>
                    </a:ext>
                  </a:extLst>
                </a:gridCol>
                <a:gridCol w="4637542">
                  <a:extLst>
                    <a:ext uri="{9D8B030D-6E8A-4147-A177-3AD203B41FA5}">
                      <a16:colId xmlns:a16="http://schemas.microsoft.com/office/drawing/2014/main" val="1352320354"/>
                    </a:ext>
                  </a:extLst>
                </a:gridCol>
              </a:tblGrid>
              <a:tr h="370840">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dirty="0"/>
                        <a:t>Tells the “story”</a:t>
                      </a: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dirty="0"/>
                        <a:t>Target capacity and resources </a:t>
                      </a:r>
                    </a:p>
                  </a:txBody>
                  <a:tcPr/>
                </a:tc>
                <a:extLst>
                  <a:ext uri="{0D108BD9-81ED-4DB2-BD59-A6C34878D82A}">
                    <a16:rowId xmlns:a16="http://schemas.microsoft.com/office/drawing/2014/main" val="1855932961"/>
                  </a:ext>
                </a:extLst>
              </a:tr>
              <a:tr h="370840">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dirty="0"/>
                        <a:t>Build support/education</a:t>
                      </a:r>
                    </a:p>
                  </a:txBody>
                  <a:tcPr/>
                </a:tc>
                <a:tc>
                  <a:txBody>
                    <a:bodyPr/>
                    <a:lstStyle/>
                    <a:p>
                      <a:pPr marL="342900" marR="0" lvl="0" indent="-34290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2000" dirty="0"/>
                        <a:t>Ground programs in reality of needs</a:t>
                      </a:r>
                    </a:p>
                  </a:txBody>
                  <a:tcPr/>
                </a:tc>
                <a:extLst>
                  <a:ext uri="{0D108BD9-81ED-4DB2-BD59-A6C34878D82A}">
                    <a16:rowId xmlns:a16="http://schemas.microsoft.com/office/drawing/2014/main" val="3777378672"/>
                  </a:ext>
                </a:extLst>
              </a:tr>
            </a:tbl>
          </a:graphicData>
        </a:graphic>
      </p:graphicFrame>
    </p:spTree>
    <p:extLst>
      <p:ext uri="{BB962C8B-B14F-4D97-AF65-F5344CB8AC3E}">
        <p14:creationId xmlns:p14="http://schemas.microsoft.com/office/powerpoint/2010/main" val="3385043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C3FDD-9BFC-5449-BC7E-29781AAA7A0F}"/>
              </a:ext>
            </a:extLst>
          </p:cNvPr>
          <p:cNvSpPr>
            <a:spLocks noGrp="1"/>
          </p:cNvSpPr>
          <p:nvPr>
            <p:ph type="title"/>
          </p:nvPr>
        </p:nvSpPr>
        <p:spPr/>
        <p:txBody>
          <a:bodyPr/>
          <a:lstStyle/>
          <a:p>
            <a:r>
              <a:rPr lang="en-US" dirty="0"/>
              <a:t>Set Yourself Up For Success</a:t>
            </a:r>
          </a:p>
        </p:txBody>
      </p:sp>
      <p:sp>
        <p:nvSpPr>
          <p:cNvPr id="3" name="Text Placeholder 2">
            <a:extLst>
              <a:ext uri="{FF2B5EF4-FFF2-40B4-BE49-F238E27FC236}">
                <a16:creationId xmlns:a16="http://schemas.microsoft.com/office/drawing/2014/main" id="{F8FA3179-65A7-8B49-8843-7CEB1C63BB65}"/>
              </a:ext>
            </a:extLst>
          </p:cNvPr>
          <p:cNvSpPr>
            <a:spLocks noGrp="1"/>
          </p:cNvSpPr>
          <p:nvPr>
            <p:ph type="body" idx="1"/>
          </p:nvPr>
        </p:nvSpPr>
        <p:spPr/>
        <p:txBody>
          <a:bodyPr/>
          <a:lstStyle/>
          <a:p>
            <a:pPr indent="0" algn="ctr"/>
            <a:endParaRPr lang="en-US" sz="2400" dirty="0"/>
          </a:p>
          <a:p>
            <a:pPr indent="0" algn="ctr"/>
            <a:r>
              <a:rPr lang="en-US" sz="2400" dirty="0"/>
              <a:t>The Needs Assessment Process and Its Content Matters</a:t>
            </a:r>
          </a:p>
          <a:p>
            <a:pPr indent="0" algn="ctr"/>
            <a:endParaRPr lang="en-US" sz="2000" dirty="0"/>
          </a:p>
          <a:p>
            <a:pPr indent="0" algn="ctr"/>
            <a:r>
              <a:rPr lang="en-US" sz="2400" i="1" dirty="0"/>
              <a:t>Avoid Common Pitfalls</a:t>
            </a:r>
          </a:p>
          <a:p>
            <a:endParaRPr lang="en-US" dirty="0"/>
          </a:p>
          <a:p>
            <a:endParaRPr lang="en-US" dirty="0"/>
          </a:p>
        </p:txBody>
      </p:sp>
    </p:spTree>
    <p:extLst>
      <p:ext uri="{BB962C8B-B14F-4D97-AF65-F5344CB8AC3E}">
        <p14:creationId xmlns:p14="http://schemas.microsoft.com/office/powerpoint/2010/main" val="942131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a:extLst>
              <a:ext uri="{FF2B5EF4-FFF2-40B4-BE49-F238E27FC236}">
                <a16:creationId xmlns:a16="http://schemas.microsoft.com/office/drawing/2014/main" id="{59528388-0974-3542-B235-7D3BA2529635}"/>
              </a:ext>
            </a:extLst>
          </p:cNvPr>
          <p:cNvSpPr/>
          <p:nvPr/>
        </p:nvSpPr>
        <p:spPr>
          <a:xfrm>
            <a:off x="1667196" y="580412"/>
            <a:ext cx="1626121" cy="2656724"/>
          </a:xfrm>
          <a:prstGeom prst="wedgeEllipseCallout">
            <a:avLst/>
          </a:prstGeom>
          <a:scene3d>
            <a:camera prst="orthographicFront">
              <a:rot lat="0" lon="0" rev="5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Callout 7">
            <a:extLst>
              <a:ext uri="{FF2B5EF4-FFF2-40B4-BE49-F238E27FC236}">
                <a16:creationId xmlns:a16="http://schemas.microsoft.com/office/drawing/2014/main" id="{C65D8C20-0992-5445-824B-7C8134354B49}"/>
              </a:ext>
            </a:extLst>
          </p:cNvPr>
          <p:cNvSpPr/>
          <p:nvPr/>
        </p:nvSpPr>
        <p:spPr>
          <a:xfrm>
            <a:off x="1619771" y="2601769"/>
            <a:ext cx="1720973" cy="2374066"/>
          </a:xfrm>
          <a:prstGeom prst="wedgeEllipseCallout">
            <a:avLst/>
          </a:prstGeom>
          <a:scene3d>
            <a:camera prst="orthographicFront">
              <a:rot lat="0" lon="0" rev="6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Callout 8">
            <a:extLst>
              <a:ext uri="{FF2B5EF4-FFF2-40B4-BE49-F238E27FC236}">
                <a16:creationId xmlns:a16="http://schemas.microsoft.com/office/drawing/2014/main" id="{CAE6CACD-41F7-C645-9393-60FBED56D350}"/>
              </a:ext>
            </a:extLst>
          </p:cNvPr>
          <p:cNvSpPr/>
          <p:nvPr/>
        </p:nvSpPr>
        <p:spPr>
          <a:xfrm>
            <a:off x="5465442" y="1132689"/>
            <a:ext cx="2227437" cy="1595571"/>
          </a:xfrm>
          <a:prstGeom prst="wedgeEllipseCallout">
            <a:avLst/>
          </a:prstGeom>
          <a:scene3d>
            <a:camera prst="orthographicFront">
              <a:rot lat="0" lon="0" rev="206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4CFB42E8-9F2A-7D45-889E-CAEA7ECC741F}"/>
              </a:ext>
            </a:extLst>
          </p:cNvPr>
          <p:cNvSpPr txBox="1"/>
          <p:nvPr/>
        </p:nvSpPr>
        <p:spPr>
          <a:xfrm rot="1782954">
            <a:off x="1017819" y="1664188"/>
            <a:ext cx="2558826" cy="709559"/>
          </a:xfrm>
          <a:prstGeom prst="rect">
            <a:avLst/>
          </a:prstGeom>
          <a:noFill/>
          <a:scene3d>
            <a:camera prst="orthographicFront">
              <a:rot lat="0" lon="0" rev="1800000"/>
            </a:camera>
            <a:lightRig rig="threePt" dir="t"/>
          </a:scene3d>
        </p:spPr>
        <p:txBody>
          <a:bodyPr wrap="square" rtlCol="0">
            <a:spAutoFit/>
          </a:bodyPr>
          <a:lstStyle/>
          <a:p>
            <a:pPr algn="ctr"/>
            <a:r>
              <a:rPr lang="en-US" sz="2000" dirty="0">
                <a:solidFill>
                  <a:schemeClr val="bg1"/>
                </a:solidFill>
              </a:rPr>
              <a:t>Achievable </a:t>
            </a:r>
          </a:p>
          <a:p>
            <a:pPr algn="ctr"/>
            <a:r>
              <a:rPr lang="en-US" sz="2000" dirty="0">
                <a:solidFill>
                  <a:schemeClr val="bg1"/>
                </a:solidFill>
              </a:rPr>
              <a:t>Local Housing</a:t>
            </a:r>
          </a:p>
        </p:txBody>
      </p:sp>
      <p:sp>
        <p:nvSpPr>
          <p:cNvPr id="11" name="TextBox 10">
            <a:extLst>
              <a:ext uri="{FF2B5EF4-FFF2-40B4-BE49-F238E27FC236}">
                <a16:creationId xmlns:a16="http://schemas.microsoft.com/office/drawing/2014/main" id="{C3BEFBC4-1708-8C43-AC6E-BC2FB324E66C}"/>
              </a:ext>
            </a:extLst>
          </p:cNvPr>
          <p:cNvSpPr txBox="1"/>
          <p:nvPr/>
        </p:nvSpPr>
        <p:spPr>
          <a:xfrm rot="21291562">
            <a:off x="1036737" y="3618997"/>
            <a:ext cx="2577190" cy="707886"/>
          </a:xfrm>
          <a:prstGeom prst="rect">
            <a:avLst/>
          </a:prstGeom>
          <a:noFill/>
        </p:spPr>
        <p:txBody>
          <a:bodyPr wrap="square" rtlCol="0">
            <a:spAutoFit/>
          </a:bodyPr>
          <a:lstStyle/>
          <a:p>
            <a:pPr algn="ctr"/>
            <a:r>
              <a:rPr lang="en-US" sz="2000" dirty="0">
                <a:solidFill>
                  <a:schemeClr val="bg1"/>
                </a:solidFill>
              </a:rPr>
              <a:t>Affordable </a:t>
            </a:r>
          </a:p>
          <a:p>
            <a:pPr algn="ctr"/>
            <a:r>
              <a:rPr lang="en-US" sz="2000" dirty="0">
                <a:solidFill>
                  <a:schemeClr val="bg1"/>
                </a:solidFill>
              </a:rPr>
              <a:t>Housing</a:t>
            </a:r>
          </a:p>
        </p:txBody>
      </p:sp>
      <p:sp>
        <p:nvSpPr>
          <p:cNvPr id="12" name="TextBox 11">
            <a:extLst>
              <a:ext uri="{FF2B5EF4-FFF2-40B4-BE49-F238E27FC236}">
                <a16:creationId xmlns:a16="http://schemas.microsoft.com/office/drawing/2014/main" id="{62FD272D-5179-DE47-9E6C-30DC6CA19B64}"/>
              </a:ext>
            </a:extLst>
          </p:cNvPr>
          <p:cNvSpPr txBox="1"/>
          <p:nvPr/>
        </p:nvSpPr>
        <p:spPr>
          <a:xfrm rot="927621">
            <a:off x="5003453" y="1504419"/>
            <a:ext cx="3151413" cy="707886"/>
          </a:xfrm>
          <a:prstGeom prst="rect">
            <a:avLst/>
          </a:prstGeom>
          <a:noFill/>
        </p:spPr>
        <p:txBody>
          <a:bodyPr wrap="square" rtlCol="0">
            <a:spAutoFit/>
          </a:bodyPr>
          <a:lstStyle/>
          <a:p>
            <a:pPr algn="ctr"/>
            <a:r>
              <a:rPr lang="en-US" sz="2000" dirty="0">
                <a:solidFill>
                  <a:schemeClr val="bg1"/>
                </a:solidFill>
              </a:rPr>
              <a:t>Community </a:t>
            </a:r>
          </a:p>
          <a:p>
            <a:pPr algn="ctr"/>
            <a:r>
              <a:rPr lang="en-US" sz="2000" dirty="0">
                <a:solidFill>
                  <a:schemeClr val="bg1"/>
                </a:solidFill>
              </a:rPr>
              <a:t>Housing</a:t>
            </a:r>
          </a:p>
        </p:txBody>
      </p:sp>
      <p:sp>
        <p:nvSpPr>
          <p:cNvPr id="13" name="Oval Callout 12">
            <a:extLst>
              <a:ext uri="{FF2B5EF4-FFF2-40B4-BE49-F238E27FC236}">
                <a16:creationId xmlns:a16="http://schemas.microsoft.com/office/drawing/2014/main" id="{21E8D17D-AFCB-FF43-8D8D-6E40F58CB170}"/>
              </a:ext>
            </a:extLst>
          </p:cNvPr>
          <p:cNvSpPr/>
          <p:nvPr/>
        </p:nvSpPr>
        <p:spPr>
          <a:xfrm>
            <a:off x="6150759" y="2518573"/>
            <a:ext cx="1774042" cy="2395402"/>
          </a:xfrm>
          <a:prstGeom prst="wedgeEllipseCallout">
            <a:avLst/>
          </a:prstGeom>
          <a:scene3d>
            <a:camera prst="orthographicFront">
              <a:rot lat="0" lon="0" rev="17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D0A7C72C-B098-B346-B493-930D3AB066A4}"/>
              </a:ext>
            </a:extLst>
          </p:cNvPr>
          <p:cNvSpPr txBox="1"/>
          <p:nvPr/>
        </p:nvSpPr>
        <p:spPr>
          <a:xfrm rot="20615168">
            <a:off x="5958664" y="3510857"/>
            <a:ext cx="2577190" cy="707886"/>
          </a:xfrm>
          <a:prstGeom prst="rect">
            <a:avLst/>
          </a:prstGeom>
          <a:noFill/>
          <a:scene3d>
            <a:camera prst="orthographicFront">
              <a:rot lat="0" lon="0" rev="20399999"/>
            </a:camera>
            <a:lightRig rig="threePt" dir="t"/>
          </a:scene3d>
        </p:spPr>
        <p:txBody>
          <a:bodyPr wrap="square" rtlCol="0">
            <a:spAutoFit/>
          </a:bodyPr>
          <a:lstStyle/>
          <a:p>
            <a:pPr algn="ctr"/>
            <a:r>
              <a:rPr lang="en-US" sz="2000" dirty="0">
                <a:solidFill>
                  <a:schemeClr val="bg1"/>
                </a:solidFill>
              </a:rPr>
              <a:t>Workforce </a:t>
            </a:r>
          </a:p>
          <a:p>
            <a:pPr algn="ctr"/>
            <a:r>
              <a:rPr lang="en-US" sz="2000" dirty="0">
                <a:solidFill>
                  <a:schemeClr val="bg1"/>
                </a:solidFill>
              </a:rPr>
              <a:t>Housing</a:t>
            </a:r>
          </a:p>
        </p:txBody>
      </p:sp>
      <p:pic>
        <p:nvPicPr>
          <p:cNvPr id="16" name="Graphic 15" descr="Head with gears">
            <a:extLst>
              <a:ext uri="{FF2B5EF4-FFF2-40B4-BE49-F238E27FC236}">
                <a16:creationId xmlns:a16="http://schemas.microsoft.com/office/drawing/2014/main" id="{392D166F-B216-F34B-B5FC-FCC1E876C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75201" y="2404956"/>
            <a:ext cx="2035963" cy="2035963"/>
          </a:xfrm>
          <a:prstGeom prst="rect">
            <a:avLst/>
          </a:prstGeom>
        </p:spPr>
      </p:pic>
      <p:sp>
        <p:nvSpPr>
          <p:cNvPr id="15" name="Title 1">
            <a:extLst>
              <a:ext uri="{FF2B5EF4-FFF2-40B4-BE49-F238E27FC236}">
                <a16:creationId xmlns:a16="http://schemas.microsoft.com/office/drawing/2014/main" id="{5B6C90E8-66DC-7541-B593-2263A3C045AA}"/>
              </a:ext>
            </a:extLst>
          </p:cNvPr>
          <p:cNvSpPr>
            <a:spLocks noGrp="1"/>
          </p:cNvSpPr>
          <p:nvPr>
            <p:ph type="title"/>
          </p:nvPr>
        </p:nvSpPr>
        <p:spPr>
          <a:xfrm>
            <a:off x="457200" y="358378"/>
            <a:ext cx="8229600" cy="857400"/>
          </a:xfrm>
        </p:spPr>
        <p:txBody>
          <a:bodyPr/>
          <a:lstStyle/>
          <a:p>
            <a:pPr>
              <a:buNone/>
            </a:pPr>
            <a:r>
              <a:rPr lang="en-US" dirty="0"/>
              <a:t>Pitfall #1:  Terminology matters!</a:t>
            </a:r>
          </a:p>
        </p:txBody>
      </p:sp>
    </p:spTree>
    <p:extLst>
      <p:ext uri="{BB962C8B-B14F-4D97-AF65-F5344CB8AC3E}">
        <p14:creationId xmlns:p14="http://schemas.microsoft.com/office/powerpoint/2010/main" val="157878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B6C90E8-66DC-7541-B593-2263A3C045AA}"/>
              </a:ext>
            </a:extLst>
          </p:cNvPr>
          <p:cNvSpPr>
            <a:spLocks noGrp="1"/>
          </p:cNvSpPr>
          <p:nvPr>
            <p:ph type="title"/>
          </p:nvPr>
        </p:nvSpPr>
        <p:spPr>
          <a:xfrm>
            <a:off x="457200" y="358378"/>
            <a:ext cx="8229600" cy="857400"/>
          </a:xfrm>
        </p:spPr>
        <p:txBody>
          <a:bodyPr/>
          <a:lstStyle/>
          <a:p>
            <a:pPr>
              <a:buNone/>
            </a:pPr>
            <a:r>
              <a:rPr lang="en-US" dirty="0"/>
              <a:t>Pitfall #2:  Data matters!</a:t>
            </a:r>
          </a:p>
        </p:txBody>
      </p:sp>
      <p:graphicFrame>
        <p:nvGraphicFramePr>
          <p:cNvPr id="2" name="Diagram 1">
            <a:extLst>
              <a:ext uri="{FF2B5EF4-FFF2-40B4-BE49-F238E27FC236}">
                <a16:creationId xmlns:a16="http://schemas.microsoft.com/office/drawing/2014/main" id="{523E018C-BE9B-3C40-A825-7FCFF2E33116}"/>
              </a:ext>
            </a:extLst>
          </p:cNvPr>
          <p:cNvGraphicFramePr/>
          <p:nvPr>
            <p:extLst>
              <p:ext uri="{D42A27DB-BD31-4B8C-83A1-F6EECF244321}">
                <p14:modId xmlns:p14="http://schemas.microsoft.com/office/powerpoint/2010/main" val="2271928643"/>
              </p:ext>
            </p:extLst>
          </p:nvPr>
        </p:nvGraphicFramePr>
        <p:xfrm>
          <a:off x="1007391" y="539749"/>
          <a:ext cx="7160216" cy="44042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AD355CC9-90BA-1F4A-A9D7-F32933AC9AD8}"/>
              </a:ext>
            </a:extLst>
          </p:cNvPr>
          <p:cNvCxnSpPr>
            <a:cxnSpLocks/>
          </p:cNvCxnSpPr>
          <p:nvPr/>
        </p:nvCxnSpPr>
        <p:spPr>
          <a:xfrm flipV="1">
            <a:off x="2944677" y="1890008"/>
            <a:ext cx="774915" cy="776488"/>
          </a:xfrm>
          <a:prstGeom prst="line">
            <a:avLst/>
          </a:prstGeom>
          <a:ln w="38100">
            <a:solidFill>
              <a:srgbClr val="2C538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A154013-2C92-5848-B575-61F9B5EDCDC8}"/>
              </a:ext>
            </a:extLst>
          </p:cNvPr>
          <p:cNvCxnSpPr>
            <a:cxnSpLocks/>
          </p:cNvCxnSpPr>
          <p:nvPr/>
        </p:nvCxnSpPr>
        <p:spPr>
          <a:xfrm>
            <a:off x="2944678" y="3053166"/>
            <a:ext cx="774915" cy="0"/>
          </a:xfrm>
          <a:prstGeom prst="line">
            <a:avLst/>
          </a:prstGeom>
          <a:ln w="38100">
            <a:solidFill>
              <a:srgbClr val="2C538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DDAB96D-0DA7-5E43-8959-3BB964A59782}"/>
              </a:ext>
            </a:extLst>
          </p:cNvPr>
          <p:cNvCxnSpPr/>
          <p:nvPr/>
        </p:nvCxnSpPr>
        <p:spPr>
          <a:xfrm>
            <a:off x="2944678" y="3518115"/>
            <a:ext cx="774915" cy="650929"/>
          </a:xfrm>
          <a:prstGeom prst="line">
            <a:avLst/>
          </a:prstGeom>
          <a:ln w="38100">
            <a:solidFill>
              <a:srgbClr val="2C538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3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D8587-889C-474B-939F-79A3CAEEACF9}"/>
              </a:ext>
            </a:extLst>
          </p:cNvPr>
          <p:cNvSpPr>
            <a:spLocks noGrp="1"/>
          </p:cNvSpPr>
          <p:nvPr>
            <p:ph type="title"/>
          </p:nvPr>
        </p:nvSpPr>
        <p:spPr/>
        <p:txBody>
          <a:bodyPr/>
          <a:lstStyle/>
          <a:p>
            <a:r>
              <a:rPr lang="en-US" dirty="0"/>
              <a:t>Pitfall #3:  Know your community!</a:t>
            </a:r>
          </a:p>
        </p:txBody>
      </p:sp>
      <p:graphicFrame>
        <p:nvGraphicFramePr>
          <p:cNvPr id="6" name="Diagram 5"/>
          <p:cNvGraphicFramePr/>
          <p:nvPr/>
        </p:nvGraphicFramePr>
        <p:xfrm>
          <a:off x="1943100" y="1498600"/>
          <a:ext cx="5435600"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a:off x="4902200" y="3467100"/>
            <a:ext cx="431800" cy="533400"/>
          </a:xfrm>
          <a:prstGeom prst="straightConnector1">
            <a:avLst/>
          </a:prstGeom>
          <a:ln w="53975">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753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4D8587-889C-474B-939F-79A3CAEEACF9}"/>
              </a:ext>
            </a:extLst>
          </p:cNvPr>
          <p:cNvSpPr txBox="1">
            <a:spLocks/>
          </p:cNvSpPr>
          <p:nvPr/>
        </p:nvSpPr>
        <p:spPr>
          <a:xfrm>
            <a:off x="457200" y="358378"/>
            <a:ext cx="8229600" cy="788497"/>
          </a:xfrm>
          <a:prstGeom prst="rect">
            <a:avLst/>
          </a:prstGeom>
          <a:noFill/>
          <a:ln>
            <a:noFill/>
          </a:ln>
        </p:spPr>
        <p:txBody>
          <a:bodyPr spcFirstLastPara="1" wrap="square" lIns="91375" tIns="91375" rIns="91375" bIns="9137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pPr algn="l"/>
            <a:r>
              <a:rPr lang="en-US" sz="3200" dirty="0"/>
              <a:t>Pitfall #4:  Involvement matters!</a:t>
            </a:r>
          </a:p>
        </p:txBody>
      </p:sp>
      <p:graphicFrame>
        <p:nvGraphicFramePr>
          <p:cNvPr id="2" name="Diagram 1">
            <a:extLst>
              <a:ext uri="{FF2B5EF4-FFF2-40B4-BE49-F238E27FC236}">
                <a16:creationId xmlns:a16="http://schemas.microsoft.com/office/drawing/2014/main" id="{CDD6D2B8-A384-A140-8393-71E19D36124A}"/>
              </a:ext>
            </a:extLst>
          </p:cNvPr>
          <p:cNvGraphicFramePr/>
          <p:nvPr>
            <p:extLst>
              <p:ext uri="{D42A27DB-BD31-4B8C-83A1-F6EECF244321}">
                <p14:modId xmlns:p14="http://schemas.microsoft.com/office/powerpoint/2010/main" val="2808755883"/>
              </p:ext>
            </p:extLst>
          </p:nvPr>
        </p:nvGraphicFramePr>
        <p:xfrm>
          <a:off x="1239864" y="945398"/>
          <a:ext cx="6803756" cy="4337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953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C3FDD-9BFC-5449-BC7E-29781AAA7A0F}"/>
              </a:ext>
            </a:extLst>
          </p:cNvPr>
          <p:cNvSpPr>
            <a:spLocks noGrp="1"/>
          </p:cNvSpPr>
          <p:nvPr>
            <p:ph type="title"/>
          </p:nvPr>
        </p:nvSpPr>
        <p:spPr/>
        <p:txBody>
          <a:bodyPr/>
          <a:lstStyle/>
          <a:p>
            <a:r>
              <a:rPr lang="en-US" dirty="0"/>
              <a:t>What NOT to Expect from a HNA</a:t>
            </a:r>
          </a:p>
        </p:txBody>
      </p:sp>
      <p:sp>
        <p:nvSpPr>
          <p:cNvPr id="3" name="Text Placeholder 2">
            <a:extLst>
              <a:ext uri="{FF2B5EF4-FFF2-40B4-BE49-F238E27FC236}">
                <a16:creationId xmlns:a16="http://schemas.microsoft.com/office/drawing/2014/main" id="{F8FA3179-65A7-8B49-8843-7CEB1C63BB65}"/>
              </a:ext>
            </a:extLst>
          </p:cNvPr>
          <p:cNvSpPr>
            <a:spLocks noGrp="1"/>
          </p:cNvSpPr>
          <p:nvPr>
            <p:ph type="body" idx="1"/>
          </p:nvPr>
        </p:nvSpPr>
        <p:spPr/>
        <p:txBody>
          <a:bodyPr/>
          <a:lstStyle/>
          <a:p>
            <a:pPr indent="0" algn="ctr"/>
            <a:endParaRPr lang="en-US" sz="2400" dirty="0"/>
          </a:p>
          <a:p>
            <a:pPr indent="0" algn="ctr"/>
            <a:r>
              <a:rPr lang="en-US" sz="2400" dirty="0"/>
              <a:t>Common RFP Over-Asks or Expectations (Myths)</a:t>
            </a:r>
          </a:p>
          <a:p>
            <a:endParaRPr lang="en-US" dirty="0"/>
          </a:p>
          <a:p>
            <a:endParaRPr lang="en-US" dirty="0"/>
          </a:p>
        </p:txBody>
      </p:sp>
    </p:spTree>
    <p:extLst>
      <p:ext uri="{BB962C8B-B14F-4D97-AF65-F5344CB8AC3E}">
        <p14:creationId xmlns:p14="http://schemas.microsoft.com/office/powerpoint/2010/main" val="270953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Myth #1 – HNA will build housing!</a:t>
            </a:r>
          </a:p>
        </p:txBody>
      </p:sp>
      <p:sp>
        <p:nvSpPr>
          <p:cNvPr id="3" name="Text Placeholder 2"/>
          <p:cNvSpPr>
            <a:spLocks noGrp="1"/>
          </p:cNvSpPr>
          <p:nvPr>
            <p:ph type="body" idx="1"/>
          </p:nvPr>
        </p:nvSpPr>
        <p:spPr/>
        <p:txBody>
          <a:bodyPr/>
          <a:lstStyle/>
          <a:p>
            <a:pPr marL="182880" indent="0"/>
            <a:r>
              <a:rPr lang="en-US" sz="2400" dirty="0"/>
              <a:t>Not on its own – but it should provide information to:</a:t>
            </a:r>
          </a:p>
          <a:p>
            <a:pPr marL="525780" indent="-342900">
              <a:buFont typeface="Arial" panose="020B0604020202020204" pitchFamily="34" charset="0"/>
              <a:buChar char="•"/>
            </a:pPr>
            <a:r>
              <a:rPr lang="en-US" sz="2400" dirty="0"/>
              <a:t>Build public support (“story” and information)</a:t>
            </a:r>
          </a:p>
          <a:p>
            <a:pPr marL="525780" indent="-342900">
              <a:buFont typeface="Arial" panose="020B0604020202020204" pitchFamily="34" charset="0"/>
              <a:buChar char="•"/>
            </a:pPr>
            <a:r>
              <a:rPr lang="en-US" sz="2400" dirty="0"/>
              <a:t>Attract developer investment/interest</a:t>
            </a:r>
          </a:p>
          <a:p>
            <a:pPr marL="525780" indent="-342900">
              <a:buFont typeface="Arial" panose="020B0604020202020204" pitchFamily="34" charset="0"/>
              <a:buChar char="•"/>
            </a:pPr>
            <a:r>
              <a:rPr lang="en-US" sz="2400" dirty="0"/>
              <a:t>Compete for public monies/grants/programs</a:t>
            </a:r>
          </a:p>
          <a:p>
            <a:pPr marL="525780" indent="-342900">
              <a:buFont typeface="Arial" panose="020B0604020202020204" pitchFamily="34" charset="0"/>
              <a:buChar char="•"/>
            </a:pPr>
            <a:r>
              <a:rPr lang="en-US" sz="2400" dirty="0"/>
              <a:t>Understand your opportunities, capacity and limitations</a:t>
            </a:r>
          </a:p>
          <a:p>
            <a:pPr marL="525780" indent="-342900">
              <a:buFont typeface="Arial" panose="020B0604020202020204" pitchFamily="34" charset="0"/>
              <a:buChar char="•"/>
            </a:pPr>
            <a:r>
              <a:rPr lang="en-US" sz="2400" dirty="0"/>
              <a:t>Prioritize what to do first</a:t>
            </a:r>
          </a:p>
          <a:p>
            <a:pPr marL="182880" indent="0"/>
            <a:endParaRPr lang="en-US" sz="2400" dirty="0"/>
          </a:p>
          <a:p>
            <a:pPr marL="182880" indent="0"/>
            <a:endParaRPr lang="en-US" sz="2400" dirty="0"/>
          </a:p>
        </p:txBody>
      </p:sp>
    </p:spTree>
    <p:extLst>
      <p:ext uri="{BB962C8B-B14F-4D97-AF65-F5344CB8AC3E}">
        <p14:creationId xmlns:p14="http://schemas.microsoft.com/office/powerpoint/2010/main" val="249303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166"/>
            <a:ext cx="8229600" cy="857400"/>
          </a:xfrm>
        </p:spPr>
        <p:txBody>
          <a:bodyPr/>
          <a:lstStyle/>
          <a:p>
            <a:r>
              <a:rPr lang="en-US" dirty="0"/>
              <a:t>Myth #2 – </a:t>
            </a:r>
            <a:br>
              <a:rPr lang="en-US" dirty="0"/>
            </a:br>
            <a:r>
              <a:rPr lang="en-US" sz="3200" dirty="0"/>
              <a:t>HNA will tells us EXACTLY what to build </a:t>
            </a:r>
            <a:br>
              <a:rPr lang="en-US" sz="3200" dirty="0"/>
            </a:br>
            <a:r>
              <a:rPr lang="en-US" sz="3200" dirty="0"/>
              <a:t>(# bedrooms, size of units, etc.)</a:t>
            </a:r>
          </a:p>
        </p:txBody>
      </p:sp>
      <p:sp>
        <p:nvSpPr>
          <p:cNvPr id="3" name="Text Placeholder 2"/>
          <p:cNvSpPr>
            <a:spLocks noGrp="1"/>
          </p:cNvSpPr>
          <p:nvPr>
            <p:ph type="body" idx="1"/>
          </p:nvPr>
        </p:nvSpPr>
        <p:spPr>
          <a:xfrm>
            <a:off x="457200" y="1200166"/>
            <a:ext cx="8229600" cy="3159058"/>
          </a:xfrm>
        </p:spPr>
        <p:txBody>
          <a:bodyPr/>
          <a:lstStyle/>
          <a:p>
            <a:pPr marL="182880" indent="0"/>
            <a:endParaRPr lang="en-US" sz="2400" dirty="0"/>
          </a:p>
          <a:p>
            <a:pPr marL="182880" indent="0"/>
            <a:endParaRPr lang="en-US" sz="2400" dirty="0"/>
          </a:p>
          <a:p>
            <a:pPr marL="525780" indent="-342900">
              <a:buFont typeface="Arial" panose="020B0604020202020204" pitchFamily="34" charset="0"/>
              <a:buChar char="•"/>
            </a:pPr>
            <a:r>
              <a:rPr lang="en-US" sz="2400" dirty="0"/>
              <a:t>Too much detail – moving target</a:t>
            </a:r>
          </a:p>
          <a:p>
            <a:pPr marL="525780" indent="-342900">
              <a:buFont typeface="Arial" panose="020B0604020202020204" pitchFamily="34" charset="0"/>
              <a:buChar char="•"/>
            </a:pPr>
            <a:r>
              <a:rPr lang="en-US" sz="2400" dirty="0"/>
              <a:t>Unnecessary – spare the expense</a:t>
            </a:r>
          </a:p>
          <a:p>
            <a:pPr marL="525780" indent="-342900">
              <a:buFont typeface="Arial" panose="020B0604020202020204" pitchFamily="34" charset="0"/>
              <a:buChar char="•"/>
            </a:pPr>
            <a:r>
              <a:rPr lang="en-US" sz="2400" dirty="0"/>
              <a:t>There is a time for this – Market Study (specific project on a known site)</a:t>
            </a:r>
          </a:p>
          <a:p>
            <a:pPr marL="182880" indent="0"/>
            <a:endParaRPr lang="en-US" sz="2400" dirty="0"/>
          </a:p>
        </p:txBody>
      </p:sp>
    </p:spTree>
    <p:extLst>
      <p:ext uri="{BB962C8B-B14F-4D97-AF65-F5344CB8AC3E}">
        <p14:creationId xmlns:p14="http://schemas.microsoft.com/office/powerpoint/2010/main" val="417685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Goals</a:t>
            </a:r>
          </a:p>
        </p:txBody>
      </p:sp>
      <p:sp>
        <p:nvSpPr>
          <p:cNvPr id="3" name="Text Placeholder 2"/>
          <p:cNvSpPr>
            <a:spLocks noGrp="1"/>
          </p:cNvSpPr>
          <p:nvPr>
            <p:ph type="body" idx="1"/>
          </p:nvPr>
        </p:nvSpPr>
        <p:spPr/>
        <p:txBody>
          <a:bodyPr/>
          <a:lstStyle/>
          <a:p>
            <a:pPr marL="685800" indent="-457200">
              <a:buFont typeface="Arial"/>
              <a:buChar char="•"/>
            </a:pPr>
            <a:r>
              <a:rPr lang="en-US" sz="2400" dirty="0"/>
              <a:t>What information a housing needs assessment can, and should, provide </a:t>
            </a:r>
          </a:p>
          <a:p>
            <a:pPr marL="685800" indent="-457200">
              <a:buFont typeface="Arial"/>
              <a:buChar char="•"/>
            </a:pPr>
            <a:r>
              <a:rPr lang="en-US" sz="2400" dirty="0"/>
              <a:t>Why the information is important</a:t>
            </a:r>
          </a:p>
          <a:p>
            <a:pPr marL="685800" indent="-457200">
              <a:buFont typeface="Arial"/>
              <a:buChar char="•"/>
            </a:pPr>
            <a:r>
              <a:rPr lang="en-US" sz="2400" dirty="0"/>
              <a:t>How to use it</a:t>
            </a:r>
          </a:p>
        </p:txBody>
      </p:sp>
    </p:spTree>
    <p:extLst>
      <p:ext uri="{BB962C8B-B14F-4D97-AF65-F5344CB8AC3E}">
        <p14:creationId xmlns:p14="http://schemas.microsoft.com/office/powerpoint/2010/main" val="155467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4003A9-311B-F844-8115-3566D5A73CDA}"/>
              </a:ext>
            </a:extLst>
          </p:cNvPr>
          <p:cNvPicPr>
            <a:picLocks noChangeAspect="1"/>
          </p:cNvPicPr>
          <p:nvPr/>
        </p:nvPicPr>
        <p:blipFill>
          <a:blip r:embed="rId2"/>
          <a:stretch>
            <a:fillRect/>
          </a:stretch>
        </p:blipFill>
        <p:spPr>
          <a:xfrm>
            <a:off x="638059" y="2463198"/>
            <a:ext cx="4548818" cy="2556635"/>
          </a:xfrm>
          <a:prstGeom prst="rect">
            <a:avLst/>
          </a:prstGeom>
        </p:spPr>
      </p:pic>
      <p:sp>
        <p:nvSpPr>
          <p:cNvPr id="3" name="Text Placeholder 2">
            <a:extLst>
              <a:ext uri="{FF2B5EF4-FFF2-40B4-BE49-F238E27FC236}">
                <a16:creationId xmlns:a16="http://schemas.microsoft.com/office/drawing/2014/main" id="{E9FE4724-7169-9D44-9811-BD24F72A9BDA}"/>
              </a:ext>
            </a:extLst>
          </p:cNvPr>
          <p:cNvSpPr>
            <a:spLocks noGrp="1"/>
          </p:cNvSpPr>
          <p:nvPr>
            <p:ph type="body" idx="1"/>
          </p:nvPr>
        </p:nvSpPr>
        <p:spPr>
          <a:xfrm>
            <a:off x="457200" y="646168"/>
            <a:ext cx="8229600" cy="4279697"/>
          </a:xfrm>
        </p:spPr>
        <p:txBody>
          <a:bodyPr/>
          <a:lstStyle/>
          <a:p>
            <a:r>
              <a:rPr lang="en-US" sz="1800" dirty="0"/>
              <a:t>Housing Needs Assessment Focus:</a:t>
            </a:r>
          </a:p>
          <a:p>
            <a:r>
              <a:rPr lang="en-US" sz="1800" dirty="0"/>
              <a:t>		The Entire Bridge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5634E32E-BBCD-8244-9B7F-1D98ECAEFF1E}"/>
              </a:ext>
            </a:extLst>
          </p:cNvPr>
          <p:cNvPicPr>
            <a:picLocks noChangeAspect="1"/>
          </p:cNvPicPr>
          <p:nvPr/>
        </p:nvPicPr>
        <p:blipFill>
          <a:blip r:embed="rId3"/>
          <a:stretch>
            <a:fillRect/>
          </a:stretch>
        </p:blipFill>
        <p:spPr>
          <a:xfrm>
            <a:off x="4405143" y="719209"/>
            <a:ext cx="4548818" cy="2245619"/>
          </a:xfrm>
          <a:prstGeom prst="rect">
            <a:avLst/>
          </a:prstGeom>
        </p:spPr>
      </p:pic>
      <p:cxnSp>
        <p:nvCxnSpPr>
          <p:cNvPr id="7" name="Straight Connector 6">
            <a:extLst>
              <a:ext uri="{FF2B5EF4-FFF2-40B4-BE49-F238E27FC236}">
                <a16:creationId xmlns:a16="http://schemas.microsoft.com/office/drawing/2014/main" id="{15910323-95B9-C340-BDA1-4B91ABAA0A62}"/>
              </a:ext>
            </a:extLst>
          </p:cNvPr>
          <p:cNvCxnSpPr/>
          <p:nvPr/>
        </p:nvCxnSpPr>
        <p:spPr>
          <a:xfrm>
            <a:off x="3500683" y="1368550"/>
            <a:ext cx="904460" cy="0"/>
          </a:xfrm>
          <a:prstGeom prst="line">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ABF8978-BDB5-FD47-BEC5-376AD71AD95C}"/>
              </a:ext>
            </a:extLst>
          </p:cNvPr>
          <p:cNvSpPr txBox="1"/>
          <p:nvPr/>
        </p:nvSpPr>
        <p:spPr>
          <a:xfrm>
            <a:off x="5367736" y="3574002"/>
            <a:ext cx="3499923" cy="923330"/>
          </a:xfrm>
          <a:prstGeom prst="rect">
            <a:avLst/>
          </a:prstGeom>
          <a:noFill/>
        </p:spPr>
        <p:txBody>
          <a:bodyPr wrap="square" rtlCol="0">
            <a:spAutoFit/>
          </a:bodyPr>
          <a:lstStyle/>
          <a:p>
            <a:pPr algn="r"/>
            <a:r>
              <a:rPr lang="en-US" sz="1800" dirty="0"/>
              <a:t>Housing Market Study focus:</a:t>
            </a:r>
          </a:p>
          <a:p>
            <a:pPr algn="r"/>
            <a:r>
              <a:rPr lang="en-US" sz="1800" dirty="0"/>
              <a:t>A specific project within </a:t>
            </a:r>
          </a:p>
          <a:p>
            <a:pPr algn="r"/>
            <a:r>
              <a:rPr lang="en-US" sz="1800" dirty="0"/>
              <a:t>one piece of the bridge </a:t>
            </a:r>
          </a:p>
        </p:txBody>
      </p:sp>
      <p:cxnSp>
        <p:nvCxnSpPr>
          <p:cNvPr id="9" name="Straight Connector 8">
            <a:extLst>
              <a:ext uri="{FF2B5EF4-FFF2-40B4-BE49-F238E27FC236}">
                <a16:creationId xmlns:a16="http://schemas.microsoft.com/office/drawing/2014/main" id="{F74DA4E9-E25A-7A44-B985-DFB90A9F3D3F}"/>
              </a:ext>
            </a:extLst>
          </p:cNvPr>
          <p:cNvCxnSpPr/>
          <p:nvPr/>
        </p:nvCxnSpPr>
        <p:spPr>
          <a:xfrm>
            <a:off x="5367736" y="4205602"/>
            <a:ext cx="904460" cy="0"/>
          </a:xfrm>
          <a:prstGeom prst="line">
            <a:avLst/>
          </a:prstGeom>
          <a:ln w="73025">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836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856"/>
            <a:ext cx="8229600" cy="857400"/>
          </a:xfrm>
        </p:spPr>
        <p:txBody>
          <a:bodyPr/>
          <a:lstStyle/>
          <a:p>
            <a:r>
              <a:rPr lang="en-US" dirty="0"/>
              <a:t>Myth #3 – </a:t>
            </a:r>
            <a:br>
              <a:rPr lang="en-US" dirty="0"/>
            </a:br>
            <a:r>
              <a:rPr lang="en-US" sz="2400" dirty="0"/>
              <a:t>HNA will tell us what we need over the </a:t>
            </a:r>
            <a:r>
              <a:rPr lang="en-US" sz="2400" u="sng" dirty="0"/>
              <a:t>next 20 years</a:t>
            </a:r>
            <a:r>
              <a:rPr lang="en-US" sz="2400" dirty="0"/>
              <a:t>!</a:t>
            </a:r>
          </a:p>
        </p:txBody>
      </p:sp>
      <p:sp>
        <p:nvSpPr>
          <p:cNvPr id="3" name="Text Placeholder 2"/>
          <p:cNvSpPr>
            <a:spLocks noGrp="1"/>
          </p:cNvSpPr>
          <p:nvPr>
            <p:ph type="body" idx="1"/>
          </p:nvPr>
        </p:nvSpPr>
        <p:spPr>
          <a:xfrm>
            <a:off x="457200" y="1417256"/>
            <a:ext cx="8229600" cy="3508609"/>
          </a:xfrm>
        </p:spPr>
        <p:txBody>
          <a:bodyPr/>
          <a:lstStyle/>
          <a:p>
            <a:pPr marL="525780" indent="-342900">
              <a:buFont typeface="Arial" panose="020B0604020202020204" pitchFamily="34" charset="0"/>
              <a:buChar char="•"/>
            </a:pPr>
            <a:r>
              <a:rPr lang="en-US" sz="2400" dirty="0"/>
              <a:t>Consultants do not have a crystal ball (COVID?)</a:t>
            </a:r>
          </a:p>
          <a:p>
            <a:pPr marL="525780" indent="-342900">
              <a:buFont typeface="Arial" panose="020B0604020202020204" pitchFamily="34" charset="0"/>
              <a:buChar char="•"/>
            </a:pPr>
            <a:r>
              <a:rPr lang="en-US" sz="2400" dirty="0"/>
              <a:t>Housing markets change – MUST track regularly</a:t>
            </a:r>
          </a:p>
          <a:p>
            <a:pPr marL="525780" indent="-342900">
              <a:buFont typeface="Arial" panose="020B0604020202020204" pitchFamily="34" charset="0"/>
              <a:buChar char="•"/>
            </a:pPr>
            <a:r>
              <a:rPr lang="en-US" sz="2400" dirty="0"/>
              <a:t>Housing is hard – monitor progress and change programs as needed!</a:t>
            </a:r>
          </a:p>
          <a:p>
            <a:pPr marL="525780" indent="-342900">
              <a:buFont typeface="Arial" panose="020B0604020202020204" pitchFamily="34" charset="0"/>
              <a:buChar char="•"/>
            </a:pPr>
            <a:r>
              <a:rPr lang="en-US" sz="2400" dirty="0"/>
              <a:t>Do not pay for what you don’t need/will not use</a:t>
            </a:r>
          </a:p>
          <a:p>
            <a:pPr marL="525780" indent="-342900">
              <a:buFont typeface="Arial" panose="020B0604020202020204" pitchFamily="34" charset="0"/>
              <a:buChar char="•"/>
            </a:pPr>
            <a:endParaRPr lang="en-US" sz="2400" dirty="0"/>
          </a:p>
          <a:p>
            <a:pPr marL="182880" indent="0"/>
            <a:endParaRPr lang="en-US" sz="2400" dirty="0"/>
          </a:p>
          <a:p>
            <a:pPr marL="182880" indent="0"/>
            <a:endParaRPr lang="en-US" sz="2400" dirty="0"/>
          </a:p>
        </p:txBody>
      </p:sp>
    </p:spTree>
    <p:extLst>
      <p:ext uri="{BB962C8B-B14F-4D97-AF65-F5344CB8AC3E}">
        <p14:creationId xmlns:p14="http://schemas.microsoft.com/office/powerpoint/2010/main" val="1175915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9856"/>
            <a:ext cx="8229600" cy="857400"/>
          </a:xfrm>
        </p:spPr>
        <p:txBody>
          <a:bodyPr/>
          <a:lstStyle/>
          <a:p>
            <a:r>
              <a:rPr lang="en-US" dirty="0"/>
              <a:t>Myth #4 – </a:t>
            </a:r>
            <a:br>
              <a:rPr lang="en-US" dirty="0"/>
            </a:br>
            <a:r>
              <a:rPr lang="en-US" sz="2400" dirty="0"/>
              <a:t>We will learn the ONE THING to SOLVE our problem!</a:t>
            </a:r>
          </a:p>
        </p:txBody>
      </p:sp>
      <p:sp>
        <p:nvSpPr>
          <p:cNvPr id="3" name="Text Placeholder 2"/>
          <p:cNvSpPr>
            <a:spLocks noGrp="1"/>
          </p:cNvSpPr>
          <p:nvPr>
            <p:ph type="body" idx="1"/>
          </p:nvPr>
        </p:nvSpPr>
        <p:spPr>
          <a:xfrm>
            <a:off x="457200" y="1417256"/>
            <a:ext cx="8229600" cy="3508609"/>
          </a:xfrm>
        </p:spPr>
        <p:txBody>
          <a:bodyPr/>
          <a:lstStyle/>
          <a:p>
            <a:pPr marL="525780" indent="-342900">
              <a:buFont typeface="Arial" panose="020B0604020202020204" pitchFamily="34" charset="0"/>
              <a:buChar char="•"/>
            </a:pPr>
            <a:r>
              <a:rPr lang="en-US" sz="2400" dirty="0"/>
              <a:t>There is NO SILVER BULLET – multiple programs</a:t>
            </a:r>
          </a:p>
          <a:p>
            <a:pPr marL="525780" indent="-342900">
              <a:buFont typeface="Arial" panose="020B0604020202020204" pitchFamily="34" charset="0"/>
              <a:buChar char="•"/>
            </a:pPr>
            <a:r>
              <a:rPr lang="en-US" sz="2400" dirty="0"/>
              <a:t>One entity cannot do it all – it takes a community to build and retain a community</a:t>
            </a:r>
          </a:p>
          <a:p>
            <a:pPr marL="525780" indent="-342900">
              <a:buFont typeface="Arial" panose="020B0604020202020204" pitchFamily="34" charset="0"/>
              <a:buChar char="•"/>
            </a:pPr>
            <a:r>
              <a:rPr lang="en-US" sz="2400" dirty="0"/>
              <a:t>The problem is never “solved” – forever evolving</a:t>
            </a:r>
          </a:p>
          <a:p>
            <a:pPr marL="182880" indent="0"/>
            <a:endParaRPr lang="en-US" sz="2400" dirty="0"/>
          </a:p>
          <a:p>
            <a:pPr marL="182880" indent="0"/>
            <a:endParaRPr lang="en-US" sz="2400" dirty="0"/>
          </a:p>
        </p:txBody>
      </p:sp>
    </p:spTree>
    <p:extLst>
      <p:ext uri="{BB962C8B-B14F-4D97-AF65-F5344CB8AC3E}">
        <p14:creationId xmlns:p14="http://schemas.microsoft.com/office/powerpoint/2010/main" val="2700902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g Sky Housing Bridge (final report 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230" y="1153292"/>
            <a:ext cx="6226628" cy="3689670"/>
          </a:xfrm>
          <a:prstGeom prst="rect">
            <a:avLst/>
          </a:prstGeom>
        </p:spPr>
      </p:pic>
      <p:sp>
        <p:nvSpPr>
          <p:cNvPr id="4" name="Title 3">
            <a:extLst>
              <a:ext uri="{FF2B5EF4-FFF2-40B4-BE49-F238E27FC236}">
                <a16:creationId xmlns:a16="http://schemas.microsoft.com/office/drawing/2014/main" id="{9F796201-0900-6A4A-AE4C-193FE8933803}"/>
              </a:ext>
            </a:extLst>
          </p:cNvPr>
          <p:cNvSpPr>
            <a:spLocks noGrp="1"/>
          </p:cNvSpPr>
          <p:nvPr>
            <p:ph type="title"/>
          </p:nvPr>
        </p:nvSpPr>
        <p:spPr/>
        <p:txBody>
          <a:bodyPr/>
          <a:lstStyle/>
          <a:p>
            <a:r>
              <a:rPr lang="en-US" dirty="0"/>
              <a:t>Housing Action Plan Summary</a:t>
            </a:r>
          </a:p>
        </p:txBody>
      </p:sp>
    </p:spTree>
    <p:extLst>
      <p:ext uri="{BB962C8B-B14F-4D97-AF65-F5344CB8AC3E}">
        <p14:creationId xmlns:p14="http://schemas.microsoft.com/office/powerpoint/2010/main" val="3412133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1645"/>
            <a:ext cx="8454325" cy="857400"/>
          </a:xfrm>
        </p:spPr>
        <p:txBody>
          <a:bodyPr/>
          <a:lstStyle/>
          <a:p>
            <a:pPr>
              <a:spcBef>
                <a:spcPts val="600"/>
              </a:spcBef>
              <a:spcAft>
                <a:spcPts val="600"/>
              </a:spcAft>
            </a:pPr>
            <a:r>
              <a:rPr lang="en-US" dirty="0"/>
              <a:t>Myth #5 – </a:t>
            </a:r>
            <a:r>
              <a:rPr lang="en-US" sz="2400" dirty="0"/>
              <a:t>We need to know the kitchen sink! </a:t>
            </a:r>
            <a:br>
              <a:rPr lang="en-US" sz="2400" dirty="0"/>
            </a:br>
            <a:r>
              <a:rPr lang="en-US" sz="2400" dirty="0"/>
              <a:t>			- OR (converse) - </a:t>
            </a:r>
            <a:br>
              <a:rPr lang="en-US" sz="2400" dirty="0"/>
            </a:br>
            <a:r>
              <a:rPr lang="en-US" sz="2400" dirty="0"/>
              <a:t>We know we have a housing problem – no data needed!</a:t>
            </a:r>
          </a:p>
        </p:txBody>
      </p:sp>
      <p:sp>
        <p:nvSpPr>
          <p:cNvPr id="3" name="Text Placeholder 2"/>
          <p:cNvSpPr>
            <a:spLocks noGrp="1"/>
          </p:cNvSpPr>
          <p:nvPr>
            <p:ph type="body" idx="1"/>
          </p:nvPr>
        </p:nvSpPr>
        <p:spPr>
          <a:xfrm>
            <a:off x="457200" y="1864411"/>
            <a:ext cx="8229600" cy="2880089"/>
          </a:xfrm>
        </p:spPr>
        <p:txBody>
          <a:bodyPr/>
          <a:lstStyle/>
          <a:p>
            <a:pPr marL="525780" indent="-342900">
              <a:buFont typeface="Arial" panose="020B0604020202020204" pitchFamily="34" charset="0"/>
              <a:buChar char="•"/>
            </a:pPr>
            <a:r>
              <a:rPr lang="en-US" sz="2400" dirty="0"/>
              <a:t>Don’t overpay for stuff you don’t need (see “know your community” above)</a:t>
            </a:r>
          </a:p>
          <a:p>
            <a:pPr marL="525780" indent="-342900">
              <a:buFont typeface="Arial" panose="020B0604020202020204" pitchFamily="34" charset="0"/>
              <a:buChar char="•"/>
            </a:pPr>
            <a:r>
              <a:rPr lang="en-US" sz="2400" dirty="0"/>
              <a:t>Converse:  “If you don’t know where you need to go, how can you get there?”</a:t>
            </a:r>
          </a:p>
        </p:txBody>
      </p:sp>
    </p:spTree>
    <p:extLst>
      <p:ext uri="{BB962C8B-B14F-4D97-AF65-F5344CB8AC3E}">
        <p14:creationId xmlns:p14="http://schemas.microsoft.com/office/powerpoint/2010/main" val="3732580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18665" y="3372819"/>
            <a:ext cx="1723549" cy="577081"/>
          </a:xfrm>
          <a:prstGeom prst="rect">
            <a:avLst/>
          </a:prstGeom>
          <a:noFill/>
        </p:spPr>
        <p:txBody>
          <a:bodyPr wrap="none" rtlCol="0">
            <a:spAutoFit/>
          </a:bodyPr>
          <a:lstStyle/>
          <a:p>
            <a:pPr algn="ctr"/>
            <a:r>
              <a:rPr lang="en-US" sz="1050" dirty="0">
                <a:solidFill>
                  <a:schemeClr val="accent5">
                    <a:lumMod val="75000"/>
                  </a:schemeClr>
                </a:solidFill>
              </a:rPr>
              <a:t>Wendy Sullivan</a:t>
            </a:r>
          </a:p>
          <a:p>
            <a:pPr algn="ctr"/>
            <a:r>
              <a:rPr lang="en-US" sz="1050" dirty="0">
                <a:solidFill>
                  <a:schemeClr val="accent5">
                    <a:lumMod val="75000"/>
                  </a:schemeClr>
                </a:solidFill>
                <a:hlinkClick r:id="rId2"/>
              </a:rPr>
              <a:t>Wendy@wswconsult.com</a:t>
            </a:r>
            <a:endParaRPr lang="en-US" sz="1050" dirty="0">
              <a:solidFill>
                <a:schemeClr val="accent5">
                  <a:lumMod val="75000"/>
                </a:schemeClr>
              </a:solidFill>
            </a:endParaRPr>
          </a:p>
          <a:p>
            <a:pPr algn="ctr"/>
            <a:r>
              <a:rPr lang="en-US" sz="1050" dirty="0">
                <a:solidFill>
                  <a:schemeClr val="accent5">
                    <a:lumMod val="75000"/>
                  </a:schemeClr>
                </a:solidFill>
              </a:rPr>
              <a:t>303-579-6702</a:t>
            </a:r>
            <a:endParaRPr lang="en-US" sz="1050" dirty="0"/>
          </a:p>
        </p:txBody>
      </p:sp>
      <p:sp>
        <p:nvSpPr>
          <p:cNvPr id="10" name="Rectangle 2"/>
          <p:cNvSpPr txBox="1">
            <a:spLocks noChangeArrowheads="1"/>
          </p:cNvSpPr>
          <p:nvPr/>
        </p:nvSpPr>
        <p:spPr>
          <a:xfrm>
            <a:off x="1143001" y="1714500"/>
            <a:ext cx="6844640" cy="8572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rgbClr val="2C5381"/>
                </a:solidFill>
                <a:latin typeface="+mj-lt"/>
                <a:ea typeface="+mj-ea"/>
                <a:cs typeface="+mj-cs"/>
              </a:defRPr>
            </a:lvl1pPr>
          </a:lstStyle>
          <a:p>
            <a:pPr>
              <a:defRPr/>
            </a:pPr>
            <a:r>
              <a:rPr lang="en-US" sz="3300" dirty="0"/>
              <a:t>Questions?</a:t>
            </a:r>
            <a:br>
              <a:rPr lang="en-US" sz="3300" dirty="0"/>
            </a:br>
            <a:br>
              <a:rPr lang="en-US" sz="3300" dirty="0"/>
            </a:br>
            <a:r>
              <a:rPr lang="en-US" sz="3300" dirty="0"/>
              <a:t>- Thank You -</a:t>
            </a:r>
          </a:p>
        </p:txBody>
      </p:sp>
      <p:pic>
        <p:nvPicPr>
          <p:cNvPr id="6" name="Picture 5" descr="WSW_Logo_rgb.png">
            <a:extLst>
              <a:ext uri="{FF2B5EF4-FFF2-40B4-BE49-F238E27FC236}">
                <a16:creationId xmlns:a16="http://schemas.microsoft.com/office/drawing/2014/main" id="{97F3EEA5-F2A0-A641-8ED0-A6B209A8F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945" y="3372819"/>
            <a:ext cx="1541464" cy="649038"/>
          </a:xfrm>
          <a:prstGeom prst="rect">
            <a:avLst/>
          </a:prstGeom>
        </p:spPr>
      </p:pic>
    </p:spTree>
    <p:extLst>
      <p:ext uri="{BB962C8B-B14F-4D97-AF65-F5344CB8AC3E}">
        <p14:creationId xmlns:p14="http://schemas.microsoft.com/office/powerpoint/2010/main" val="97408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663D-1070-2844-8CE4-C8549915CE65}"/>
              </a:ext>
            </a:extLst>
          </p:cNvPr>
          <p:cNvSpPr>
            <a:spLocks noGrp="1"/>
          </p:cNvSpPr>
          <p:nvPr>
            <p:ph type="title"/>
          </p:nvPr>
        </p:nvSpPr>
        <p:spPr/>
        <p:txBody>
          <a:bodyPr/>
          <a:lstStyle/>
          <a:p>
            <a:r>
              <a:rPr lang="en-US" sz="2800" dirty="0"/>
              <a:t>What is a Housing Needs Assessment (HNA)?</a:t>
            </a:r>
          </a:p>
        </p:txBody>
      </p:sp>
      <p:sp>
        <p:nvSpPr>
          <p:cNvPr id="3" name="Text Placeholder 2">
            <a:extLst>
              <a:ext uri="{FF2B5EF4-FFF2-40B4-BE49-F238E27FC236}">
                <a16:creationId xmlns:a16="http://schemas.microsoft.com/office/drawing/2014/main" id="{5ABA146E-2592-0449-B546-9F8B578BAE10}"/>
              </a:ext>
            </a:extLst>
          </p:cNvPr>
          <p:cNvSpPr>
            <a:spLocks noGrp="1"/>
          </p:cNvSpPr>
          <p:nvPr>
            <p:ph type="body" idx="1"/>
          </p:nvPr>
        </p:nvSpPr>
        <p:spPr/>
        <p:txBody>
          <a:bodyPr/>
          <a:lstStyle/>
          <a:p>
            <a:endParaRPr lang="en-US" dirty="0"/>
          </a:p>
          <a:p>
            <a:pPr marL="182880" indent="0"/>
            <a:r>
              <a:rPr lang="en-US" sz="2000" dirty="0"/>
              <a:t>A Housing Needs Assessment (HNA) provides a wholistic view of the community and housing market to determine local resident and employee housing needs across the entire income spectrum:  from extremely low income through market rate.</a:t>
            </a:r>
          </a:p>
          <a:p>
            <a:pPr marL="182880" indent="0"/>
            <a:endParaRPr lang="en-US" sz="2000" dirty="0"/>
          </a:p>
          <a:p>
            <a:endParaRPr lang="en-US" dirty="0"/>
          </a:p>
          <a:p>
            <a:endParaRPr lang="en-US" dirty="0"/>
          </a:p>
        </p:txBody>
      </p:sp>
    </p:spTree>
    <p:extLst>
      <p:ext uri="{BB962C8B-B14F-4D97-AF65-F5344CB8AC3E}">
        <p14:creationId xmlns:p14="http://schemas.microsoft.com/office/powerpoint/2010/main" val="1550236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14"/>
          <p:cNvSpPr txBox="1">
            <a:spLocks noGrp="1"/>
          </p:cNvSpPr>
          <p:nvPr>
            <p:ph type="body" idx="1"/>
          </p:nvPr>
        </p:nvSpPr>
        <p:spPr>
          <a:xfrm>
            <a:off x="311700" y="1522097"/>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*Incomes represent 2018 HUD calculated income limits for 2-person households </a:t>
            </a:r>
            <a:endParaRPr dirty="0"/>
          </a:p>
        </p:txBody>
      </p:sp>
      <p:sp>
        <p:nvSpPr>
          <p:cNvPr id="7" name="TextBox 6"/>
          <p:cNvSpPr txBox="1"/>
          <p:nvPr/>
        </p:nvSpPr>
        <p:spPr>
          <a:xfrm>
            <a:off x="422803" y="4681835"/>
            <a:ext cx="6427447" cy="461665"/>
          </a:xfrm>
          <a:prstGeom prst="rect">
            <a:avLst/>
          </a:prstGeom>
          <a:solidFill>
            <a:schemeClr val="bg1"/>
          </a:solidFill>
        </p:spPr>
        <p:txBody>
          <a:bodyPr wrap="square" rtlCol="0">
            <a:spAutoFit/>
          </a:bodyPr>
          <a:lstStyle/>
          <a:p>
            <a:endParaRPr lang="en-US" sz="2400" dirty="0"/>
          </a:p>
        </p:txBody>
      </p:sp>
      <p:sp>
        <p:nvSpPr>
          <p:cNvPr id="8" name="TextBox 7"/>
          <p:cNvSpPr txBox="1"/>
          <p:nvPr/>
        </p:nvSpPr>
        <p:spPr>
          <a:xfrm>
            <a:off x="546100" y="4415135"/>
            <a:ext cx="762000" cy="461665"/>
          </a:xfrm>
          <a:prstGeom prst="rect">
            <a:avLst/>
          </a:prstGeom>
          <a:solidFill>
            <a:schemeClr val="bg1">
              <a:alpha val="90000"/>
            </a:schemeClr>
          </a:solidFill>
        </p:spPr>
        <p:txBody>
          <a:bodyPr wrap="square" rtlCol="0">
            <a:spAutoFit/>
          </a:bodyPr>
          <a:lstStyle/>
          <a:p>
            <a:endParaRPr lang="en-US" sz="2400" dirty="0"/>
          </a:p>
        </p:txBody>
      </p:sp>
      <p:pic>
        <p:nvPicPr>
          <p:cNvPr id="12" name="Picture 11">
            <a:extLst>
              <a:ext uri="{FF2B5EF4-FFF2-40B4-BE49-F238E27FC236}">
                <a16:creationId xmlns:a16="http://schemas.microsoft.com/office/drawing/2014/main" id="{3A9AD86F-927D-D84E-BBC3-25F1846BEEA0}"/>
              </a:ext>
            </a:extLst>
          </p:cNvPr>
          <p:cNvPicPr>
            <a:picLocks noChangeAspect="1"/>
          </p:cNvPicPr>
          <p:nvPr/>
        </p:nvPicPr>
        <p:blipFill rotWithShape="1">
          <a:blip r:embed="rId3"/>
          <a:srcRect t="-58" b="5185"/>
          <a:stretch/>
        </p:blipFill>
        <p:spPr>
          <a:xfrm>
            <a:off x="597477" y="137548"/>
            <a:ext cx="7949045" cy="4879770"/>
          </a:xfrm>
          <a:prstGeom prst="rect">
            <a:avLst/>
          </a:prstGeom>
          <a:solidFill>
            <a:schemeClr val="bg1"/>
          </a:solidFill>
        </p:spPr>
      </p:pic>
      <p:sp>
        <p:nvSpPr>
          <p:cNvPr id="13" name="Rectangle 12">
            <a:extLst>
              <a:ext uri="{FF2B5EF4-FFF2-40B4-BE49-F238E27FC236}">
                <a16:creationId xmlns:a16="http://schemas.microsoft.com/office/drawing/2014/main" id="{FC1529A8-8B9F-DB47-9674-AC21E025D009}"/>
              </a:ext>
            </a:extLst>
          </p:cNvPr>
          <p:cNvSpPr/>
          <p:nvPr/>
        </p:nvSpPr>
        <p:spPr>
          <a:xfrm>
            <a:off x="6431797" y="4277532"/>
            <a:ext cx="2400503" cy="728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17C81C6-87D3-884A-B4CB-4FEA532D208A}"/>
              </a:ext>
            </a:extLst>
          </p:cNvPr>
          <p:cNvSpPr txBox="1"/>
          <p:nvPr/>
        </p:nvSpPr>
        <p:spPr>
          <a:xfrm>
            <a:off x="422804" y="0"/>
            <a:ext cx="8721196" cy="461665"/>
          </a:xfrm>
          <a:prstGeom prst="rect">
            <a:avLst/>
          </a:prstGeom>
          <a:solidFill>
            <a:schemeClr val="lt1"/>
          </a:solidFill>
        </p:spPr>
        <p:txBody>
          <a:bodyPr wrap="square" rtlCol="0">
            <a:spAutoFit/>
          </a:bodyPr>
          <a:lstStyle/>
          <a:p>
            <a:pPr algn="ctr"/>
            <a:r>
              <a:rPr lang="en-US" sz="2400" b="1" dirty="0"/>
              <a:t>Example Spectrum of Housing Needs</a:t>
            </a:r>
          </a:p>
        </p:txBody>
      </p:sp>
    </p:spTree>
    <p:extLst>
      <p:ext uri="{BB962C8B-B14F-4D97-AF65-F5344CB8AC3E}">
        <p14:creationId xmlns:p14="http://schemas.microsoft.com/office/powerpoint/2010/main" val="2230383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378"/>
            <a:ext cx="8229600" cy="454422"/>
          </a:xfrm>
        </p:spPr>
        <p:txBody>
          <a:bodyPr/>
          <a:lstStyle/>
          <a:p>
            <a:r>
              <a:rPr lang="en-US" sz="2400" dirty="0"/>
              <a:t>Definitions</a:t>
            </a:r>
          </a:p>
        </p:txBody>
      </p:sp>
      <p:sp>
        <p:nvSpPr>
          <p:cNvPr id="3" name="Text Placeholder 2"/>
          <p:cNvSpPr>
            <a:spLocks noGrp="1"/>
          </p:cNvSpPr>
          <p:nvPr>
            <p:ph type="body" idx="1"/>
          </p:nvPr>
        </p:nvSpPr>
        <p:spPr>
          <a:xfrm>
            <a:off x="431800" y="704866"/>
            <a:ext cx="8229600" cy="3725699"/>
          </a:xfrm>
        </p:spPr>
        <p:txBody>
          <a:bodyPr/>
          <a:lstStyle/>
          <a:p>
            <a:pPr marL="685800" indent="-457200">
              <a:buFont typeface="Arial"/>
              <a:buChar char="•"/>
            </a:pPr>
            <a:r>
              <a:rPr lang="en-US" sz="1600" u="sng" dirty="0"/>
              <a:t>Affordable Housing</a:t>
            </a:r>
            <a:r>
              <a:rPr lang="en-US" sz="1600" dirty="0"/>
              <a:t> </a:t>
            </a:r>
            <a:r>
              <a:rPr lang="mr-IN" sz="1600" dirty="0"/>
              <a:t>–</a:t>
            </a:r>
            <a:r>
              <a:rPr lang="en-US" sz="1600" dirty="0"/>
              <a:t> housing is affordable if the monthly housing payment (rent or mortgage plus utilities) is &lt;= 30% of gross (before tax) household income.</a:t>
            </a:r>
            <a:endParaRPr lang="en-US" sz="1600" u="sng" dirty="0"/>
          </a:p>
          <a:p>
            <a:pPr marL="685800" indent="-457200">
              <a:buFont typeface="Arial"/>
              <a:buChar char="•"/>
            </a:pPr>
            <a:r>
              <a:rPr lang="en-US" sz="1600" u="sng" dirty="0"/>
              <a:t>AMI (Area Median Income)</a:t>
            </a:r>
            <a:r>
              <a:rPr lang="en-US" sz="1600" dirty="0"/>
              <a:t> </a:t>
            </a:r>
            <a:r>
              <a:rPr lang="mr-IN" sz="1600" dirty="0"/>
              <a:t>–</a:t>
            </a:r>
            <a:r>
              <a:rPr lang="en-US" sz="1600" dirty="0"/>
              <a:t> Dept. of Housing and Urban Development standard used to define income limits for community housing units produced at various levels of affordability.</a:t>
            </a:r>
          </a:p>
          <a:p>
            <a:pPr marL="685800" indent="-457200">
              <a:buFont typeface="Arial"/>
              <a:buChar char="•"/>
            </a:pPr>
            <a:r>
              <a:rPr lang="en-US" sz="1600" u="sng" dirty="0"/>
              <a:t>Housing Program or Strategy</a:t>
            </a:r>
            <a:r>
              <a:rPr lang="en-US" sz="1600" dirty="0"/>
              <a:t> </a:t>
            </a:r>
            <a:r>
              <a:rPr lang="mr-IN" sz="1600" dirty="0"/>
              <a:t>–</a:t>
            </a:r>
            <a:r>
              <a:rPr lang="en-US" sz="1600" dirty="0"/>
              <a:t> an identified mechanism to address a specified community housing need, such as a type of regulation, incentive, program, fund, etc.</a:t>
            </a:r>
          </a:p>
          <a:p>
            <a:pPr marL="685800" indent="-457200">
              <a:buFont typeface="Arial"/>
              <a:buChar char="•"/>
            </a:pPr>
            <a:r>
              <a:rPr lang="en-US" sz="1600" u="sng" dirty="0"/>
              <a:t>Housing Action Plan </a:t>
            </a:r>
            <a:r>
              <a:rPr lang="mr-IN" sz="1600" dirty="0"/>
              <a:t>–</a:t>
            </a:r>
            <a:r>
              <a:rPr lang="en-US" sz="1600" dirty="0"/>
              <a:t> an implementation plan for identified housing strategies, including actions to take, when, and by whom.</a:t>
            </a:r>
          </a:p>
          <a:p>
            <a:pPr marL="685800" indent="-457200">
              <a:buFont typeface="Arial"/>
              <a:buChar char="•"/>
            </a:pPr>
            <a:r>
              <a:rPr lang="en-US" sz="1600" u="sng" dirty="0"/>
              <a:t>Housing Spectrum </a:t>
            </a:r>
            <a:r>
              <a:rPr lang="en-US" sz="1600" dirty="0"/>
              <a:t>– an illustration which depicts what may be ideal for most communities – the availability of housing that is affordable to households at all income levels and provides options for changing life circumstances.</a:t>
            </a:r>
          </a:p>
        </p:txBody>
      </p:sp>
    </p:spTree>
    <p:extLst>
      <p:ext uri="{BB962C8B-B14F-4D97-AF65-F5344CB8AC3E}">
        <p14:creationId xmlns:p14="http://schemas.microsoft.com/office/powerpoint/2010/main" val="87181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87828" y="681759"/>
            <a:ext cx="8229600" cy="857400"/>
          </a:xfrm>
        </p:spPr>
        <p:txBody>
          <a:bodyPr/>
          <a:lstStyle/>
          <a:p>
            <a:r>
              <a:rPr lang="en-US" dirty="0"/>
              <a:t>Building Blocks of a Balanced Housing Plan</a:t>
            </a:r>
          </a:p>
        </p:txBody>
      </p:sp>
      <p:graphicFrame>
        <p:nvGraphicFramePr>
          <p:cNvPr id="3" name="Diagram 2"/>
          <p:cNvGraphicFramePr/>
          <p:nvPr>
            <p:extLst>
              <p:ext uri="{D42A27DB-BD31-4B8C-83A1-F6EECF244321}">
                <p14:modId xmlns:p14="http://schemas.microsoft.com/office/powerpoint/2010/main" val="2503736688"/>
              </p:ext>
            </p:extLst>
          </p:nvPr>
        </p:nvGraphicFramePr>
        <p:xfrm>
          <a:off x="1086756" y="793750"/>
          <a:ext cx="7625443" cy="4349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52363F6D-822C-4B4C-99BF-2E249F1D2E96}"/>
              </a:ext>
            </a:extLst>
          </p:cNvPr>
          <p:cNvSpPr txBox="1"/>
          <p:nvPr/>
        </p:nvSpPr>
        <p:spPr>
          <a:xfrm>
            <a:off x="1137556" y="1890179"/>
            <a:ext cx="1404257" cy="1384995"/>
          </a:xfrm>
          <a:prstGeom prst="rect">
            <a:avLst/>
          </a:prstGeom>
          <a:noFill/>
        </p:spPr>
        <p:txBody>
          <a:bodyPr wrap="square" rtlCol="0">
            <a:spAutoFit/>
          </a:bodyPr>
          <a:lstStyle/>
          <a:p>
            <a:pPr marL="285750" indent="-285750">
              <a:buFont typeface="Arial" panose="020B0604020202020204" pitchFamily="34" charset="0"/>
              <a:buChar char="•"/>
            </a:pPr>
            <a:r>
              <a:rPr lang="en-US" sz="1200" dirty="0"/>
              <a:t>Understand Community values</a:t>
            </a:r>
          </a:p>
          <a:p>
            <a:pPr marL="285750" indent="-285750">
              <a:buFont typeface="Arial" panose="020B0604020202020204" pitchFamily="34" charset="0"/>
              <a:buChar char="•"/>
            </a:pPr>
            <a:r>
              <a:rPr lang="en-US" sz="1200" dirty="0"/>
              <a:t>Link homes to local values</a:t>
            </a:r>
          </a:p>
          <a:p>
            <a:pPr marL="285750" indent="-285750">
              <a:buFont typeface="Arial" panose="020B0604020202020204" pitchFamily="34" charset="0"/>
              <a:buChar char="•"/>
            </a:pPr>
            <a:r>
              <a:rPr lang="en-US" sz="1200" dirty="0"/>
              <a:t>FRAME</a:t>
            </a:r>
          </a:p>
        </p:txBody>
      </p:sp>
      <p:sp>
        <p:nvSpPr>
          <p:cNvPr id="4" name="TextBox 3">
            <a:extLst>
              <a:ext uri="{FF2B5EF4-FFF2-40B4-BE49-F238E27FC236}">
                <a16:creationId xmlns:a16="http://schemas.microsoft.com/office/drawing/2014/main" id="{37807593-74BE-5641-8858-3A2F9D781B87}"/>
              </a:ext>
            </a:extLst>
          </p:cNvPr>
          <p:cNvSpPr txBox="1"/>
          <p:nvPr/>
        </p:nvSpPr>
        <p:spPr>
          <a:xfrm>
            <a:off x="4572000" y="1110459"/>
            <a:ext cx="1627322" cy="369332"/>
          </a:xfrm>
          <a:prstGeom prst="rect">
            <a:avLst/>
          </a:prstGeom>
          <a:noFill/>
        </p:spPr>
        <p:txBody>
          <a:bodyPr wrap="square" rtlCol="0">
            <a:spAutoFit/>
          </a:bodyPr>
          <a:lstStyle/>
          <a:p>
            <a:r>
              <a:rPr lang="en-US" sz="1800" dirty="0"/>
              <a:t>THE STORY</a:t>
            </a:r>
          </a:p>
        </p:txBody>
      </p:sp>
    </p:spTree>
    <p:extLst>
      <p:ext uri="{BB962C8B-B14F-4D97-AF65-F5344CB8AC3E}">
        <p14:creationId xmlns:p14="http://schemas.microsoft.com/office/powerpoint/2010/main" val="351520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D1BD-2B52-194E-B6C8-D3C8164C3D5C}"/>
              </a:ext>
            </a:extLst>
          </p:cNvPr>
          <p:cNvSpPr>
            <a:spLocks noGrp="1"/>
          </p:cNvSpPr>
          <p:nvPr>
            <p:ph type="title"/>
          </p:nvPr>
        </p:nvSpPr>
        <p:spPr/>
        <p:txBody>
          <a:bodyPr/>
          <a:lstStyle/>
          <a:p>
            <a:r>
              <a:rPr lang="en-US" dirty="0"/>
              <a:t>HNA Contents</a:t>
            </a:r>
          </a:p>
        </p:txBody>
      </p:sp>
      <p:graphicFrame>
        <p:nvGraphicFramePr>
          <p:cNvPr id="5" name="Diagram 4">
            <a:extLst>
              <a:ext uri="{FF2B5EF4-FFF2-40B4-BE49-F238E27FC236}">
                <a16:creationId xmlns:a16="http://schemas.microsoft.com/office/drawing/2014/main" id="{F93C6651-2FBB-B645-8BFE-0DF8B44061B3}"/>
              </a:ext>
            </a:extLst>
          </p:cNvPr>
          <p:cNvGraphicFramePr/>
          <p:nvPr>
            <p:extLst>
              <p:ext uri="{D42A27DB-BD31-4B8C-83A1-F6EECF244321}">
                <p14:modId xmlns:p14="http://schemas.microsoft.com/office/powerpoint/2010/main" val="2763586244"/>
              </p:ext>
            </p:extLst>
          </p:nvPr>
        </p:nvGraphicFramePr>
        <p:xfrm>
          <a:off x="1828799" y="1319892"/>
          <a:ext cx="5920353" cy="3465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67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A2BB1E-ACB0-4F2B-B126-F57AB06A40F1}"/>
              </a:ext>
            </a:extLst>
          </p:cNvPr>
          <p:cNvSpPr/>
          <p:nvPr/>
        </p:nvSpPr>
        <p:spPr>
          <a:xfrm>
            <a:off x="457200" y="1369219"/>
            <a:ext cx="8686800" cy="3774281"/>
          </a:xfrm>
          <a:prstGeom prst="rect">
            <a:avLst/>
          </a:prstGeom>
          <a:solidFill>
            <a:srgbClr val="32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91DDB80A-5EAB-46FF-9274-239042A84E9D}"/>
              </a:ext>
            </a:extLst>
          </p:cNvPr>
          <p:cNvSpPr/>
          <p:nvPr/>
        </p:nvSpPr>
        <p:spPr>
          <a:xfrm>
            <a:off x="4359482" y="1373239"/>
            <a:ext cx="4784518" cy="3770261"/>
          </a:xfrm>
          <a:prstGeom prst="rect">
            <a:avLst/>
          </a:prstGeom>
          <a:solidFill>
            <a:srgbClr val="3F9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Single Corner Snipped 12">
            <a:extLst>
              <a:ext uri="{FF2B5EF4-FFF2-40B4-BE49-F238E27FC236}">
                <a16:creationId xmlns:a16="http://schemas.microsoft.com/office/drawing/2014/main" id="{289B991D-C0CB-4619-9075-7004CED20811}"/>
              </a:ext>
            </a:extLst>
          </p:cNvPr>
          <p:cNvSpPr/>
          <p:nvPr/>
        </p:nvSpPr>
        <p:spPr>
          <a:xfrm>
            <a:off x="473570" y="1529847"/>
            <a:ext cx="3557944" cy="380858"/>
          </a:xfrm>
          <a:prstGeom prst="snip1Rect">
            <a:avLst/>
          </a:prstGeom>
          <a:solidFill>
            <a:srgbClr val="FA8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Oval 5">
            <a:extLst>
              <a:ext uri="{FF2B5EF4-FFF2-40B4-BE49-F238E27FC236}">
                <a16:creationId xmlns:a16="http://schemas.microsoft.com/office/drawing/2014/main" id="{9898E1B2-AE07-4BEF-AF1A-7E962A016299}"/>
              </a:ext>
            </a:extLst>
          </p:cNvPr>
          <p:cNvSpPr/>
          <p:nvPr/>
        </p:nvSpPr>
        <p:spPr>
          <a:xfrm>
            <a:off x="1622403" y="3095348"/>
            <a:ext cx="1200349" cy="107780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327A9B"/>
                </a:solidFill>
              </a:rPr>
              <a:t>+105 </a:t>
            </a:r>
          </a:p>
        </p:txBody>
      </p:sp>
      <p:sp>
        <p:nvSpPr>
          <p:cNvPr id="7" name="TextBox 6">
            <a:extLst>
              <a:ext uri="{FF2B5EF4-FFF2-40B4-BE49-F238E27FC236}">
                <a16:creationId xmlns:a16="http://schemas.microsoft.com/office/drawing/2014/main" id="{E421100F-7995-4922-ADEB-741FC07A7CF3}"/>
              </a:ext>
            </a:extLst>
          </p:cNvPr>
          <p:cNvSpPr txBox="1"/>
          <p:nvPr/>
        </p:nvSpPr>
        <p:spPr>
          <a:xfrm>
            <a:off x="1281757" y="4280567"/>
            <a:ext cx="1881642" cy="646331"/>
          </a:xfrm>
          <a:prstGeom prst="rect">
            <a:avLst/>
          </a:prstGeom>
          <a:noFill/>
        </p:spPr>
        <p:txBody>
          <a:bodyPr wrap="square" rtlCol="0">
            <a:spAutoFit/>
          </a:bodyPr>
          <a:lstStyle/>
          <a:p>
            <a:pPr algn="ctr"/>
            <a:r>
              <a:rPr lang="en-US" sz="1800" dirty="0">
                <a:solidFill>
                  <a:schemeClr val="bg1"/>
                </a:solidFill>
                <a:latin typeface="Avenir"/>
              </a:rPr>
              <a:t>HOUSING UNITS</a:t>
            </a:r>
          </a:p>
        </p:txBody>
      </p:sp>
      <p:sp>
        <p:nvSpPr>
          <p:cNvPr id="9" name="TextBox 8">
            <a:extLst>
              <a:ext uri="{FF2B5EF4-FFF2-40B4-BE49-F238E27FC236}">
                <a16:creationId xmlns:a16="http://schemas.microsoft.com/office/drawing/2014/main" id="{4691194D-2929-4644-8D74-E011279E51E1}"/>
              </a:ext>
            </a:extLst>
          </p:cNvPr>
          <p:cNvSpPr txBox="1"/>
          <p:nvPr/>
        </p:nvSpPr>
        <p:spPr>
          <a:xfrm>
            <a:off x="457200" y="1518305"/>
            <a:ext cx="3261285" cy="380858"/>
          </a:xfrm>
          <a:prstGeom prst="rect">
            <a:avLst/>
          </a:prstGeom>
          <a:noFill/>
        </p:spPr>
        <p:txBody>
          <a:bodyPr wrap="square" rtlCol="0">
            <a:spAutoFit/>
          </a:bodyPr>
          <a:lstStyle/>
          <a:p>
            <a:r>
              <a:rPr lang="en-US" sz="1800" b="1" cap="small" dirty="0">
                <a:solidFill>
                  <a:schemeClr val="bg1"/>
                </a:solidFill>
                <a:latin typeface="Avenir"/>
              </a:rPr>
              <a:t>Catch-Up – Current Deficit</a:t>
            </a:r>
            <a:endParaRPr lang="en-US" sz="1800" dirty="0">
              <a:solidFill>
                <a:schemeClr val="bg1"/>
              </a:solidFill>
            </a:endParaRPr>
          </a:p>
        </p:txBody>
      </p:sp>
      <p:grpSp>
        <p:nvGrpSpPr>
          <p:cNvPr id="16" name="Group 15">
            <a:extLst>
              <a:ext uri="{FF2B5EF4-FFF2-40B4-BE49-F238E27FC236}">
                <a16:creationId xmlns:a16="http://schemas.microsoft.com/office/drawing/2014/main" id="{D42D68F3-E090-4E62-9AB1-0AEEB98817DE}"/>
              </a:ext>
            </a:extLst>
          </p:cNvPr>
          <p:cNvGrpSpPr/>
          <p:nvPr/>
        </p:nvGrpSpPr>
        <p:grpSpPr>
          <a:xfrm>
            <a:off x="5834957" y="3058217"/>
            <a:ext cx="2603748" cy="1152069"/>
            <a:chOff x="7554906" y="3107254"/>
            <a:chExt cx="3003299" cy="1663096"/>
          </a:xfrm>
        </p:grpSpPr>
        <p:sp>
          <p:nvSpPr>
            <p:cNvPr id="11" name="Oval 10">
              <a:extLst>
                <a:ext uri="{FF2B5EF4-FFF2-40B4-BE49-F238E27FC236}">
                  <a16:creationId xmlns:a16="http://schemas.microsoft.com/office/drawing/2014/main" id="{DAD1EE53-19CA-4CCC-A405-F621DDDAED3F}"/>
                </a:ext>
              </a:extLst>
            </p:cNvPr>
            <p:cNvSpPr/>
            <p:nvPr/>
          </p:nvSpPr>
          <p:spPr>
            <a:xfrm>
              <a:off x="7554906" y="3107254"/>
              <a:ext cx="1516825" cy="16630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327A9B"/>
                  </a:solidFill>
                </a:rPr>
                <a:t> </a:t>
              </a:r>
            </a:p>
          </p:txBody>
        </p:sp>
        <p:sp>
          <p:nvSpPr>
            <p:cNvPr id="12" name="TextBox 11">
              <a:extLst>
                <a:ext uri="{FF2B5EF4-FFF2-40B4-BE49-F238E27FC236}">
                  <a16:creationId xmlns:a16="http://schemas.microsoft.com/office/drawing/2014/main" id="{21A1B8C4-4807-4C3A-8420-F642D6C52189}"/>
                </a:ext>
              </a:extLst>
            </p:cNvPr>
            <p:cNvSpPr txBox="1"/>
            <p:nvPr/>
          </p:nvSpPr>
          <p:spPr>
            <a:xfrm>
              <a:off x="7585256" y="3705799"/>
              <a:ext cx="2972949" cy="533480"/>
            </a:xfrm>
            <a:prstGeom prst="rect">
              <a:avLst/>
            </a:prstGeom>
            <a:noFill/>
          </p:spPr>
          <p:txBody>
            <a:bodyPr wrap="square" rtlCol="0">
              <a:spAutoFit/>
            </a:bodyPr>
            <a:lstStyle/>
            <a:p>
              <a:r>
                <a:rPr lang="en-US" sz="2000" dirty="0">
                  <a:solidFill>
                    <a:srgbClr val="327A9B"/>
                  </a:solidFill>
                </a:rPr>
                <a:t>+340-410</a:t>
              </a:r>
            </a:p>
          </p:txBody>
        </p:sp>
      </p:grpSp>
      <p:sp>
        <p:nvSpPr>
          <p:cNvPr id="18" name="TextBox 17">
            <a:extLst>
              <a:ext uri="{FF2B5EF4-FFF2-40B4-BE49-F238E27FC236}">
                <a16:creationId xmlns:a16="http://schemas.microsoft.com/office/drawing/2014/main" id="{94822441-5A94-4961-9F37-F20BC8D5CA26}"/>
              </a:ext>
            </a:extLst>
          </p:cNvPr>
          <p:cNvSpPr txBox="1"/>
          <p:nvPr/>
        </p:nvSpPr>
        <p:spPr>
          <a:xfrm>
            <a:off x="5548733" y="4279838"/>
            <a:ext cx="1881642" cy="646331"/>
          </a:xfrm>
          <a:prstGeom prst="rect">
            <a:avLst/>
          </a:prstGeom>
          <a:noFill/>
        </p:spPr>
        <p:txBody>
          <a:bodyPr wrap="square" rtlCol="0">
            <a:spAutoFit/>
          </a:bodyPr>
          <a:lstStyle/>
          <a:p>
            <a:pPr algn="ctr"/>
            <a:r>
              <a:rPr lang="en-US" sz="1800" dirty="0">
                <a:solidFill>
                  <a:schemeClr val="bg1"/>
                </a:solidFill>
                <a:latin typeface="Avenir"/>
              </a:rPr>
              <a:t>HOUSING UNITS</a:t>
            </a:r>
          </a:p>
        </p:txBody>
      </p:sp>
      <p:sp>
        <p:nvSpPr>
          <p:cNvPr id="19" name="Rectangle: Rounded Corners 18">
            <a:extLst>
              <a:ext uri="{FF2B5EF4-FFF2-40B4-BE49-F238E27FC236}">
                <a16:creationId xmlns:a16="http://schemas.microsoft.com/office/drawing/2014/main" id="{41BAD297-4057-4F7F-A7FC-6CAEC96B9013}"/>
              </a:ext>
            </a:extLst>
          </p:cNvPr>
          <p:cNvSpPr/>
          <p:nvPr/>
        </p:nvSpPr>
        <p:spPr>
          <a:xfrm>
            <a:off x="3219352" y="4029310"/>
            <a:ext cx="2291744" cy="712703"/>
          </a:xfrm>
          <a:prstGeom prst="roundRect">
            <a:avLst/>
          </a:prstGeom>
          <a:solidFill>
            <a:schemeClr val="bg1"/>
          </a:solidFill>
          <a:ln w="38100">
            <a:solidFill>
              <a:srgbClr val="FA8D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327A9B"/>
                </a:solidFill>
              </a:rPr>
              <a:t>Total Through 2026: 445-515</a:t>
            </a:r>
          </a:p>
        </p:txBody>
      </p:sp>
      <p:cxnSp>
        <p:nvCxnSpPr>
          <p:cNvPr id="21" name="Straight Connector 20">
            <a:extLst>
              <a:ext uri="{FF2B5EF4-FFF2-40B4-BE49-F238E27FC236}">
                <a16:creationId xmlns:a16="http://schemas.microsoft.com/office/drawing/2014/main" id="{E264DB6A-5576-4E23-91D8-6C3A2D40B1CB}"/>
              </a:ext>
            </a:extLst>
          </p:cNvPr>
          <p:cNvCxnSpPr>
            <a:endCxn id="19" idx="2"/>
          </p:cNvCxnSpPr>
          <p:nvPr/>
        </p:nvCxnSpPr>
        <p:spPr>
          <a:xfrm flipV="1">
            <a:off x="4365224" y="4742013"/>
            <a:ext cx="1" cy="401487"/>
          </a:xfrm>
          <a:prstGeom prst="line">
            <a:avLst/>
          </a:prstGeom>
          <a:ln w="38100">
            <a:solidFill>
              <a:srgbClr val="FA8D29"/>
            </a:solidFill>
          </a:ln>
        </p:spPr>
        <p:style>
          <a:lnRef idx="1">
            <a:schemeClr val="accent1"/>
          </a:lnRef>
          <a:fillRef idx="0">
            <a:schemeClr val="accent1"/>
          </a:fillRef>
          <a:effectRef idx="0">
            <a:schemeClr val="accent1"/>
          </a:effectRef>
          <a:fontRef idx="minor">
            <a:schemeClr val="tx1"/>
          </a:fontRef>
        </p:style>
      </p:cxnSp>
      <p:pic>
        <p:nvPicPr>
          <p:cNvPr id="23" name="Graphic 22" descr="Home with solid fill">
            <a:extLst>
              <a:ext uri="{FF2B5EF4-FFF2-40B4-BE49-F238E27FC236}">
                <a16:creationId xmlns:a16="http://schemas.microsoft.com/office/drawing/2014/main" id="{5FC15BCA-9062-440F-B005-C9E23F1243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18485" y="3415424"/>
            <a:ext cx="685800" cy="685800"/>
          </a:xfrm>
          <a:prstGeom prst="rect">
            <a:avLst/>
          </a:prstGeom>
        </p:spPr>
      </p:pic>
      <p:pic>
        <p:nvPicPr>
          <p:cNvPr id="24" name="Graphic 23" descr="Home with solid fill">
            <a:extLst>
              <a:ext uri="{FF2B5EF4-FFF2-40B4-BE49-F238E27FC236}">
                <a16:creationId xmlns:a16="http://schemas.microsoft.com/office/drawing/2014/main" id="{1C3BD6E3-FBD0-48E3-A474-3301424B74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07790" y="3414754"/>
            <a:ext cx="685800" cy="685800"/>
          </a:xfrm>
          <a:prstGeom prst="rect">
            <a:avLst/>
          </a:prstGeom>
        </p:spPr>
      </p:pic>
      <p:sp>
        <p:nvSpPr>
          <p:cNvPr id="26" name="Title 1">
            <a:extLst>
              <a:ext uri="{FF2B5EF4-FFF2-40B4-BE49-F238E27FC236}">
                <a16:creationId xmlns:a16="http://schemas.microsoft.com/office/drawing/2014/main" id="{76BDAC3C-CCA8-FA4F-8431-1CF7D6CD74F4}"/>
              </a:ext>
            </a:extLst>
          </p:cNvPr>
          <p:cNvSpPr>
            <a:spLocks noGrp="1"/>
          </p:cNvSpPr>
          <p:nvPr>
            <p:ph type="title"/>
          </p:nvPr>
        </p:nvSpPr>
        <p:spPr>
          <a:xfrm>
            <a:off x="457200" y="358378"/>
            <a:ext cx="8229600" cy="857400"/>
          </a:xfrm>
        </p:spPr>
        <p:txBody>
          <a:bodyPr/>
          <a:lstStyle/>
          <a:p>
            <a:r>
              <a:rPr lang="en-US" sz="3200" dirty="0"/>
              <a:t>Resident and Employee Housing Needs</a:t>
            </a:r>
          </a:p>
        </p:txBody>
      </p:sp>
      <p:sp>
        <p:nvSpPr>
          <p:cNvPr id="27" name="Rectangle: Single Corner Snipped 12">
            <a:extLst>
              <a:ext uri="{FF2B5EF4-FFF2-40B4-BE49-F238E27FC236}">
                <a16:creationId xmlns:a16="http://schemas.microsoft.com/office/drawing/2014/main" id="{706800DC-F70D-5648-AEE1-E55265D82AF7}"/>
              </a:ext>
            </a:extLst>
          </p:cNvPr>
          <p:cNvSpPr/>
          <p:nvPr/>
        </p:nvSpPr>
        <p:spPr>
          <a:xfrm>
            <a:off x="4410612" y="1521203"/>
            <a:ext cx="3557944" cy="380858"/>
          </a:xfrm>
          <a:prstGeom prst="snip1Rect">
            <a:avLst/>
          </a:prstGeom>
          <a:solidFill>
            <a:srgbClr val="FA8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 name="TextBox 27">
            <a:extLst>
              <a:ext uri="{FF2B5EF4-FFF2-40B4-BE49-F238E27FC236}">
                <a16:creationId xmlns:a16="http://schemas.microsoft.com/office/drawing/2014/main" id="{F3D274AD-7722-D244-B9F4-B5EB28E54A6D}"/>
              </a:ext>
            </a:extLst>
          </p:cNvPr>
          <p:cNvSpPr txBox="1"/>
          <p:nvPr/>
        </p:nvSpPr>
        <p:spPr>
          <a:xfrm>
            <a:off x="4394242" y="1509661"/>
            <a:ext cx="3261285" cy="369332"/>
          </a:xfrm>
          <a:prstGeom prst="rect">
            <a:avLst/>
          </a:prstGeom>
          <a:noFill/>
        </p:spPr>
        <p:txBody>
          <a:bodyPr wrap="square" rtlCol="0">
            <a:spAutoFit/>
          </a:bodyPr>
          <a:lstStyle/>
          <a:p>
            <a:r>
              <a:rPr lang="en-US" sz="1800" b="1" cap="small" dirty="0">
                <a:solidFill>
                  <a:schemeClr val="bg1"/>
                </a:solidFill>
                <a:latin typeface="Avenir"/>
              </a:rPr>
              <a:t>Keep Up – Future Need</a:t>
            </a:r>
            <a:endParaRPr lang="en-US" sz="1800" dirty="0">
              <a:solidFill>
                <a:schemeClr val="bg1"/>
              </a:solidFill>
            </a:endParaRPr>
          </a:p>
        </p:txBody>
      </p:sp>
      <p:sp>
        <p:nvSpPr>
          <p:cNvPr id="20" name="TextBox 19">
            <a:extLst>
              <a:ext uri="{FF2B5EF4-FFF2-40B4-BE49-F238E27FC236}">
                <a16:creationId xmlns:a16="http://schemas.microsoft.com/office/drawing/2014/main" id="{AC4E3BA3-39BC-AC47-9FB7-096A3139700D}"/>
              </a:ext>
            </a:extLst>
          </p:cNvPr>
          <p:cNvSpPr txBox="1"/>
          <p:nvPr/>
        </p:nvSpPr>
        <p:spPr>
          <a:xfrm>
            <a:off x="650928" y="2092271"/>
            <a:ext cx="2867187" cy="830997"/>
          </a:xfrm>
          <a:prstGeom prst="rect">
            <a:avLst/>
          </a:prstGeom>
          <a:noFill/>
        </p:spPr>
        <p:txBody>
          <a:bodyPr wrap="square" rtlCol="0">
            <a:spAutoFit/>
          </a:bodyPr>
          <a:lstStyle/>
          <a:p>
            <a:r>
              <a:rPr lang="en-US" sz="1600" b="1" dirty="0">
                <a:solidFill>
                  <a:schemeClr val="bg1"/>
                </a:solidFill>
              </a:rPr>
              <a:t>Unfilled jobs</a:t>
            </a:r>
          </a:p>
          <a:p>
            <a:r>
              <a:rPr lang="en-US" sz="1600" b="1" dirty="0">
                <a:solidFill>
                  <a:schemeClr val="bg1"/>
                </a:solidFill>
              </a:rPr>
              <a:t>Rental/for-sale shortage</a:t>
            </a:r>
          </a:p>
          <a:p>
            <a:r>
              <a:rPr lang="en-US" sz="1600" b="1" dirty="0">
                <a:solidFill>
                  <a:schemeClr val="bg1"/>
                </a:solidFill>
              </a:rPr>
              <a:t>Overcrowding</a:t>
            </a:r>
          </a:p>
        </p:txBody>
      </p:sp>
      <p:sp>
        <p:nvSpPr>
          <p:cNvPr id="29" name="TextBox 28">
            <a:extLst>
              <a:ext uri="{FF2B5EF4-FFF2-40B4-BE49-F238E27FC236}">
                <a16:creationId xmlns:a16="http://schemas.microsoft.com/office/drawing/2014/main" id="{3C76BBA1-640C-0A41-9AC7-FD24DA29CBFA}"/>
              </a:ext>
            </a:extLst>
          </p:cNvPr>
          <p:cNvSpPr txBox="1"/>
          <p:nvPr/>
        </p:nvSpPr>
        <p:spPr>
          <a:xfrm>
            <a:off x="4553210" y="2153439"/>
            <a:ext cx="2867187" cy="584775"/>
          </a:xfrm>
          <a:prstGeom prst="rect">
            <a:avLst/>
          </a:prstGeom>
          <a:noFill/>
        </p:spPr>
        <p:txBody>
          <a:bodyPr wrap="square" rtlCol="0">
            <a:spAutoFit/>
          </a:bodyPr>
          <a:lstStyle/>
          <a:p>
            <a:r>
              <a:rPr lang="en-US" sz="1600" b="1" dirty="0">
                <a:solidFill>
                  <a:schemeClr val="bg1"/>
                </a:solidFill>
              </a:rPr>
              <a:t>Job growth</a:t>
            </a:r>
          </a:p>
          <a:p>
            <a:r>
              <a:rPr lang="en-US" sz="1600" b="1" dirty="0">
                <a:solidFill>
                  <a:schemeClr val="bg1"/>
                </a:solidFill>
              </a:rPr>
              <a:t>Retiring employees</a:t>
            </a:r>
          </a:p>
        </p:txBody>
      </p:sp>
    </p:spTree>
    <p:extLst>
      <p:ext uri="{BB962C8B-B14F-4D97-AF65-F5344CB8AC3E}">
        <p14:creationId xmlns:p14="http://schemas.microsoft.com/office/powerpoint/2010/main" val="1595739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5" name="Rectangle 5"/>
          <p:cNvSpPr>
            <a:spLocks noChangeArrowheads="1"/>
          </p:cNvSpPr>
          <p:nvPr/>
        </p:nvSpPr>
        <p:spPr bwMode="auto">
          <a:xfrm>
            <a:off x="885825" y="4675845"/>
            <a:ext cx="6115050" cy="3416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50000"/>
              </a:spcBef>
              <a:defRPr/>
            </a:pPr>
            <a:r>
              <a:rPr lang="en-US" sz="1800" dirty="0">
                <a:latin typeface="Palatino Linotype" charset="0"/>
                <a:ea typeface="ＭＳ Ｐゴシック" charset="0"/>
              </a:rPr>
              <a:t>30% of income for rent/mortgage</a:t>
            </a:r>
          </a:p>
        </p:txBody>
      </p:sp>
      <p:graphicFrame>
        <p:nvGraphicFramePr>
          <p:cNvPr id="4" name="Object 3"/>
          <p:cNvGraphicFramePr>
            <a:graphicFrameLocks noChangeAspect="1"/>
          </p:cNvGraphicFramePr>
          <p:nvPr/>
        </p:nvGraphicFramePr>
        <p:xfrm>
          <a:off x="1600200" y="1428750"/>
          <a:ext cx="4914900" cy="3188043"/>
        </p:xfrm>
        <a:graphic>
          <a:graphicData uri="http://schemas.openxmlformats.org/presentationml/2006/ole">
            <mc:AlternateContent xmlns:mc="http://schemas.openxmlformats.org/markup-compatibility/2006">
              <mc:Choice xmlns:v="urn:schemas-microsoft-com:vml" Requires="v">
                <p:oleObj spid="_x0000_s3079" name="Document" r:id="rId4" imgW="5638800" imgH="3657600" progId="Word.Document.12">
                  <p:embed/>
                </p:oleObj>
              </mc:Choice>
              <mc:Fallback>
                <p:oleObj name="Document" r:id="rId4" imgW="5638800" imgH="3657600" progId="Word.Document.12">
                  <p:embed/>
                  <p:pic>
                    <p:nvPicPr>
                      <p:cNvPr id="4" name="Object 3"/>
                      <p:cNvPicPr/>
                      <p:nvPr/>
                    </p:nvPicPr>
                    <p:blipFill>
                      <a:blip r:embed="rId5"/>
                      <a:stretch>
                        <a:fillRect/>
                      </a:stretch>
                    </p:blipFill>
                    <p:spPr>
                      <a:xfrm>
                        <a:off x="1600200" y="1428750"/>
                        <a:ext cx="4914900" cy="3188043"/>
                      </a:xfrm>
                      <a:prstGeom prst="rect">
                        <a:avLst/>
                      </a:prstGeom>
                    </p:spPr>
                  </p:pic>
                </p:oleObj>
              </mc:Fallback>
            </mc:AlternateContent>
          </a:graphicData>
        </a:graphic>
      </p:graphicFrame>
      <p:sp>
        <p:nvSpPr>
          <p:cNvPr id="2" name="Oval 1"/>
          <p:cNvSpPr/>
          <p:nvPr/>
        </p:nvSpPr>
        <p:spPr>
          <a:xfrm>
            <a:off x="3943350" y="2228850"/>
            <a:ext cx="971550" cy="1485900"/>
          </a:xfrm>
          <a:prstGeom prst="ellipse">
            <a:avLst/>
          </a:prstGeom>
          <a:noFill/>
          <a:ln w="3810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6" name="Oval 5"/>
          <p:cNvSpPr/>
          <p:nvPr/>
        </p:nvSpPr>
        <p:spPr>
          <a:xfrm>
            <a:off x="4857750" y="2971800"/>
            <a:ext cx="1143000" cy="1600200"/>
          </a:xfrm>
          <a:prstGeom prst="ellipse">
            <a:avLst/>
          </a:prstGeom>
          <a:noFill/>
          <a:ln w="38100"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8" name="Rectangle 32"/>
          <p:cNvSpPr>
            <a:spLocks noChangeArrowheads="1"/>
          </p:cNvSpPr>
          <p:nvPr/>
        </p:nvSpPr>
        <p:spPr bwMode="auto">
          <a:xfrm>
            <a:off x="2743200" y="2000250"/>
            <a:ext cx="1371600" cy="224293"/>
          </a:xfrm>
          <a:prstGeom prst="rect">
            <a:avLst/>
          </a:prstGeom>
          <a:noFill/>
          <a:ln w="25400">
            <a:noFill/>
          </a:ln>
          <a:effectLst/>
        </p:spPr>
        <p:txBody>
          <a:bodyPr wrap="square" lIns="67866" tIns="33338" rIns="67866" bIns="33338">
            <a:spAutoFit/>
          </a:bodyPr>
          <a:lstStyle/>
          <a:p>
            <a:pPr algn="ctr">
              <a:lnSpc>
                <a:spcPct val="85000"/>
              </a:lnSpc>
              <a:defRPr/>
            </a:pPr>
            <a:r>
              <a:rPr lang="en-US" sz="1200" b="1" dirty="0">
                <a:solidFill>
                  <a:srgbClr val="FFFFFF"/>
                </a:solidFill>
                <a:latin typeface="Arial Narrow" charset="0"/>
              </a:rPr>
              <a:t>(2.5-persons)</a:t>
            </a:r>
          </a:p>
        </p:txBody>
      </p:sp>
      <p:sp>
        <p:nvSpPr>
          <p:cNvPr id="9" name="Rectangle 32"/>
          <p:cNvSpPr>
            <a:spLocks noChangeArrowheads="1"/>
          </p:cNvSpPr>
          <p:nvPr/>
        </p:nvSpPr>
        <p:spPr bwMode="auto">
          <a:xfrm>
            <a:off x="6515100" y="2286000"/>
            <a:ext cx="1314450" cy="538225"/>
          </a:xfrm>
          <a:prstGeom prst="rect">
            <a:avLst/>
          </a:prstGeom>
          <a:noFill/>
          <a:ln w="25400">
            <a:noFill/>
          </a:ln>
          <a:effectLst/>
        </p:spPr>
        <p:txBody>
          <a:bodyPr wrap="square" lIns="67866" tIns="33338" rIns="67866" bIns="33338">
            <a:spAutoFit/>
          </a:bodyPr>
          <a:lstStyle/>
          <a:p>
            <a:pPr algn="ctr">
              <a:lnSpc>
                <a:spcPct val="85000"/>
              </a:lnSpc>
              <a:defRPr/>
            </a:pPr>
            <a:r>
              <a:rPr lang="en-US" sz="1800" b="1" dirty="0">
                <a:latin typeface="Arial Narrow" charset="0"/>
              </a:rPr>
              <a:t>“Community Housing”</a:t>
            </a:r>
          </a:p>
        </p:txBody>
      </p:sp>
      <p:cxnSp>
        <p:nvCxnSpPr>
          <p:cNvPr id="14" name="Straight Arrow Connector 13"/>
          <p:cNvCxnSpPr/>
          <p:nvPr/>
        </p:nvCxnSpPr>
        <p:spPr>
          <a:xfrm>
            <a:off x="4800600" y="2514600"/>
            <a:ext cx="1657350" cy="0"/>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5943600" y="2800350"/>
            <a:ext cx="685800" cy="628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F2F22A82-CF18-B54C-A930-C41FC00D80C8}"/>
              </a:ext>
            </a:extLst>
          </p:cNvPr>
          <p:cNvSpPr>
            <a:spLocks noGrp="1"/>
          </p:cNvSpPr>
          <p:nvPr>
            <p:ph type="title"/>
          </p:nvPr>
        </p:nvSpPr>
        <p:spPr/>
        <p:txBody>
          <a:bodyPr/>
          <a:lstStyle/>
          <a:p>
            <a:r>
              <a:rPr lang="en-US" dirty="0">
                <a:solidFill>
                  <a:schemeClr val="tx1"/>
                </a:solidFill>
              </a:rPr>
              <a:t>What Prices Can Residents Afford?</a:t>
            </a:r>
          </a:p>
        </p:txBody>
      </p:sp>
    </p:spTree>
    <p:extLst>
      <p:ext uri="{BB962C8B-B14F-4D97-AF65-F5344CB8AC3E}">
        <p14:creationId xmlns:p14="http://schemas.microsoft.com/office/powerpoint/2010/main" val="4259220725"/>
      </p:ext>
    </p:extLst>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6712</TotalTime>
  <Words>1854</Words>
  <Application>Microsoft Macintosh PowerPoint</Application>
  <PresentationFormat>On-screen Show (16:9)</PresentationFormat>
  <Paragraphs>220</Paragraphs>
  <Slides>25</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2" baseType="lpstr">
      <vt:lpstr>Times New Roman</vt:lpstr>
      <vt:lpstr>Palatino Linotype</vt:lpstr>
      <vt:lpstr>Arial</vt:lpstr>
      <vt:lpstr>Avenir</vt:lpstr>
      <vt:lpstr>Arial Narrow</vt:lpstr>
      <vt:lpstr>simple-light</vt:lpstr>
      <vt:lpstr>Document</vt:lpstr>
      <vt:lpstr>Housing Needs Assessments 101</vt:lpstr>
      <vt:lpstr>Session Goals</vt:lpstr>
      <vt:lpstr>What is a Housing Needs Assessment (HNA)?</vt:lpstr>
      <vt:lpstr>PowerPoint Presentation</vt:lpstr>
      <vt:lpstr>Definitions</vt:lpstr>
      <vt:lpstr>Building Blocks of a Balanced Housing Plan</vt:lpstr>
      <vt:lpstr>HNA Contents</vt:lpstr>
      <vt:lpstr>Resident and Employee Housing Needs</vt:lpstr>
      <vt:lpstr>What Prices Can Residents Afford?</vt:lpstr>
      <vt:lpstr>Resident and Employee Housing Needs</vt:lpstr>
      <vt:lpstr>How to Use?</vt:lpstr>
      <vt:lpstr>Set Yourself Up For Success</vt:lpstr>
      <vt:lpstr>Pitfall #1:  Terminology matters!</vt:lpstr>
      <vt:lpstr>Pitfall #2:  Data matters!</vt:lpstr>
      <vt:lpstr>Pitfall #3:  Know your community!</vt:lpstr>
      <vt:lpstr>PowerPoint Presentation</vt:lpstr>
      <vt:lpstr>What NOT to Expect from a HNA</vt:lpstr>
      <vt:lpstr>Myth #1 – HNA will build housing!</vt:lpstr>
      <vt:lpstr>Myth #2 –  HNA will tells us EXACTLY what to build  (# bedrooms, size of units, etc.)</vt:lpstr>
      <vt:lpstr>PowerPoint Presentation</vt:lpstr>
      <vt:lpstr>Myth #3 –  HNA will tell us what we need over the next 20 years!</vt:lpstr>
      <vt:lpstr>Myth #4 –  We will learn the ONE THING to SOLVE our problem!</vt:lpstr>
      <vt:lpstr>Housing Action Plan Summary</vt:lpstr>
      <vt:lpstr>Myth #5 – We need to know the kitchen sink!     - OR (converse) -  We know we have a housing problem – no data needed!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Mountain   Housing   Council Meeting #10</dc:title>
  <dc:creator>Phyllis McConn</dc:creator>
  <cp:lastModifiedBy>Microsoft Office User</cp:lastModifiedBy>
  <cp:revision>152</cp:revision>
  <cp:lastPrinted>2019-10-03T16:06:56Z</cp:lastPrinted>
  <dcterms:modified xsi:type="dcterms:W3CDTF">2021-04-21T23:52:53Z</dcterms:modified>
</cp:coreProperties>
</file>