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698" r:id="rId2"/>
    <p:sldMasterId id="2147483672" r:id="rId3"/>
    <p:sldMasterId id="2147483684" r:id="rId4"/>
    <p:sldMasterId id="2147483694" r:id="rId5"/>
    <p:sldMasterId id="2147483660" r:id="rId6"/>
    <p:sldMasterId id="2147483696" r:id="rId7"/>
  </p:sldMasterIdLst>
  <p:sldIdLst>
    <p:sldId id="256" r:id="rId8"/>
    <p:sldId id="265" r:id="rId9"/>
    <p:sldId id="258" r:id="rId10"/>
    <p:sldId id="274" r:id="rId11"/>
    <p:sldId id="264" r:id="rId12"/>
    <p:sldId id="262" r:id="rId13"/>
    <p:sldId id="260" r:id="rId14"/>
    <p:sldId id="268" r:id="rId15"/>
    <p:sldId id="269" r:id="rId16"/>
    <p:sldId id="270" r:id="rId17"/>
    <p:sldId id="271" r:id="rId18"/>
    <p:sldId id="272" r:id="rId1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38"/>
    <p:restoredTop sz="94703"/>
  </p:normalViewPr>
  <p:slideViewPr>
    <p:cSldViewPr snapToGrid="0" snapToObjects="1">
      <p:cViewPr varScale="1">
        <p:scale>
          <a:sx n="159" d="100"/>
          <a:sy n="159" d="100"/>
        </p:scale>
        <p:origin x="91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E2DA-D7D1-2D43-A722-D4107C915AD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580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47C1-0885-C545-B766-F64FA14501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314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F8F33C4-82D1-5B48-8E8B-590CD5944102}"/>
              </a:ext>
            </a:extLst>
          </p:cNvPr>
          <p:cNvSpPr>
            <a:spLocks noGrp="1"/>
          </p:cNvSpPr>
          <p:nvPr>
            <p:ph sz="quarter" idx="10"/>
          </p:nvPr>
        </p:nvSpPr>
        <p:spPr>
          <a:xfrm>
            <a:off x="596899" y="576470"/>
            <a:ext cx="6638788" cy="56454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217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3D2F34F-6F60-744A-B408-105820203EDA}"/>
              </a:ext>
            </a:extLst>
          </p:cNvPr>
          <p:cNvSpPr>
            <a:spLocks noGrp="1"/>
          </p:cNvSpPr>
          <p:nvPr>
            <p:ph type="body" sz="quarter" idx="10"/>
          </p:nvPr>
        </p:nvSpPr>
        <p:spPr>
          <a:xfrm>
            <a:off x="755650" y="1630363"/>
            <a:ext cx="4949825" cy="4611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427A4E45-A1B2-344D-900A-C6B352A79572}"/>
              </a:ext>
            </a:extLst>
          </p:cNvPr>
          <p:cNvSpPr>
            <a:spLocks noGrp="1"/>
          </p:cNvSpPr>
          <p:nvPr>
            <p:ph type="pic" sz="quarter" idx="11"/>
          </p:nvPr>
        </p:nvSpPr>
        <p:spPr>
          <a:xfrm>
            <a:off x="6062663" y="1630363"/>
            <a:ext cx="5387975" cy="4611687"/>
          </a:xfrm>
        </p:spPr>
        <p:txBody>
          <a:bodyPr/>
          <a:lstStyle/>
          <a:p>
            <a:endParaRPr lang="en-US"/>
          </a:p>
        </p:txBody>
      </p:sp>
    </p:spTree>
    <p:extLst>
      <p:ext uri="{BB962C8B-B14F-4D97-AF65-F5344CB8AC3E}">
        <p14:creationId xmlns:p14="http://schemas.microsoft.com/office/powerpoint/2010/main" val="192784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73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6538D4A-AEF4-FA48-A45D-E00F0ACEED4C}"/>
              </a:ext>
            </a:extLst>
          </p:cNvPr>
          <p:cNvSpPr>
            <a:spLocks noGrp="1"/>
          </p:cNvSpPr>
          <p:nvPr>
            <p:ph sz="quarter" idx="10"/>
          </p:nvPr>
        </p:nvSpPr>
        <p:spPr>
          <a:xfrm>
            <a:off x="477078" y="1570038"/>
            <a:ext cx="11270422" cy="4791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588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D175F-A91E-8C42-B3C8-27529934157D}"/>
              </a:ext>
            </a:extLst>
          </p:cNvPr>
          <p:cNvSpPr>
            <a:spLocks noGrp="1"/>
          </p:cNvSpPr>
          <p:nvPr>
            <p:ph type="title"/>
          </p:nvPr>
        </p:nvSpPr>
        <p:spPr>
          <a:xfrm>
            <a:off x="838200" y="1677090"/>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40647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5174A74D-54E6-CF40-B0F5-179F38925F4B}"/>
              </a:ext>
            </a:extLst>
          </p:cNvPr>
          <p:cNvSpPr>
            <a:spLocks noGrp="1"/>
          </p:cNvSpPr>
          <p:nvPr>
            <p:ph type="title"/>
          </p:nvPr>
        </p:nvSpPr>
        <p:spPr>
          <a:xfrm>
            <a:off x="838200" y="4042603"/>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46930601"/>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0082BCBA-457D-3F47-A002-0A1B93BFA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34377481"/>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EDE5DA46-C597-7543-813A-10C124FBE9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7">
            <a:extLst>
              <a:ext uri="{FF2B5EF4-FFF2-40B4-BE49-F238E27FC236}">
                <a16:creationId xmlns:a16="http://schemas.microsoft.com/office/drawing/2014/main" id="{B4BF0482-2F96-A341-BAF7-02422C691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17160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D43A727-2BA8-7149-938C-7FB3C5C7D28E}"/>
              </a:ext>
            </a:extLst>
          </p:cNvPr>
          <p:cNvSpPr>
            <a:spLocks noGrp="1"/>
          </p:cNvSpPr>
          <p:nvPr>
            <p:ph type="body" idx="1"/>
          </p:nvPr>
        </p:nvSpPr>
        <p:spPr>
          <a:xfrm>
            <a:off x="838200" y="1825625"/>
            <a:ext cx="514515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919159"/>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B0FEA281-5084-3E4F-9821-9638307F36FF}"/>
              </a:ext>
            </a:extLst>
          </p:cNvPr>
          <p:cNvSpPr>
            <a:spLocks noGrp="1"/>
          </p:cNvSpPr>
          <p:nvPr>
            <p:ph type="title"/>
          </p:nvPr>
        </p:nvSpPr>
        <p:spPr>
          <a:xfrm>
            <a:off x="838200" y="229331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7">
            <a:extLst>
              <a:ext uri="{FF2B5EF4-FFF2-40B4-BE49-F238E27FC236}">
                <a16:creationId xmlns:a16="http://schemas.microsoft.com/office/drawing/2014/main" id="{92E6A31E-346F-0547-945B-050540B7E11B}"/>
              </a:ext>
            </a:extLst>
          </p:cNvPr>
          <p:cNvSpPr>
            <a:spLocks noGrp="1"/>
          </p:cNvSpPr>
          <p:nvPr>
            <p:ph type="body" idx="1"/>
          </p:nvPr>
        </p:nvSpPr>
        <p:spPr>
          <a:xfrm>
            <a:off x="838200" y="3916017"/>
            <a:ext cx="10515600" cy="22609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5217937"/>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6DB105C6-6617-634E-B184-E2C4F0EB7511}"/>
              </a:ext>
            </a:extLst>
          </p:cNvPr>
          <p:cNvSpPr>
            <a:spLocks noGrp="1"/>
          </p:cNvSpPr>
          <p:nvPr>
            <p:ph type="title"/>
          </p:nvPr>
        </p:nvSpPr>
        <p:spPr>
          <a:xfrm>
            <a:off x="838200" y="143855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7">
            <a:extLst>
              <a:ext uri="{FF2B5EF4-FFF2-40B4-BE49-F238E27FC236}">
                <a16:creationId xmlns:a16="http://schemas.microsoft.com/office/drawing/2014/main" id="{C16AD2C6-2246-1643-9A57-80E4A3CD24EE}"/>
              </a:ext>
            </a:extLst>
          </p:cNvPr>
          <p:cNvSpPr>
            <a:spLocks noGrp="1"/>
          </p:cNvSpPr>
          <p:nvPr>
            <p:ph type="body" idx="1"/>
          </p:nvPr>
        </p:nvSpPr>
        <p:spPr>
          <a:xfrm>
            <a:off x="838200" y="3081129"/>
            <a:ext cx="10515600" cy="30958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78467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0CE2DF8-A7F9-0842-98A1-994118800FA9}"/>
              </a:ext>
            </a:extLst>
          </p:cNvPr>
          <p:cNvSpPr>
            <a:spLocks noGrp="1"/>
          </p:cNvSpPr>
          <p:nvPr>
            <p:ph type="body" idx="1"/>
          </p:nvPr>
        </p:nvSpPr>
        <p:spPr>
          <a:xfrm>
            <a:off x="838200" y="3279913"/>
            <a:ext cx="10515600" cy="28970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9">
            <a:extLst>
              <a:ext uri="{FF2B5EF4-FFF2-40B4-BE49-F238E27FC236}">
                <a16:creationId xmlns:a16="http://schemas.microsoft.com/office/drawing/2014/main" id="{D8B58464-16EB-5348-A65E-2BE754B5AA32}"/>
              </a:ext>
            </a:extLst>
          </p:cNvPr>
          <p:cNvSpPr>
            <a:spLocks noGrp="1"/>
          </p:cNvSpPr>
          <p:nvPr>
            <p:ph type="title"/>
          </p:nvPr>
        </p:nvSpPr>
        <p:spPr>
          <a:xfrm>
            <a:off x="838200" y="1790514"/>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82595778"/>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DBA5-31A2-074F-B736-AB322EBBF0DC}"/>
              </a:ext>
            </a:extLst>
          </p:cNvPr>
          <p:cNvSpPr>
            <a:spLocks noGrp="1"/>
          </p:cNvSpPr>
          <p:nvPr>
            <p:ph type="title"/>
          </p:nvPr>
        </p:nvSpPr>
        <p:spPr/>
        <p:txBody>
          <a:bodyPr/>
          <a:lstStyle/>
          <a:p>
            <a:pPr algn="ctr"/>
            <a:r>
              <a:rPr lang="en-US" dirty="0"/>
              <a:t>Affordable Care Act Made Easy…..</a:t>
            </a:r>
            <a:r>
              <a:rPr lang="en-US" dirty="0" err="1"/>
              <a:t>ish</a:t>
            </a:r>
            <a:endParaRPr lang="en-US" dirty="0"/>
          </a:p>
        </p:txBody>
      </p:sp>
    </p:spTree>
    <p:extLst>
      <p:ext uri="{BB962C8B-B14F-4D97-AF65-F5344CB8AC3E}">
        <p14:creationId xmlns:p14="http://schemas.microsoft.com/office/powerpoint/2010/main" val="17070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96899" y="576470"/>
            <a:ext cx="7513356" cy="5645426"/>
          </a:xfrm>
        </p:spPr>
        <p:txBody>
          <a:bodyPr vert="horz" lIns="91440" tIns="45720" rIns="91440" bIns="45720" rtlCol="0" anchor="t">
            <a:normAutofit/>
          </a:bodyPr>
          <a:lstStyle/>
          <a:p>
            <a:pPr marL="0" indent="0">
              <a:buNone/>
            </a:pPr>
            <a:r>
              <a:rPr lang="en-US" b="1" dirty="0"/>
              <a:t>Process for the departments</a:t>
            </a:r>
          </a:p>
          <a:p>
            <a:r>
              <a:rPr lang="en-US" dirty="0"/>
              <a:t>Make sure the employees complete an ACA form upon hire, transfer to their department, change in employment status.</a:t>
            </a:r>
            <a:endParaRPr lang="en-US" dirty="0">
              <a:cs typeface="Calibri"/>
            </a:endParaRPr>
          </a:p>
          <a:p>
            <a:r>
              <a:rPr lang="en-US" dirty="0"/>
              <a:t>Turn paperwork into HR timely</a:t>
            </a:r>
          </a:p>
          <a:p>
            <a:r>
              <a:rPr lang="en-US" dirty="0"/>
              <a:t>Then Hayden enrolls  the employee </a:t>
            </a:r>
          </a:p>
          <a:p>
            <a:r>
              <a:rPr lang="en-US" dirty="0"/>
              <a:t>Hayden also sets up in PEAREVW for 1095 process (1095's are sent out to every employee in March)</a:t>
            </a:r>
            <a:endParaRPr lang="en-US" dirty="0">
              <a:cs typeface="Calibri"/>
            </a:endParaRPr>
          </a:p>
          <a:p>
            <a:r>
              <a:rPr lang="en-US" dirty="0">
                <a:cs typeface="Calibri"/>
              </a:rPr>
              <a:t>Departments should notify Hayden if they know the employee is terminated or no longer working full-time hours</a:t>
            </a:r>
          </a:p>
          <a:p>
            <a:endParaRPr lang="en-US" dirty="0">
              <a:cs typeface="Calibri"/>
            </a:endParaRPr>
          </a:p>
        </p:txBody>
      </p:sp>
    </p:spTree>
    <p:extLst>
      <p:ext uri="{BB962C8B-B14F-4D97-AF65-F5344CB8AC3E}">
        <p14:creationId xmlns:p14="http://schemas.microsoft.com/office/powerpoint/2010/main" val="290290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074" y="1997242"/>
            <a:ext cx="11640552" cy="4124206"/>
          </a:xfrm>
          <a:prstGeom prst="rect">
            <a:avLst/>
          </a:prstGeom>
          <a:noFill/>
        </p:spPr>
        <p:txBody>
          <a:bodyPr wrap="square" rtlCol="0" anchor="t">
            <a:spAutoFit/>
          </a:bodyPr>
          <a:lstStyle/>
          <a:p>
            <a:r>
              <a:rPr lang="en-US" sz="3200" dirty="0">
                <a:solidFill>
                  <a:schemeClr val="bg1"/>
                </a:solidFill>
              </a:rPr>
              <a:t>OTHER ITEMS TO REVIEW:</a:t>
            </a:r>
          </a:p>
          <a:p>
            <a:endParaRPr lang="en-US" sz="3200" dirty="0">
              <a:solidFill>
                <a:schemeClr val="bg1"/>
              </a:solidFill>
            </a:endParaRPr>
          </a:p>
          <a:p>
            <a:pPr marL="457200" indent="-457200">
              <a:buFont typeface="Arial"/>
              <a:buChar char="•"/>
            </a:pPr>
            <a:r>
              <a:rPr lang="en-US" dirty="0">
                <a:solidFill>
                  <a:schemeClr val="bg1"/>
                </a:solidFill>
              </a:rPr>
              <a:t>26 WEEK QUALIFICATION</a:t>
            </a:r>
          </a:p>
          <a:p>
            <a:r>
              <a:rPr lang="en-US" dirty="0">
                <a:solidFill>
                  <a:schemeClr val="bg1"/>
                </a:solidFill>
                <a:cs typeface="Calibri" panose="020F0502020204030204"/>
              </a:rPr>
              <a:t>	-Break in employment must be over 26 weeks or it is not considered a break in employment and the employee 	get’s credited for hours during the break.</a:t>
            </a:r>
          </a:p>
          <a:p>
            <a:pPr marL="457200" indent="-457200">
              <a:buFont typeface="Arial"/>
              <a:buChar char="•"/>
            </a:pPr>
            <a:r>
              <a:rPr lang="en-US" dirty="0">
                <a:solidFill>
                  <a:schemeClr val="bg1"/>
                </a:solidFill>
              </a:rPr>
              <a:t>DOWNSHIFT RULE</a:t>
            </a:r>
          </a:p>
          <a:p>
            <a:pPr lvl="1"/>
            <a:r>
              <a:rPr lang="en-US" dirty="0">
                <a:solidFill>
                  <a:schemeClr val="bg1"/>
                </a:solidFill>
                <a:cs typeface="Calibri" panose="020F0502020204030204"/>
              </a:rPr>
              <a:t>	- If they worked enough hours to qualify with hours from their benefited position and currently have insurance, 	we would offer them ACA. If they do not average 130+ hours a month for three months they would lose 	coverage.</a:t>
            </a:r>
          </a:p>
          <a:p>
            <a:pPr marL="457200" indent="-457200">
              <a:buFont typeface="Arial"/>
              <a:buChar char="•"/>
            </a:pPr>
            <a:r>
              <a:rPr lang="en-US" dirty="0">
                <a:solidFill>
                  <a:schemeClr val="bg1"/>
                </a:solidFill>
              </a:rPr>
              <a:t>OPEN ENROLLMENT PROCESS</a:t>
            </a:r>
          </a:p>
          <a:p>
            <a:pPr lvl="1"/>
            <a:r>
              <a:rPr lang="en-US" dirty="0">
                <a:solidFill>
                  <a:schemeClr val="bg1"/>
                </a:solidFill>
                <a:cs typeface="Calibri" panose="020F0502020204030204"/>
              </a:rPr>
              <a:t>	- Every year in May, if they are on ACA and qualify for insurance, they will be offered a chance to make changes.</a:t>
            </a:r>
          </a:p>
          <a:p>
            <a:pPr marL="457200" indent="-457200">
              <a:buFont typeface="Arial"/>
              <a:buChar char="•"/>
            </a:pPr>
            <a:r>
              <a:rPr lang="en-US" dirty="0">
                <a:solidFill>
                  <a:schemeClr val="bg1"/>
                </a:solidFill>
              </a:rPr>
              <a:t>FUTURE OF ACA</a:t>
            </a:r>
          </a:p>
          <a:p>
            <a:r>
              <a:rPr lang="en-US" dirty="0">
                <a:solidFill>
                  <a:schemeClr val="bg1"/>
                </a:solidFill>
                <a:cs typeface="Calibri" panose="020F0502020204030204"/>
              </a:rPr>
              <a:t>	-No changes on the horizon</a:t>
            </a:r>
          </a:p>
        </p:txBody>
      </p:sp>
    </p:spTree>
    <p:extLst>
      <p:ext uri="{BB962C8B-B14F-4D97-AF65-F5344CB8AC3E}">
        <p14:creationId xmlns:p14="http://schemas.microsoft.com/office/powerpoint/2010/main" val="335332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BREATHE</a:t>
            </a:r>
          </a:p>
        </p:txBody>
      </p:sp>
      <p:sp>
        <p:nvSpPr>
          <p:cNvPr id="3" name="TextBox 2">
            <a:extLst>
              <a:ext uri="{FF2B5EF4-FFF2-40B4-BE49-F238E27FC236}">
                <a16:creationId xmlns:a16="http://schemas.microsoft.com/office/drawing/2014/main" id="{B4372BA2-6EE0-41AF-A1C3-BC9BEADE9B4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t>
            </a:r>
            <a:endParaRPr lang="en-US"/>
          </a:p>
        </p:txBody>
      </p:sp>
    </p:spTree>
    <p:extLst>
      <p:ext uri="{BB962C8B-B14F-4D97-AF65-F5344CB8AC3E}">
        <p14:creationId xmlns:p14="http://schemas.microsoft.com/office/powerpoint/2010/main" val="400040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96899" y="576470"/>
            <a:ext cx="6922838" cy="5645426"/>
          </a:xfrm>
        </p:spPr>
        <p:txBody>
          <a:bodyPr vert="horz" lIns="91440" tIns="45720" rIns="91440" bIns="45720" rtlCol="0" anchor="t">
            <a:normAutofit fontScale="92500" lnSpcReduction="10000"/>
          </a:bodyPr>
          <a:lstStyle/>
          <a:p>
            <a:pPr marL="0" indent="0">
              <a:buNone/>
            </a:pPr>
            <a:r>
              <a:rPr lang="en-US" b="1" dirty="0"/>
              <a:t>Affordable Care Act (ACA or “Obamacare”)</a:t>
            </a:r>
          </a:p>
          <a:p>
            <a:r>
              <a:rPr lang="en-US" dirty="0"/>
              <a:t>Was signed into law in 2010</a:t>
            </a:r>
          </a:p>
          <a:p>
            <a:r>
              <a:rPr lang="en-US" dirty="0"/>
              <a:t>Requires employers of a certain size (USU is that size), who offers health insurance to their employees, to offer medical coverage to any employee who works over a 30 hour a week average</a:t>
            </a:r>
          </a:p>
          <a:p>
            <a:r>
              <a:rPr lang="en-US" dirty="0">
                <a:cs typeface="Calibri"/>
              </a:rPr>
              <a:t>Requires the employer offer medical coverage only to the eligible employees </a:t>
            </a:r>
            <a:endParaRPr lang="en-US" dirty="0"/>
          </a:p>
          <a:p>
            <a:r>
              <a:rPr lang="en-US" dirty="0"/>
              <a:t>An employer has to be able to prove that they offered health insurance to no less than 95% of their eligible employee population or they may be subject to a penalty ($2500 per full-time employee minus the first 30 will be incurred)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373" y="158416"/>
            <a:ext cx="2600325" cy="1752600"/>
          </a:xfrm>
          <a:prstGeom prst="rect">
            <a:avLst/>
          </a:prstGeom>
        </p:spPr>
      </p:pic>
    </p:spTree>
    <p:extLst>
      <p:ext uri="{BB962C8B-B14F-4D97-AF65-F5344CB8AC3E}">
        <p14:creationId xmlns:p14="http://schemas.microsoft.com/office/powerpoint/2010/main" val="56545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vert="horz" lIns="91440" tIns="45720" rIns="91440" bIns="45720" rtlCol="0" anchor="t">
            <a:normAutofit/>
          </a:bodyPr>
          <a:lstStyle/>
          <a:p>
            <a:pPr marL="0" indent="0">
              <a:buNone/>
            </a:pPr>
            <a:r>
              <a:rPr lang="en-US" sz="3600" u="sng" dirty="0"/>
              <a:t>Measurement Periods</a:t>
            </a:r>
          </a:p>
          <a:p>
            <a:pPr marL="0" indent="0">
              <a:buNone/>
            </a:pPr>
            <a:r>
              <a:rPr lang="en-US" dirty="0">
                <a:cs typeface="Calibri"/>
              </a:rPr>
              <a:t>Initial Measurement Period</a:t>
            </a:r>
            <a:endParaRPr lang="en-US" dirty="0"/>
          </a:p>
          <a:p>
            <a:pPr marL="0" indent="0">
              <a:buNone/>
            </a:pPr>
            <a:r>
              <a:rPr lang="en-US" dirty="0">
                <a:cs typeface="Calibri"/>
              </a:rPr>
              <a:t>Initial Stability Period</a:t>
            </a:r>
            <a:endParaRPr lang="en-US" dirty="0"/>
          </a:p>
          <a:p>
            <a:pPr marL="0" indent="0">
              <a:buNone/>
            </a:pPr>
            <a:r>
              <a:rPr lang="en-US" dirty="0"/>
              <a:t>Standard Measurement Period (SMP)</a:t>
            </a:r>
            <a:endParaRPr lang="en-US" dirty="0">
              <a:cs typeface="Calibri"/>
            </a:endParaRPr>
          </a:p>
          <a:p>
            <a:pPr marL="0" indent="0">
              <a:buNone/>
            </a:pPr>
            <a:r>
              <a:rPr lang="en-US" dirty="0"/>
              <a:t>Administrative Period</a:t>
            </a:r>
          </a:p>
          <a:p>
            <a:pPr marL="0" indent="0">
              <a:buNone/>
            </a:pPr>
            <a:r>
              <a:rPr lang="en-US" dirty="0"/>
              <a:t>Stability Period</a:t>
            </a:r>
          </a:p>
          <a:p>
            <a:pPr marL="0" indent="0">
              <a:buNone/>
            </a:pPr>
            <a:r>
              <a:rPr lang="en-US" dirty="0"/>
              <a:t>Crying Period</a:t>
            </a:r>
          </a:p>
          <a:p>
            <a:pPr marL="0" indent="0">
              <a:buNone/>
            </a:pPr>
            <a:r>
              <a:rPr lang="en-US" dirty="0"/>
              <a:t>Acceptance Period</a:t>
            </a:r>
          </a:p>
          <a:p>
            <a:pPr marL="0" indent="0">
              <a:buNone/>
            </a:pPr>
            <a:endParaRPr lang="en-US" dirty="0"/>
          </a:p>
          <a:p>
            <a:pPr marL="0" indent="0">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826" y="1804737"/>
            <a:ext cx="4855142" cy="4045952"/>
          </a:xfrm>
          <a:prstGeom prst="rect">
            <a:avLst/>
          </a:prstGeom>
        </p:spPr>
      </p:pic>
    </p:spTree>
    <p:extLst>
      <p:ext uri="{BB962C8B-B14F-4D97-AF65-F5344CB8AC3E}">
        <p14:creationId xmlns:p14="http://schemas.microsoft.com/office/powerpoint/2010/main" val="249634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9958E7-56FB-433E-BD1A-25D2BEB5CB7F}"/>
              </a:ext>
            </a:extLst>
          </p:cNvPr>
          <p:cNvSpPr txBox="1"/>
          <p:nvPr/>
        </p:nvSpPr>
        <p:spPr>
          <a:xfrm>
            <a:off x="313150" y="288098"/>
            <a:ext cx="8943583" cy="523220"/>
          </a:xfrm>
          <a:prstGeom prst="rect">
            <a:avLst/>
          </a:prstGeom>
          <a:noFill/>
        </p:spPr>
        <p:txBody>
          <a:bodyPr wrap="square" rtlCol="0">
            <a:spAutoFit/>
          </a:bodyPr>
          <a:lstStyle/>
          <a:p>
            <a:r>
              <a:rPr lang="en-US" sz="2800" b="1" dirty="0"/>
              <a:t>HOW DO THE MEASUREMENT PERIODS WORK?</a:t>
            </a:r>
          </a:p>
        </p:txBody>
      </p:sp>
      <p:pic>
        <p:nvPicPr>
          <p:cNvPr id="12" name="Picture 12" descr="A screenshot of a cell phone&#10;&#10;Description generated with very high confidence">
            <a:extLst>
              <a:ext uri="{FF2B5EF4-FFF2-40B4-BE49-F238E27FC236}">
                <a16:creationId xmlns:a16="http://schemas.microsoft.com/office/drawing/2014/main" id="{931F688E-FF4B-4CFE-B6EA-7E5C82102B77}"/>
              </a:ext>
            </a:extLst>
          </p:cNvPr>
          <p:cNvPicPr>
            <a:picLocks noChangeAspect="1"/>
          </p:cNvPicPr>
          <p:nvPr/>
        </p:nvPicPr>
        <p:blipFill>
          <a:blip r:embed="rId2"/>
          <a:stretch>
            <a:fillRect/>
          </a:stretch>
        </p:blipFill>
        <p:spPr>
          <a:xfrm>
            <a:off x="226450" y="809458"/>
            <a:ext cx="9097949" cy="5851657"/>
          </a:xfrm>
          <a:prstGeom prst="rect">
            <a:avLst/>
          </a:prstGeom>
        </p:spPr>
      </p:pic>
    </p:spTree>
    <p:extLst>
      <p:ext uri="{BB962C8B-B14F-4D97-AF65-F5344CB8AC3E}">
        <p14:creationId xmlns:p14="http://schemas.microsoft.com/office/powerpoint/2010/main" val="35863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90425870"/>
              </p:ext>
            </p:extLst>
          </p:nvPr>
        </p:nvGraphicFramePr>
        <p:xfrm>
          <a:off x="493301" y="2136399"/>
          <a:ext cx="10914307" cy="2507790"/>
        </p:xfrm>
        <a:graphic>
          <a:graphicData uri="http://schemas.openxmlformats.org/drawingml/2006/table">
            <a:tbl>
              <a:tblPr/>
              <a:tblGrid>
                <a:gridCol w="475109">
                  <a:extLst>
                    <a:ext uri="{9D8B030D-6E8A-4147-A177-3AD203B41FA5}">
                      <a16:colId xmlns:a16="http://schemas.microsoft.com/office/drawing/2014/main" val="3919698367"/>
                    </a:ext>
                  </a:extLst>
                </a:gridCol>
                <a:gridCol w="395924">
                  <a:extLst>
                    <a:ext uri="{9D8B030D-6E8A-4147-A177-3AD203B41FA5}">
                      <a16:colId xmlns:a16="http://schemas.microsoft.com/office/drawing/2014/main" val="1279805269"/>
                    </a:ext>
                  </a:extLst>
                </a:gridCol>
                <a:gridCol w="395924">
                  <a:extLst>
                    <a:ext uri="{9D8B030D-6E8A-4147-A177-3AD203B41FA5}">
                      <a16:colId xmlns:a16="http://schemas.microsoft.com/office/drawing/2014/main" val="1378099991"/>
                    </a:ext>
                  </a:extLst>
                </a:gridCol>
                <a:gridCol w="395924">
                  <a:extLst>
                    <a:ext uri="{9D8B030D-6E8A-4147-A177-3AD203B41FA5}">
                      <a16:colId xmlns:a16="http://schemas.microsoft.com/office/drawing/2014/main" val="1709198281"/>
                    </a:ext>
                  </a:extLst>
                </a:gridCol>
                <a:gridCol w="395924">
                  <a:extLst>
                    <a:ext uri="{9D8B030D-6E8A-4147-A177-3AD203B41FA5}">
                      <a16:colId xmlns:a16="http://schemas.microsoft.com/office/drawing/2014/main" val="3851342669"/>
                    </a:ext>
                  </a:extLst>
                </a:gridCol>
                <a:gridCol w="395924">
                  <a:extLst>
                    <a:ext uri="{9D8B030D-6E8A-4147-A177-3AD203B41FA5}">
                      <a16:colId xmlns:a16="http://schemas.microsoft.com/office/drawing/2014/main" val="3675739271"/>
                    </a:ext>
                  </a:extLst>
                </a:gridCol>
                <a:gridCol w="409122">
                  <a:extLst>
                    <a:ext uri="{9D8B030D-6E8A-4147-A177-3AD203B41FA5}">
                      <a16:colId xmlns:a16="http://schemas.microsoft.com/office/drawing/2014/main" val="324537322"/>
                    </a:ext>
                  </a:extLst>
                </a:gridCol>
                <a:gridCol w="395924">
                  <a:extLst>
                    <a:ext uri="{9D8B030D-6E8A-4147-A177-3AD203B41FA5}">
                      <a16:colId xmlns:a16="http://schemas.microsoft.com/office/drawing/2014/main" val="2964082851"/>
                    </a:ext>
                  </a:extLst>
                </a:gridCol>
                <a:gridCol w="395924">
                  <a:extLst>
                    <a:ext uri="{9D8B030D-6E8A-4147-A177-3AD203B41FA5}">
                      <a16:colId xmlns:a16="http://schemas.microsoft.com/office/drawing/2014/main" val="3368127839"/>
                    </a:ext>
                  </a:extLst>
                </a:gridCol>
                <a:gridCol w="395924">
                  <a:extLst>
                    <a:ext uri="{9D8B030D-6E8A-4147-A177-3AD203B41FA5}">
                      <a16:colId xmlns:a16="http://schemas.microsoft.com/office/drawing/2014/main" val="4190566430"/>
                    </a:ext>
                  </a:extLst>
                </a:gridCol>
                <a:gridCol w="395924">
                  <a:extLst>
                    <a:ext uri="{9D8B030D-6E8A-4147-A177-3AD203B41FA5}">
                      <a16:colId xmlns:a16="http://schemas.microsoft.com/office/drawing/2014/main" val="418108880"/>
                    </a:ext>
                  </a:extLst>
                </a:gridCol>
                <a:gridCol w="395924">
                  <a:extLst>
                    <a:ext uri="{9D8B030D-6E8A-4147-A177-3AD203B41FA5}">
                      <a16:colId xmlns:a16="http://schemas.microsoft.com/office/drawing/2014/main" val="714999529"/>
                    </a:ext>
                  </a:extLst>
                </a:gridCol>
                <a:gridCol w="435517">
                  <a:extLst>
                    <a:ext uri="{9D8B030D-6E8A-4147-A177-3AD203B41FA5}">
                      <a16:colId xmlns:a16="http://schemas.microsoft.com/office/drawing/2014/main" val="3509288769"/>
                    </a:ext>
                  </a:extLst>
                </a:gridCol>
                <a:gridCol w="488307">
                  <a:extLst>
                    <a:ext uri="{9D8B030D-6E8A-4147-A177-3AD203B41FA5}">
                      <a16:colId xmlns:a16="http://schemas.microsoft.com/office/drawing/2014/main" val="3874942569"/>
                    </a:ext>
                  </a:extLst>
                </a:gridCol>
                <a:gridCol w="395924">
                  <a:extLst>
                    <a:ext uri="{9D8B030D-6E8A-4147-A177-3AD203B41FA5}">
                      <a16:colId xmlns:a16="http://schemas.microsoft.com/office/drawing/2014/main" val="1953160919"/>
                    </a:ext>
                  </a:extLst>
                </a:gridCol>
                <a:gridCol w="395924">
                  <a:extLst>
                    <a:ext uri="{9D8B030D-6E8A-4147-A177-3AD203B41FA5}">
                      <a16:colId xmlns:a16="http://schemas.microsoft.com/office/drawing/2014/main" val="2805487864"/>
                    </a:ext>
                  </a:extLst>
                </a:gridCol>
                <a:gridCol w="395924">
                  <a:extLst>
                    <a:ext uri="{9D8B030D-6E8A-4147-A177-3AD203B41FA5}">
                      <a16:colId xmlns:a16="http://schemas.microsoft.com/office/drawing/2014/main" val="3644867938"/>
                    </a:ext>
                  </a:extLst>
                </a:gridCol>
                <a:gridCol w="395924">
                  <a:extLst>
                    <a:ext uri="{9D8B030D-6E8A-4147-A177-3AD203B41FA5}">
                      <a16:colId xmlns:a16="http://schemas.microsoft.com/office/drawing/2014/main" val="3825904618"/>
                    </a:ext>
                  </a:extLst>
                </a:gridCol>
                <a:gridCol w="395924">
                  <a:extLst>
                    <a:ext uri="{9D8B030D-6E8A-4147-A177-3AD203B41FA5}">
                      <a16:colId xmlns:a16="http://schemas.microsoft.com/office/drawing/2014/main" val="191750766"/>
                    </a:ext>
                  </a:extLst>
                </a:gridCol>
                <a:gridCol w="395924">
                  <a:extLst>
                    <a:ext uri="{9D8B030D-6E8A-4147-A177-3AD203B41FA5}">
                      <a16:colId xmlns:a16="http://schemas.microsoft.com/office/drawing/2014/main" val="1381084811"/>
                    </a:ext>
                  </a:extLst>
                </a:gridCol>
                <a:gridCol w="395924">
                  <a:extLst>
                    <a:ext uri="{9D8B030D-6E8A-4147-A177-3AD203B41FA5}">
                      <a16:colId xmlns:a16="http://schemas.microsoft.com/office/drawing/2014/main" val="2287092925"/>
                    </a:ext>
                  </a:extLst>
                </a:gridCol>
                <a:gridCol w="395924">
                  <a:extLst>
                    <a:ext uri="{9D8B030D-6E8A-4147-A177-3AD203B41FA5}">
                      <a16:colId xmlns:a16="http://schemas.microsoft.com/office/drawing/2014/main" val="3833704063"/>
                    </a:ext>
                  </a:extLst>
                </a:gridCol>
                <a:gridCol w="395924">
                  <a:extLst>
                    <a:ext uri="{9D8B030D-6E8A-4147-A177-3AD203B41FA5}">
                      <a16:colId xmlns:a16="http://schemas.microsoft.com/office/drawing/2014/main" val="2895241067"/>
                    </a:ext>
                  </a:extLst>
                </a:gridCol>
                <a:gridCol w="395924">
                  <a:extLst>
                    <a:ext uri="{9D8B030D-6E8A-4147-A177-3AD203B41FA5}">
                      <a16:colId xmlns:a16="http://schemas.microsoft.com/office/drawing/2014/main" val="3741436712"/>
                    </a:ext>
                  </a:extLst>
                </a:gridCol>
                <a:gridCol w="395924">
                  <a:extLst>
                    <a:ext uri="{9D8B030D-6E8A-4147-A177-3AD203B41FA5}">
                      <a16:colId xmlns:a16="http://schemas.microsoft.com/office/drawing/2014/main" val="1708769255"/>
                    </a:ext>
                  </a:extLst>
                </a:gridCol>
                <a:gridCol w="395924">
                  <a:extLst>
                    <a:ext uri="{9D8B030D-6E8A-4147-A177-3AD203B41FA5}">
                      <a16:colId xmlns:a16="http://schemas.microsoft.com/office/drawing/2014/main" val="1279085706"/>
                    </a:ext>
                  </a:extLst>
                </a:gridCol>
                <a:gridCol w="395924">
                  <a:extLst>
                    <a:ext uri="{9D8B030D-6E8A-4147-A177-3AD203B41FA5}">
                      <a16:colId xmlns:a16="http://schemas.microsoft.com/office/drawing/2014/main" val="2080627768"/>
                    </a:ext>
                  </a:extLst>
                </a:gridCol>
              </a:tblGrid>
              <a:tr h="259427">
                <a:tc gridSpan="16">
                  <a:txBody>
                    <a:bodyPr/>
                    <a:lstStyle/>
                    <a:p>
                      <a:pPr algn="l" fontAlgn="b"/>
                      <a:r>
                        <a:rPr lang="en-US" sz="1400" b="1" i="0" u="none" strike="noStrike">
                          <a:solidFill>
                            <a:srgbClr val="000000"/>
                          </a:solidFill>
                          <a:effectLst/>
                          <a:latin typeface="Verdana" panose="020B0604030504040204" pitchFamily="34" charset="0"/>
                        </a:rPr>
                        <a:t>Example: New Hire - Suzy Q. Hire Date October 10, 2019</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97159617"/>
                  </a:ext>
                </a:extLst>
              </a:tr>
              <a:tr h="205379">
                <a:tc gridSpan="20">
                  <a:txBody>
                    <a:bodyPr/>
                    <a:lstStyle/>
                    <a:p>
                      <a:pPr algn="l" fontAlgn="b"/>
                      <a:r>
                        <a:rPr lang="en-US" sz="1100" b="1" i="0" u="none" strike="noStrike">
                          <a:solidFill>
                            <a:srgbClr val="000000"/>
                          </a:solidFill>
                          <a:effectLst/>
                          <a:latin typeface="Verdana" panose="020B0604030504040204" pitchFamily="34" charset="0"/>
                        </a:rPr>
                        <a:t>Sample Look-Back Initial Measurement Period and Stability Period to Determine Full Time Status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25329681"/>
                  </a:ext>
                </a:extLst>
              </a:tr>
              <a:tr h="432378">
                <a:tc>
                  <a:txBody>
                    <a:bodyPr/>
                    <a:lstStyle/>
                    <a:p>
                      <a:pPr algn="ctr" fontAlgn="ctr"/>
                      <a:r>
                        <a:rPr lang="en-US" sz="800" b="0" i="0" u="none" strike="noStrike">
                          <a:solidFill>
                            <a:srgbClr val="000000"/>
                          </a:solidFill>
                          <a:effectLst/>
                          <a:latin typeface="Verdana" panose="020B0604030504040204" pitchFamily="34" charset="0"/>
                        </a:rPr>
                        <a:t>Admin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ctr"/>
                      <a:r>
                        <a:rPr lang="en-US" sz="1100" b="0" i="0" u="none" strike="noStrike" dirty="0">
                          <a:solidFill>
                            <a:srgbClr val="000000"/>
                          </a:solidFill>
                          <a:effectLst/>
                          <a:latin typeface="Verdana" panose="020B0604030504040204" pitchFamily="34" charset="0"/>
                        </a:rPr>
                        <a:t>Initial Measurement Period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00" b="0" i="0" u="none" strike="noStrike">
                          <a:solidFill>
                            <a:srgbClr val="000000"/>
                          </a:solidFill>
                          <a:effectLst/>
                          <a:latin typeface="Verdana" panose="020B0604030504040204" pitchFamily="34" charset="0"/>
                        </a:rPr>
                        <a:t>Admin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ctr"/>
                      <a:r>
                        <a:rPr lang="en-US" sz="1100" b="0" i="0" u="none" strike="noStrike">
                          <a:solidFill>
                            <a:srgbClr val="000000"/>
                          </a:solidFill>
                          <a:effectLst/>
                          <a:latin typeface="Verdana" panose="020B0604030504040204" pitchFamily="34" charset="0"/>
                        </a:rPr>
                        <a:t>Initial Stability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9511848"/>
                  </a:ext>
                </a:extLst>
              </a:tr>
              <a:tr h="432378">
                <a:tc>
                  <a:txBody>
                    <a:bodyPr/>
                    <a:lstStyle/>
                    <a:p>
                      <a:pPr algn="ctr" fontAlgn="ctr"/>
                      <a:r>
                        <a:rPr lang="en-US" sz="700" b="0" i="0" u="none" strike="noStrike">
                          <a:solidFill>
                            <a:srgbClr val="000000"/>
                          </a:solidFill>
                          <a:effectLst/>
                          <a:latin typeface="Verdana" panose="020B0604030504040204" pitchFamily="34" charset="0"/>
                        </a:rPr>
                        <a:t>Oct 10 - Oct 31,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ctr"/>
                      <a:r>
                        <a:rPr lang="en-US" sz="1100" b="0" i="0" u="none" strike="noStrike" dirty="0">
                          <a:solidFill>
                            <a:srgbClr val="000000"/>
                          </a:solidFill>
                          <a:effectLst/>
                          <a:latin typeface="Verdana" panose="020B0604030504040204" pitchFamily="34" charset="0"/>
                        </a:rPr>
                        <a:t>November 1, 2019 - October 31,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800" b="0" i="0" u="none" strike="noStrike">
                          <a:solidFill>
                            <a:srgbClr val="000000"/>
                          </a:solidFill>
                          <a:effectLst/>
                          <a:latin typeface="Verdana" panose="020B0604030504040204" pitchFamily="34" charset="0"/>
                        </a:rPr>
                        <a:t>Nov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ctr"/>
                      <a:r>
                        <a:rPr lang="da-DK" sz="1100" b="0" i="0" u="none" strike="noStrike">
                          <a:solidFill>
                            <a:srgbClr val="000000"/>
                          </a:solidFill>
                          <a:effectLst/>
                          <a:latin typeface="Verdana" panose="020B0604030504040204" pitchFamily="34" charset="0"/>
                        </a:rPr>
                        <a:t>December 1, 2020 - November 30,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4361705"/>
                  </a:ext>
                </a:extLst>
              </a:tr>
              <a:tr h="313474">
                <a:tc>
                  <a:txBody>
                    <a:bodyPr/>
                    <a:lstStyle/>
                    <a:p>
                      <a:pPr algn="ctr" fontAlgn="b"/>
                      <a:r>
                        <a:rPr lang="en-US" sz="1100" b="1" i="0" u="none" strike="noStrike">
                          <a:solidFill>
                            <a:srgbClr val="963634"/>
                          </a:solidFill>
                          <a:effectLst/>
                          <a:latin typeface="Verdan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4D4A"/>
                    </a:solidFill>
                  </a:tcPr>
                </a:tc>
                <a:tc>
                  <a:txBody>
                    <a:bodyPr/>
                    <a:lstStyle/>
                    <a:p>
                      <a:pPr algn="ctr" fontAlgn="b"/>
                      <a:r>
                        <a:rPr lang="en-US" sz="800" b="0" i="0" u="none" strike="noStrike">
                          <a:solidFill>
                            <a:srgbClr val="000000"/>
                          </a:solidFill>
                          <a:effectLst/>
                          <a:latin typeface="Verdana" panose="020B0604030504040204" pitchFamily="34" charset="0"/>
                        </a:rPr>
                        <a:t>Nov 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Dec 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Jan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Feb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Mar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Apr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May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June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July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dirty="0">
                          <a:solidFill>
                            <a:srgbClr val="000000"/>
                          </a:solidFill>
                          <a:effectLst/>
                          <a:latin typeface="Verdana" panose="020B0604030504040204" pitchFamily="34" charset="0"/>
                        </a:rPr>
                        <a:t>Aug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Sept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Oct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Verdana" panose="020B060403050404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4D4A"/>
                    </a:solidFill>
                  </a:tcPr>
                </a:tc>
                <a:tc>
                  <a:txBody>
                    <a:bodyPr/>
                    <a:lstStyle/>
                    <a:p>
                      <a:pPr algn="ctr" fontAlgn="b"/>
                      <a:r>
                        <a:rPr lang="en-US" sz="800" b="1" i="0" u="none" strike="noStrike">
                          <a:solidFill>
                            <a:srgbClr val="FFFF00"/>
                          </a:solidFill>
                          <a:effectLst/>
                          <a:latin typeface="Verdana" panose="020B0604030504040204" pitchFamily="34" charset="0"/>
                        </a:rPr>
                        <a:t>Dec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Jan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Feb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Mar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Apr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May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June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July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Aug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Sept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Oct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Nov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7898465"/>
                  </a:ext>
                </a:extLst>
              </a:tr>
              <a:tr h="453996">
                <a:tc gridSpan="7">
                  <a:txBody>
                    <a:bodyPr/>
                    <a:lstStyle/>
                    <a:p>
                      <a:pPr algn="ctr" fontAlgn="b"/>
                      <a:r>
                        <a:rPr lang="en-US" sz="1100" b="0" i="0" u="none" strike="noStrike">
                          <a:solidFill>
                            <a:srgbClr val="000000"/>
                          </a:solidFill>
                          <a:effectLst/>
                          <a:latin typeface="Verdana" panose="020B0604030504040204" pitchFamily="34" charset="0"/>
                        </a:rPr>
                        <a:t>Overlaps ongoing measurement &gt;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000000"/>
                          </a:solidFill>
                          <a:effectLst/>
                          <a:latin typeface="Verdana" panose="020B0604030504040204" pitchFamily="34" charset="0"/>
                        </a:rPr>
                        <a:t>May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June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July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Aug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dirty="0">
                          <a:solidFill>
                            <a:srgbClr val="000000"/>
                          </a:solidFill>
                          <a:effectLst/>
                          <a:latin typeface="Verdana" panose="020B0604030504040204" pitchFamily="34" charset="0"/>
                        </a:rPr>
                        <a:t>Sept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Oct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100" b="1" i="0" u="none" strike="noStrike">
                          <a:solidFill>
                            <a:srgbClr val="000000"/>
                          </a:solidFill>
                          <a:effectLst/>
                          <a:latin typeface="Verdan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4D4A"/>
                    </a:solidFill>
                  </a:tcPr>
                </a:tc>
                <a:tc>
                  <a:txBody>
                    <a:bodyPr/>
                    <a:lstStyle/>
                    <a:p>
                      <a:pPr algn="ctr" fontAlgn="b"/>
                      <a:r>
                        <a:rPr lang="en-US" sz="800" b="0" i="0" u="none" strike="noStrike">
                          <a:solidFill>
                            <a:srgbClr val="000000"/>
                          </a:solidFill>
                          <a:effectLst/>
                          <a:latin typeface="Verdana" panose="020B0604030504040204" pitchFamily="34" charset="0"/>
                        </a:rPr>
                        <a:t>Dec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Jan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Feb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Mar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Apr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72056425"/>
                  </a:ext>
                </a:extLst>
              </a:tr>
              <a:tr h="205379">
                <a:tc gridSpan="26">
                  <a:txBody>
                    <a:bodyPr/>
                    <a:lstStyle/>
                    <a:p>
                      <a:pPr algn="ctr" fontAlgn="b"/>
                      <a:r>
                        <a:rPr lang="en-US" sz="1100" b="0" i="0" u="none" strike="noStrike" dirty="0">
                          <a:solidFill>
                            <a:srgbClr val="000000"/>
                          </a:solidFill>
                          <a:effectLst/>
                          <a:latin typeface="Verdana" panose="020B0604030504040204" pitchFamily="34" charset="0"/>
                        </a:rPr>
                        <a:t>Months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2076891"/>
                  </a:ext>
                </a:extLst>
              </a:tr>
              <a:tr h="205379">
                <a:tc gridSpan="24">
                  <a:txBody>
                    <a:bodyPr/>
                    <a:lstStyle/>
                    <a:p>
                      <a:pPr algn="l" fontAlgn="b"/>
                      <a:r>
                        <a:rPr lang="en-US" sz="1100" b="0" i="0" u="none" strike="noStrike" dirty="0">
                          <a:solidFill>
                            <a:srgbClr val="000000"/>
                          </a:solidFill>
                          <a:effectLst/>
                          <a:latin typeface="Verdana" panose="020B0604030504040204" pitchFamily="34" charset="0"/>
                        </a:rPr>
                        <a:t>*Initial Measurement Period and Administrative Period cannot be greater than 13 consecutive months plus fraction of a month</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Verdan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8456913"/>
                  </a:ext>
                </a:extLst>
              </a:tr>
            </a:tbl>
          </a:graphicData>
        </a:graphic>
      </p:graphicFrame>
    </p:spTree>
    <p:extLst>
      <p:ext uri="{BB962C8B-B14F-4D97-AF65-F5344CB8AC3E}">
        <p14:creationId xmlns:p14="http://schemas.microsoft.com/office/powerpoint/2010/main" val="86215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87BC2F3-5CBB-44AE-8CD5-6957DDDAC823}"/>
              </a:ext>
            </a:extLst>
          </p:cNvPr>
          <p:cNvPicPr>
            <a:picLocks noChangeAspect="1"/>
          </p:cNvPicPr>
          <p:nvPr/>
        </p:nvPicPr>
        <p:blipFill>
          <a:blip r:embed="rId2"/>
          <a:stretch>
            <a:fillRect/>
          </a:stretch>
        </p:blipFill>
        <p:spPr>
          <a:xfrm>
            <a:off x="392186" y="3128252"/>
            <a:ext cx="11501609" cy="1820688"/>
          </a:xfrm>
          <a:prstGeom prst="rect">
            <a:avLst/>
          </a:prstGeom>
        </p:spPr>
      </p:pic>
    </p:spTree>
    <p:extLst>
      <p:ext uri="{BB962C8B-B14F-4D97-AF65-F5344CB8AC3E}">
        <p14:creationId xmlns:p14="http://schemas.microsoft.com/office/powerpoint/2010/main" val="110609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10"/>
          </p:nvPr>
        </p:nvGraphicFramePr>
        <p:xfrm>
          <a:off x="861221" y="2272030"/>
          <a:ext cx="10502895" cy="3387090"/>
        </p:xfrm>
        <a:graphic>
          <a:graphicData uri="http://schemas.openxmlformats.org/drawingml/2006/table">
            <a:tbl>
              <a:tblPr/>
              <a:tblGrid>
                <a:gridCol w="457338">
                  <a:extLst>
                    <a:ext uri="{9D8B030D-6E8A-4147-A177-3AD203B41FA5}">
                      <a16:colId xmlns:a16="http://schemas.microsoft.com/office/drawing/2014/main" val="292677901"/>
                    </a:ext>
                  </a:extLst>
                </a:gridCol>
                <a:gridCol w="381115">
                  <a:extLst>
                    <a:ext uri="{9D8B030D-6E8A-4147-A177-3AD203B41FA5}">
                      <a16:colId xmlns:a16="http://schemas.microsoft.com/office/drawing/2014/main" val="2195949257"/>
                    </a:ext>
                  </a:extLst>
                </a:gridCol>
                <a:gridCol w="381115">
                  <a:extLst>
                    <a:ext uri="{9D8B030D-6E8A-4147-A177-3AD203B41FA5}">
                      <a16:colId xmlns:a16="http://schemas.microsoft.com/office/drawing/2014/main" val="3962555888"/>
                    </a:ext>
                  </a:extLst>
                </a:gridCol>
                <a:gridCol w="381115">
                  <a:extLst>
                    <a:ext uri="{9D8B030D-6E8A-4147-A177-3AD203B41FA5}">
                      <a16:colId xmlns:a16="http://schemas.microsoft.com/office/drawing/2014/main" val="2977955579"/>
                    </a:ext>
                  </a:extLst>
                </a:gridCol>
                <a:gridCol w="381115">
                  <a:extLst>
                    <a:ext uri="{9D8B030D-6E8A-4147-A177-3AD203B41FA5}">
                      <a16:colId xmlns:a16="http://schemas.microsoft.com/office/drawing/2014/main" val="2896323596"/>
                    </a:ext>
                  </a:extLst>
                </a:gridCol>
                <a:gridCol w="381115">
                  <a:extLst>
                    <a:ext uri="{9D8B030D-6E8A-4147-A177-3AD203B41FA5}">
                      <a16:colId xmlns:a16="http://schemas.microsoft.com/office/drawing/2014/main" val="3317316557"/>
                    </a:ext>
                  </a:extLst>
                </a:gridCol>
                <a:gridCol w="393819">
                  <a:extLst>
                    <a:ext uri="{9D8B030D-6E8A-4147-A177-3AD203B41FA5}">
                      <a16:colId xmlns:a16="http://schemas.microsoft.com/office/drawing/2014/main" val="3368023616"/>
                    </a:ext>
                  </a:extLst>
                </a:gridCol>
                <a:gridCol w="381115">
                  <a:extLst>
                    <a:ext uri="{9D8B030D-6E8A-4147-A177-3AD203B41FA5}">
                      <a16:colId xmlns:a16="http://schemas.microsoft.com/office/drawing/2014/main" val="1679351469"/>
                    </a:ext>
                  </a:extLst>
                </a:gridCol>
                <a:gridCol w="381115">
                  <a:extLst>
                    <a:ext uri="{9D8B030D-6E8A-4147-A177-3AD203B41FA5}">
                      <a16:colId xmlns:a16="http://schemas.microsoft.com/office/drawing/2014/main" val="3300764150"/>
                    </a:ext>
                  </a:extLst>
                </a:gridCol>
                <a:gridCol w="381115">
                  <a:extLst>
                    <a:ext uri="{9D8B030D-6E8A-4147-A177-3AD203B41FA5}">
                      <a16:colId xmlns:a16="http://schemas.microsoft.com/office/drawing/2014/main" val="875479459"/>
                    </a:ext>
                  </a:extLst>
                </a:gridCol>
                <a:gridCol w="381115">
                  <a:extLst>
                    <a:ext uri="{9D8B030D-6E8A-4147-A177-3AD203B41FA5}">
                      <a16:colId xmlns:a16="http://schemas.microsoft.com/office/drawing/2014/main" val="3217154999"/>
                    </a:ext>
                  </a:extLst>
                </a:gridCol>
                <a:gridCol w="381115">
                  <a:extLst>
                    <a:ext uri="{9D8B030D-6E8A-4147-A177-3AD203B41FA5}">
                      <a16:colId xmlns:a16="http://schemas.microsoft.com/office/drawing/2014/main" val="3868146993"/>
                    </a:ext>
                  </a:extLst>
                </a:gridCol>
                <a:gridCol w="419227">
                  <a:extLst>
                    <a:ext uri="{9D8B030D-6E8A-4147-A177-3AD203B41FA5}">
                      <a16:colId xmlns:a16="http://schemas.microsoft.com/office/drawing/2014/main" val="3167620695"/>
                    </a:ext>
                  </a:extLst>
                </a:gridCol>
                <a:gridCol w="466866">
                  <a:extLst>
                    <a:ext uri="{9D8B030D-6E8A-4147-A177-3AD203B41FA5}">
                      <a16:colId xmlns:a16="http://schemas.microsoft.com/office/drawing/2014/main" val="2220860576"/>
                    </a:ext>
                  </a:extLst>
                </a:gridCol>
                <a:gridCol w="381115">
                  <a:extLst>
                    <a:ext uri="{9D8B030D-6E8A-4147-A177-3AD203B41FA5}">
                      <a16:colId xmlns:a16="http://schemas.microsoft.com/office/drawing/2014/main" val="199951480"/>
                    </a:ext>
                  </a:extLst>
                </a:gridCol>
                <a:gridCol w="381115">
                  <a:extLst>
                    <a:ext uri="{9D8B030D-6E8A-4147-A177-3AD203B41FA5}">
                      <a16:colId xmlns:a16="http://schemas.microsoft.com/office/drawing/2014/main" val="2993308138"/>
                    </a:ext>
                  </a:extLst>
                </a:gridCol>
                <a:gridCol w="381115">
                  <a:extLst>
                    <a:ext uri="{9D8B030D-6E8A-4147-A177-3AD203B41FA5}">
                      <a16:colId xmlns:a16="http://schemas.microsoft.com/office/drawing/2014/main" val="2923402850"/>
                    </a:ext>
                  </a:extLst>
                </a:gridCol>
                <a:gridCol w="381115">
                  <a:extLst>
                    <a:ext uri="{9D8B030D-6E8A-4147-A177-3AD203B41FA5}">
                      <a16:colId xmlns:a16="http://schemas.microsoft.com/office/drawing/2014/main" val="3164971566"/>
                    </a:ext>
                  </a:extLst>
                </a:gridCol>
                <a:gridCol w="381115">
                  <a:extLst>
                    <a:ext uri="{9D8B030D-6E8A-4147-A177-3AD203B41FA5}">
                      <a16:colId xmlns:a16="http://schemas.microsoft.com/office/drawing/2014/main" val="4088807326"/>
                    </a:ext>
                  </a:extLst>
                </a:gridCol>
                <a:gridCol w="381115">
                  <a:extLst>
                    <a:ext uri="{9D8B030D-6E8A-4147-A177-3AD203B41FA5}">
                      <a16:colId xmlns:a16="http://schemas.microsoft.com/office/drawing/2014/main" val="1800730638"/>
                    </a:ext>
                  </a:extLst>
                </a:gridCol>
                <a:gridCol w="381115">
                  <a:extLst>
                    <a:ext uri="{9D8B030D-6E8A-4147-A177-3AD203B41FA5}">
                      <a16:colId xmlns:a16="http://schemas.microsoft.com/office/drawing/2014/main" val="2358535074"/>
                    </a:ext>
                  </a:extLst>
                </a:gridCol>
                <a:gridCol w="381115">
                  <a:extLst>
                    <a:ext uri="{9D8B030D-6E8A-4147-A177-3AD203B41FA5}">
                      <a16:colId xmlns:a16="http://schemas.microsoft.com/office/drawing/2014/main" val="1058177822"/>
                    </a:ext>
                  </a:extLst>
                </a:gridCol>
                <a:gridCol w="381115">
                  <a:extLst>
                    <a:ext uri="{9D8B030D-6E8A-4147-A177-3AD203B41FA5}">
                      <a16:colId xmlns:a16="http://schemas.microsoft.com/office/drawing/2014/main" val="1286353757"/>
                    </a:ext>
                  </a:extLst>
                </a:gridCol>
                <a:gridCol w="381115">
                  <a:extLst>
                    <a:ext uri="{9D8B030D-6E8A-4147-A177-3AD203B41FA5}">
                      <a16:colId xmlns:a16="http://schemas.microsoft.com/office/drawing/2014/main" val="2949286104"/>
                    </a:ext>
                  </a:extLst>
                </a:gridCol>
                <a:gridCol w="381115">
                  <a:extLst>
                    <a:ext uri="{9D8B030D-6E8A-4147-A177-3AD203B41FA5}">
                      <a16:colId xmlns:a16="http://schemas.microsoft.com/office/drawing/2014/main" val="681435222"/>
                    </a:ext>
                  </a:extLst>
                </a:gridCol>
                <a:gridCol w="381115">
                  <a:extLst>
                    <a:ext uri="{9D8B030D-6E8A-4147-A177-3AD203B41FA5}">
                      <a16:colId xmlns:a16="http://schemas.microsoft.com/office/drawing/2014/main" val="3780475973"/>
                    </a:ext>
                  </a:extLst>
                </a:gridCol>
                <a:gridCol w="381115">
                  <a:extLst>
                    <a:ext uri="{9D8B030D-6E8A-4147-A177-3AD203B41FA5}">
                      <a16:colId xmlns:a16="http://schemas.microsoft.com/office/drawing/2014/main" val="3008013308"/>
                    </a:ext>
                  </a:extLst>
                </a:gridCol>
              </a:tblGrid>
              <a:tr h="228600">
                <a:tc gridSpan="16">
                  <a:txBody>
                    <a:bodyPr/>
                    <a:lstStyle/>
                    <a:p>
                      <a:pPr algn="l" fontAlgn="b"/>
                      <a:r>
                        <a:rPr lang="en-US" sz="1400" b="1" i="0" u="none" strike="noStrike">
                          <a:solidFill>
                            <a:srgbClr val="000000"/>
                          </a:solidFill>
                          <a:effectLst/>
                          <a:latin typeface="Verdana" panose="020B0604030504040204" pitchFamily="34" charset="0"/>
                        </a:rPr>
                        <a:t>Newly Hired Employees will Become On Going Employees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65602226"/>
                  </a:ext>
                </a:extLst>
              </a:tr>
              <a:tr h="180975">
                <a:tc gridSpan="22">
                  <a:txBody>
                    <a:bodyPr/>
                    <a:lstStyle/>
                    <a:p>
                      <a:pPr algn="l" fontAlgn="b"/>
                      <a:r>
                        <a:rPr lang="en-US" sz="1100" b="1" i="0" u="none" strike="noStrike">
                          <a:solidFill>
                            <a:srgbClr val="000000"/>
                          </a:solidFill>
                          <a:effectLst/>
                          <a:latin typeface="Verdana" panose="020B0604030504040204" pitchFamily="34" charset="0"/>
                        </a:rPr>
                        <a:t>Sample Look-Back ongoing Standard Measurement Period and Stability Period to Determine Full Time Status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25973"/>
                  </a:ext>
                </a:extLst>
              </a:tr>
              <a:tr h="180975">
                <a:tc gridSpan="12">
                  <a:txBody>
                    <a:bodyPr/>
                    <a:lstStyle/>
                    <a:p>
                      <a:pPr algn="ctr" fontAlgn="ctr"/>
                      <a:r>
                        <a:rPr lang="en-US" sz="1100" b="0" i="0" u="none" strike="noStrike">
                          <a:solidFill>
                            <a:srgbClr val="000000"/>
                          </a:solidFill>
                          <a:effectLst/>
                          <a:latin typeface="Verdana" panose="020B0604030504040204" pitchFamily="34" charset="0"/>
                        </a:rPr>
                        <a:t>Standard Ongoing Measurement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Verdana" panose="020B0604030504040204" pitchFamily="34" charset="0"/>
                        </a:rPr>
                        <a:t>Administrative Period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2">
                  <a:txBody>
                    <a:bodyPr/>
                    <a:lstStyle/>
                    <a:p>
                      <a:pPr algn="ctr" fontAlgn="ctr"/>
                      <a:r>
                        <a:rPr lang="en-US" sz="1100" b="0" i="0" u="none" strike="noStrike">
                          <a:solidFill>
                            <a:srgbClr val="000000"/>
                          </a:solidFill>
                          <a:effectLst/>
                          <a:latin typeface="Verdana" panose="020B0604030504040204" pitchFamily="34" charset="0"/>
                        </a:rPr>
                        <a:t>Stability Period*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5936788"/>
                  </a:ext>
                </a:extLst>
              </a:tr>
              <a:tr h="180975">
                <a:tc gridSpan="12">
                  <a:txBody>
                    <a:bodyPr/>
                    <a:lstStyle/>
                    <a:p>
                      <a:pPr algn="ctr" fontAlgn="ctr"/>
                      <a:r>
                        <a:rPr lang="en-US" sz="1100" b="0" i="0" u="none" strike="noStrike">
                          <a:solidFill>
                            <a:srgbClr val="000000"/>
                          </a:solidFill>
                          <a:effectLst/>
                          <a:latin typeface="Verdana" panose="020B0604030504040204" pitchFamily="34" charset="0"/>
                        </a:rPr>
                        <a:t>May 1, 2020 - April 30,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800" b="0" i="0" u="none" strike="noStrike">
                          <a:solidFill>
                            <a:srgbClr val="000000"/>
                          </a:solidFill>
                          <a:effectLst/>
                          <a:latin typeface="Verdana" panose="020B0604030504040204" pitchFamily="34" charset="0"/>
                        </a:rPr>
                        <a:t>May 1 - June 30,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2">
                  <a:txBody>
                    <a:bodyPr/>
                    <a:lstStyle/>
                    <a:p>
                      <a:pPr algn="ctr" fontAlgn="ctr"/>
                      <a:r>
                        <a:rPr lang="en-US" sz="1100" b="0" i="0" u="none" strike="noStrike">
                          <a:solidFill>
                            <a:srgbClr val="000000"/>
                          </a:solidFill>
                          <a:effectLst/>
                          <a:latin typeface="Verdana" panose="020B0604030504040204" pitchFamily="34" charset="0"/>
                        </a:rPr>
                        <a:t>July 1, 2021 - June 30,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3454499"/>
                  </a:ext>
                </a:extLst>
              </a:tr>
              <a:tr h="361950">
                <a:tc>
                  <a:txBody>
                    <a:bodyPr/>
                    <a:lstStyle/>
                    <a:p>
                      <a:pPr algn="ctr" fontAlgn="b"/>
                      <a:r>
                        <a:rPr lang="en-US" sz="800" b="0" i="0" u="none" strike="noStrike">
                          <a:solidFill>
                            <a:srgbClr val="000000"/>
                          </a:solidFill>
                          <a:effectLst/>
                          <a:latin typeface="Verdana" panose="020B0604030504040204" pitchFamily="34" charset="0"/>
                        </a:rPr>
                        <a:t>May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June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July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Aug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Sept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Oct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Nov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Dec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Jan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Feb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Mar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800" b="0" i="0" u="none" strike="noStrike">
                          <a:solidFill>
                            <a:srgbClr val="000000"/>
                          </a:solidFill>
                          <a:effectLst/>
                          <a:latin typeface="Verdana" panose="020B0604030504040204" pitchFamily="34" charset="0"/>
                        </a:rPr>
                        <a:t>Apr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100" b="1" i="0" u="none" strike="noStrike">
                          <a:solidFill>
                            <a:srgbClr val="000000"/>
                          </a:solidFill>
                          <a:effectLst/>
                          <a:latin typeface="Verdana" panose="020B0604030504040204" pitchFamily="34" charset="0"/>
                        </a:rPr>
                        <a:t>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4D4A"/>
                    </a:solidFill>
                  </a:tcPr>
                </a:tc>
                <a:tc gridSpan="2">
                  <a:txBody>
                    <a:bodyPr/>
                    <a:lstStyle/>
                    <a:p>
                      <a:pPr algn="ctr" fontAlgn="b"/>
                      <a:r>
                        <a:rPr lang="en-US" sz="1100" b="1" i="0" u="none" strike="noStrike">
                          <a:solidFill>
                            <a:srgbClr val="000000"/>
                          </a:solidFill>
                          <a:effectLst/>
                          <a:latin typeface="Verdana" panose="020B060403050404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4D4A"/>
                    </a:solidFill>
                  </a:tcPr>
                </a:tc>
                <a:tc hMerge="1">
                  <a:txBody>
                    <a:bodyPr/>
                    <a:lstStyle/>
                    <a:p>
                      <a:endParaRPr lang="en-US"/>
                    </a:p>
                  </a:txBody>
                  <a:tcPr/>
                </a:tc>
                <a:tc>
                  <a:txBody>
                    <a:bodyPr/>
                    <a:lstStyle/>
                    <a:p>
                      <a:pPr algn="ctr" fontAlgn="b"/>
                      <a:r>
                        <a:rPr lang="en-US" sz="800" b="1" i="0" u="none" strike="noStrike">
                          <a:solidFill>
                            <a:srgbClr val="FFFF00"/>
                          </a:solidFill>
                          <a:effectLst/>
                          <a:latin typeface="Verdana" panose="020B0604030504040204" pitchFamily="34" charset="0"/>
                        </a:rPr>
                        <a:t>July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Aug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Sept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Oct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FFFF00"/>
                          </a:solidFill>
                          <a:effectLst/>
                          <a:latin typeface="Verdana" panose="020B0604030504040204" pitchFamily="34" charset="0"/>
                        </a:rPr>
                        <a:t>Nov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800" b="1" i="0" u="none" strike="noStrike">
                          <a:solidFill>
                            <a:srgbClr val="963634"/>
                          </a:solidFill>
                          <a:effectLst/>
                          <a:latin typeface="Verdana" panose="020B0604030504040204" pitchFamily="34" charset="0"/>
                        </a:rPr>
                        <a:t>Dec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963634"/>
                          </a:solidFill>
                          <a:effectLst/>
                          <a:latin typeface="Verdana" panose="020B0604030504040204" pitchFamily="34" charset="0"/>
                        </a:rPr>
                        <a:t>Jan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963634"/>
                          </a:solidFill>
                          <a:effectLst/>
                          <a:latin typeface="Verdana" panose="020B0604030504040204" pitchFamily="34" charset="0"/>
                        </a:rPr>
                        <a:t>Feb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963634"/>
                          </a:solidFill>
                          <a:effectLst/>
                          <a:latin typeface="Verdana" panose="020B0604030504040204" pitchFamily="34" charset="0"/>
                        </a:rPr>
                        <a:t>Mar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963634"/>
                          </a:solidFill>
                          <a:effectLst/>
                          <a:latin typeface="Verdana" panose="020B0604030504040204" pitchFamily="34" charset="0"/>
                        </a:rPr>
                        <a:t>Apr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963634"/>
                          </a:solidFill>
                          <a:effectLst/>
                          <a:latin typeface="Verdana" panose="020B0604030504040204" pitchFamily="34" charset="0"/>
                        </a:rPr>
                        <a:t>May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800" b="1" i="0" u="none" strike="noStrike">
                          <a:solidFill>
                            <a:srgbClr val="963634"/>
                          </a:solidFill>
                          <a:effectLst/>
                          <a:latin typeface="Verdana" panose="020B0604030504040204" pitchFamily="34" charset="0"/>
                        </a:rPr>
                        <a:t>Jun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3062598"/>
                  </a:ext>
                </a:extLst>
              </a:tr>
              <a:tr h="314325">
                <a:tc>
                  <a:txBody>
                    <a:bodyPr/>
                    <a:lstStyle/>
                    <a:p>
                      <a:pPr algn="ctr" fontAlgn="b"/>
                      <a:r>
                        <a:rPr lang="en-US" sz="8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Verdana" panose="020B060403050404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US" sz="800" b="0" i="0" u="none" strike="noStrike">
                          <a:solidFill>
                            <a:srgbClr val="000000"/>
                          </a:solidFill>
                          <a:effectLst/>
                          <a:latin typeface="Verdana" panose="020B0604030504040204" pitchFamily="34" charset="0"/>
                        </a:rPr>
                        <a:t>Still in the Standard Ongoing Measurement Period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100" b="1" i="0" u="none" strike="noStrike">
                          <a:solidFill>
                            <a:srgbClr val="000000"/>
                          </a:solidFill>
                          <a:effectLst/>
                          <a:latin typeface="Verdan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Verdana" panose="020B060403050404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ctr"/>
                      <a:r>
                        <a:rPr lang="en-US" sz="800" b="1" i="0" u="none" strike="noStrike">
                          <a:solidFill>
                            <a:srgbClr val="963634"/>
                          </a:solidFill>
                          <a:effectLst/>
                          <a:latin typeface="Verdana" panose="020B0604030504040204" pitchFamily="34" charset="0"/>
                        </a:rPr>
                        <a:t>Ongoing Stability Period</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7469879"/>
                  </a:ext>
                </a:extLst>
              </a:tr>
              <a:tr h="361950">
                <a:tc>
                  <a:txBody>
                    <a:bodyPr/>
                    <a:lstStyle/>
                    <a:p>
                      <a:pPr algn="ctr" fontAlgn="b"/>
                      <a:r>
                        <a:rPr lang="en-US" sz="800" b="0" i="0" u="none" strike="noStrike">
                          <a:solidFill>
                            <a:srgbClr val="000000"/>
                          </a:solidFill>
                          <a:effectLst/>
                          <a:latin typeface="Verdana" panose="020B0604030504040204" pitchFamily="34" charset="0"/>
                        </a:rPr>
                        <a:t>May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June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July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Aug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Sept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Verdana" panose="020B0604030504040204" pitchFamily="34" charset="0"/>
                        </a:rPr>
                        <a:t>Oct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1" i="0" u="none" strike="noStrike">
                          <a:solidFill>
                            <a:srgbClr val="000000"/>
                          </a:solidFill>
                          <a:effectLst/>
                          <a:latin typeface="Verdana" panose="020B0604030504040204" pitchFamily="34" charset="0"/>
                        </a:rPr>
                        <a:t>&lt; End of Initial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4D4A"/>
                    </a:solidFill>
                  </a:tcPr>
                </a:tc>
                <a:tc gridSpan="13">
                  <a:txBody>
                    <a:bodyPr/>
                    <a:lstStyle/>
                    <a:p>
                      <a:pPr algn="ctr" fontAlgn="ctr"/>
                      <a:r>
                        <a:rPr lang="en-US" sz="800" b="1" i="0" u="none" strike="noStrike">
                          <a:solidFill>
                            <a:srgbClr val="FFFF00"/>
                          </a:solidFill>
                          <a:effectLst/>
                          <a:latin typeface="Verdana" panose="020B0604030504040204" pitchFamily="34" charset="0"/>
                        </a:rPr>
                        <a:t>Initial Stability Period Overlapping Ongoing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Verdan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Verdana" panose="020B060403050404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106987"/>
                  </a:ext>
                </a:extLst>
              </a:tr>
              <a:tr h="180975">
                <a:tc gridSpan="27">
                  <a:txBody>
                    <a:bodyPr/>
                    <a:lstStyle/>
                    <a:p>
                      <a:pPr algn="ctr" fontAlgn="b"/>
                      <a:r>
                        <a:rPr lang="en-US" sz="1100" b="0" i="0" u="none" strike="noStrike">
                          <a:solidFill>
                            <a:srgbClr val="000000"/>
                          </a:solidFill>
                          <a:effectLst/>
                          <a:latin typeface="Verdana" panose="020B0604030504040204" pitchFamily="34" charset="0"/>
                        </a:rPr>
                        <a:t>Months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3114003"/>
                  </a:ext>
                </a:extLst>
              </a:tr>
              <a:tr h="180975">
                <a:tc gridSpan="27">
                  <a:txBody>
                    <a:bodyPr/>
                    <a:lstStyle/>
                    <a:p>
                      <a:pPr algn="l" fontAlgn="b"/>
                      <a:r>
                        <a:rPr lang="en-US" sz="1100" b="0" i="0" u="none" strike="noStrike">
                          <a:solidFill>
                            <a:srgbClr val="000000"/>
                          </a:solidFill>
                          <a:effectLst/>
                          <a:latin typeface="Verdana" panose="020B0604030504040204" pitchFamily="34" charset="0"/>
                        </a:rPr>
                        <a:t>* Suzy is still covered from December 1, 2020 - November 30, 2021 based on Initial stability period.  She is continued as covered from June 1, 2020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5085095"/>
                  </a:ext>
                </a:extLst>
              </a:tr>
              <a:tr h="180975">
                <a:tc gridSpan="27">
                  <a:txBody>
                    <a:bodyPr/>
                    <a:lstStyle/>
                    <a:p>
                      <a:pPr algn="l" fontAlgn="b"/>
                      <a:r>
                        <a:rPr lang="en-US" sz="1100" b="0" i="0" u="none" strike="noStrike">
                          <a:solidFill>
                            <a:srgbClr val="000000"/>
                          </a:solidFill>
                          <a:effectLst/>
                          <a:latin typeface="Verdana" panose="020B0604030504040204" pitchFamily="34" charset="0"/>
                        </a:rPr>
                        <a:t>through December 31, 2020 only if she is determined to be full time during standard ongoing measurement period that ended October 1, 2019.</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7042490"/>
                  </a:ext>
                </a:extLst>
              </a:tr>
              <a:tr h="180975">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10696662"/>
                  </a:ext>
                </a:extLst>
              </a:tr>
              <a:tr h="180975">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92320760"/>
                  </a:ext>
                </a:extLst>
              </a:tr>
              <a:tr h="180975">
                <a:tc gridSpan="27">
                  <a:txBody>
                    <a:bodyPr/>
                    <a:lstStyle/>
                    <a:p>
                      <a:pPr algn="l" fontAlgn="b"/>
                      <a:r>
                        <a:rPr lang="en-US" sz="1100" b="1" i="0" u="none" strike="noStrike" dirty="0">
                          <a:solidFill>
                            <a:srgbClr val="000000"/>
                          </a:solidFill>
                          <a:effectLst/>
                          <a:latin typeface="Verdana" panose="020B0604030504040204" pitchFamily="34" charset="0"/>
                        </a:rPr>
                        <a:t>Administration Period - employees that remain eligible are kept on plan but employees that do not maintain eligibility are taken off plan.  Employees that regain eligibility during the ongoing Standard measurement period are added on the plan July 1st.</a:t>
                      </a:r>
                    </a:p>
                  </a:txBody>
                  <a:tcPr marL="9525" marR="9525" marT="9525" marB="0" anchor="b">
                    <a:lnL>
                      <a:noFill/>
                    </a:lnL>
                    <a:lnR>
                      <a:noFill/>
                    </a:lnR>
                    <a:lnT>
                      <a:noFill/>
                    </a:lnT>
                    <a:lnB>
                      <a:noFill/>
                    </a:lnB>
                    <a:solidFill>
                      <a:srgbClr val="F2DC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7682309"/>
                  </a:ext>
                </a:extLst>
              </a:tr>
            </a:tbl>
          </a:graphicData>
        </a:graphic>
      </p:graphicFrame>
    </p:spTree>
    <p:extLst>
      <p:ext uri="{BB962C8B-B14F-4D97-AF65-F5344CB8AC3E}">
        <p14:creationId xmlns:p14="http://schemas.microsoft.com/office/powerpoint/2010/main" val="1831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92857" y="1585626"/>
            <a:ext cx="11270422" cy="1566647"/>
          </a:xfrm>
        </p:spPr>
        <p:txBody>
          <a:bodyPr/>
          <a:lstStyle/>
          <a:p>
            <a:pPr marL="0" indent="0">
              <a:buNone/>
            </a:pPr>
            <a:r>
              <a:rPr lang="en-US" sz="3400" b="1" dirty="0"/>
              <a:t>Who is exempt from ACA eligibility?</a:t>
            </a:r>
          </a:p>
          <a:p>
            <a:r>
              <a:rPr lang="en-US" sz="2400" dirty="0"/>
              <a:t>Work Study</a:t>
            </a:r>
          </a:p>
          <a:p>
            <a:r>
              <a:rPr lang="en-US" sz="2400" dirty="0"/>
              <a:t>Vista/</a:t>
            </a:r>
            <a:r>
              <a:rPr lang="en-US" sz="2400" dirty="0" err="1"/>
              <a:t>Americorps</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750" y="3394409"/>
            <a:ext cx="4286250" cy="3448050"/>
          </a:xfrm>
          <a:prstGeom prst="rect">
            <a:avLst/>
          </a:prstGeom>
        </p:spPr>
      </p:pic>
      <p:sp>
        <p:nvSpPr>
          <p:cNvPr id="4" name="TextBox 3"/>
          <p:cNvSpPr txBox="1"/>
          <p:nvPr/>
        </p:nvSpPr>
        <p:spPr>
          <a:xfrm>
            <a:off x="392857" y="3257014"/>
            <a:ext cx="8041280" cy="2339102"/>
          </a:xfrm>
          <a:prstGeom prst="rect">
            <a:avLst/>
          </a:prstGeom>
          <a:noFill/>
        </p:spPr>
        <p:txBody>
          <a:bodyPr wrap="square" rtlCol="0">
            <a:spAutoFit/>
          </a:bodyPr>
          <a:lstStyle/>
          <a:p>
            <a:r>
              <a:rPr lang="en-US" sz="3400" b="1" dirty="0"/>
              <a:t>Who is eligible for ACA coverage?</a:t>
            </a:r>
          </a:p>
          <a:p>
            <a:pPr marL="285750" indent="-285750">
              <a:buFont typeface="Arial" panose="020B0604020202020204" pitchFamily="34" charset="0"/>
              <a:buChar char="•"/>
            </a:pPr>
            <a:r>
              <a:rPr lang="en-US" sz="1600" dirty="0"/>
              <a:t>P10’s – Exempt working a 30 hour a week average (1560 hours per measurement period)</a:t>
            </a:r>
          </a:p>
          <a:p>
            <a:pPr marL="285750" indent="-285750">
              <a:buFont typeface="Arial" panose="020B0604020202020204" pitchFamily="34" charset="0"/>
              <a:buChar char="•"/>
            </a:pPr>
            <a:r>
              <a:rPr lang="en-US" sz="1600" dirty="0"/>
              <a:t>P03’s - Grad Students reporting an average of 30 hours a week worked or more – 20 hours credited per week (1560 hours per measurement period)</a:t>
            </a:r>
          </a:p>
          <a:p>
            <a:pPr marL="285750" indent="-285750">
              <a:buFont typeface="Arial" panose="020B0604020202020204" pitchFamily="34" charset="0"/>
              <a:buChar char="•"/>
            </a:pPr>
            <a:r>
              <a:rPr lang="en-US" sz="1600" dirty="0"/>
              <a:t>P05’s - Wage Hourly employees working a 30 hour a week average – 30+ hours a week (1560 hours per measurement period)</a:t>
            </a:r>
          </a:p>
          <a:p>
            <a:pPr marL="285750" indent="-285750">
              <a:buFont typeface="Arial" panose="020B0604020202020204" pitchFamily="34" charset="0"/>
              <a:buChar char="•"/>
            </a:pPr>
            <a:r>
              <a:rPr lang="en-US" sz="1600" dirty="0"/>
              <a:t>P07’s – Teaching No Benefits, working a 30 hour a week average – 2.25 per credit + </a:t>
            </a:r>
            <a:r>
              <a:rPr lang="en-US" sz="1600"/>
              <a:t>office hours (1560 hours per measurement period)</a:t>
            </a:r>
            <a:endParaRPr lang="en-US" sz="1600" dirty="0"/>
          </a:p>
        </p:txBody>
      </p:sp>
    </p:spTree>
    <p:extLst>
      <p:ext uri="{BB962C8B-B14F-4D97-AF65-F5344CB8AC3E}">
        <p14:creationId xmlns:p14="http://schemas.microsoft.com/office/powerpoint/2010/main" val="65525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9239" y="1630363"/>
            <a:ext cx="4949825" cy="4550369"/>
          </a:xfrm>
          <a:ln w="3175">
            <a:solidFill>
              <a:schemeClr val="tx1"/>
            </a:solidFill>
          </a:ln>
        </p:spPr>
        <p:txBody>
          <a:bodyPr>
            <a:normAutofit/>
          </a:bodyPr>
          <a:lstStyle/>
          <a:p>
            <a:pPr marL="0" indent="0">
              <a:buNone/>
            </a:pPr>
            <a:r>
              <a:rPr lang="en-US" sz="2400" b="1" u="sng" dirty="0"/>
              <a:t>Rules of enrollment</a:t>
            </a:r>
          </a:p>
          <a:p>
            <a:r>
              <a:rPr lang="en-US" sz="2400" dirty="0"/>
              <a:t>Coverage starts upon start date of the full-time hourly position</a:t>
            </a:r>
          </a:p>
          <a:p>
            <a:pPr marL="0" indent="0" algn="ctr">
              <a:buNone/>
            </a:pPr>
            <a:r>
              <a:rPr lang="en-US" sz="2400" dirty="0"/>
              <a:t>Or</a:t>
            </a:r>
          </a:p>
          <a:p>
            <a:r>
              <a:rPr lang="en-US" sz="2400" dirty="0"/>
              <a:t>Coverage starts after administrative period once an employee has been deemed eligible</a:t>
            </a:r>
          </a:p>
          <a:p>
            <a:pPr marL="0" indent="0" algn="r">
              <a:buNone/>
            </a:pPr>
            <a:endParaRPr lang="en-US" dirty="0"/>
          </a:p>
        </p:txBody>
      </p:sp>
      <p:sp>
        <p:nvSpPr>
          <p:cNvPr id="4" name="TextBox 3"/>
          <p:cNvSpPr txBox="1"/>
          <p:nvPr/>
        </p:nvSpPr>
        <p:spPr>
          <a:xfrm>
            <a:off x="6112042" y="1656417"/>
            <a:ext cx="5342021" cy="5262979"/>
          </a:xfrm>
          <a:prstGeom prst="rect">
            <a:avLst/>
          </a:prstGeom>
          <a:noFill/>
          <a:ln w="3175">
            <a:solidFill>
              <a:schemeClr val="tx1"/>
            </a:solidFill>
          </a:ln>
        </p:spPr>
        <p:txBody>
          <a:bodyPr wrap="square" rtlCol="0">
            <a:spAutoFit/>
          </a:bodyPr>
          <a:lstStyle/>
          <a:p>
            <a:r>
              <a:rPr lang="en-US" sz="2400" b="1" u="sng" dirty="0"/>
              <a:t>Rules of termination</a:t>
            </a:r>
          </a:p>
          <a:p>
            <a:pPr marL="457200" indent="-457200">
              <a:buFont typeface="Arial" panose="020B0604020202020204" pitchFamily="34" charset="0"/>
              <a:buChar char="•"/>
            </a:pPr>
            <a:r>
              <a:rPr lang="en-US" sz="2400" dirty="0"/>
              <a:t>If upon the SMP the employee has not worked 1560 hours during that period</a:t>
            </a:r>
          </a:p>
          <a:p>
            <a:pPr marL="457200" indent="-457200">
              <a:buFont typeface="Arial" panose="020B0604020202020204" pitchFamily="34" charset="0"/>
              <a:buChar char="•"/>
            </a:pPr>
            <a:r>
              <a:rPr lang="en-US" sz="2400" dirty="0"/>
              <a:t>If upon an employee experiencing a “downshift” in position and do not choose to continue coverage</a:t>
            </a:r>
          </a:p>
          <a:p>
            <a:pPr marL="457200" indent="-457200">
              <a:buFont typeface="Arial" panose="020B0604020202020204" pitchFamily="34" charset="0"/>
              <a:buChar char="•"/>
            </a:pPr>
            <a:r>
              <a:rPr lang="en-US" sz="2400" dirty="0"/>
              <a:t>Coverage ends on the 15</a:t>
            </a:r>
            <a:r>
              <a:rPr lang="en-US" sz="2400" baseline="30000" dirty="0"/>
              <a:t>th</a:t>
            </a:r>
            <a:r>
              <a:rPr lang="en-US" sz="2400" dirty="0"/>
              <a:t> or the last day of the month</a:t>
            </a:r>
          </a:p>
          <a:p>
            <a:pPr marL="457200" indent="-457200">
              <a:buFont typeface="Arial" panose="020B0604020202020204" pitchFamily="34" charset="0"/>
              <a:buChar char="•"/>
            </a:pPr>
            <a:r>
              <a:rPr lang="en-US" sz="2400" dirty="0"/>
              <a:t>If moving from benefitted to non-benefitted and are qualified, if they do not average 130 hours per months for 3 months they lose coverage</a:t>
            </a:r>
          </a:p>
          <a:p>
            <a:endParaRPr lang="en-US" sz="2400" dirty="0"/>
          </a:p>
        </p:txBody>
      </p:sp>
    </p:spTree>
    <p:extLst>
      <p:ext uri="{BB962C8B-B14F-4D97-AF65-F5344CB8AC3E}">
        <p14:creationId xmlns:p14="http://schemas.microsoft.com/office/powerpoint/2010/main" val="4000176789"/>
      </p:ext>
    </p:extLst>
  </p:cSld>
  <p:clrMapOvr>
    <a:masterClrMapping/>
  </p:clrMapOvr>
</p:sld>
</file>

<file path=ppt/theme/theme1.xml><?xml version="1.0" encoding="utf-8"?>
<a:theme xmlns:a="http://schemas.openxmlformats.org/drawingml/2006/main" name="Dark Title">
  <a:themeElements>
    <a:clrScheme name="UtahState">
      <a:dk1>
        <a:srgbClr val="142B3B"/>
      </a:dk1>
      <a:lt1>
        <a:srgbClr val="FFFFFF"/>
      </a:lt1>
      <a:dk2>
        <a:srgbClr val="44546A"/>
      </a:dk2>
      <a:lt2>
        <a:srgbClr val="8A8D8E"/>
      </a:lt2>
      <a:accent1>
        <a:srgbClr val="9F8070"/>
      </a:accent1>
      <a:accent2>
        <a:srgbClr val="8A8D8E"/>
      </a:accent2>
      <a:accent3>
        <a:srgbClr val="142B3B"/>
      </a:accent3>
      <a:accent4>
        <a:srgbClr val="445369"/>
      </a:accent4>
      <a:accent5>
        <a:srgbClr val="2993F0"/>
      </a:accent5>
      <a:accent6>
        <a:srgbClr val="009C5B"/>
      </a:accent6>
      <a:hlink>
        <a:srgbClr val="0563C1"/>
      </a:hlink>
      <a:folHlink>
        <a:srgbClr val="C461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wer Title page">
  <a:themeElements>
    <a:clrScheme name="UtahState">
      <a:dk1>
        <a:srgbClr val="142B3B"/>
      </a:dk1>
      <a:lt1>
        <a:srgbClr val="FFFFFF"/>
      </a:lt1>
      <a:dk2>
        <a:srgbClr val="44546A"/>
      </a:dk2>
      <a:lt2>
        <a:srgbClr val="8A8D8E"/>
      </a:lt2>
      <a:accent1>
        <a:srgbClr val="9F8070"/>
      </a:accent1>
      <a:accent2>
        <a:srgbClr val="8A8D8E"/>
      </a:accent2>
      <a:accent3>
        <a:srgbClr val="142B3B"/>
      </a:accent3>
      <a:accent4>
        <a:srgbClr val="445369"/>
      </a:accent4>
      <a:accent5>
        <a:srgbClr val="2993F0"/>
      </a:accent5>
      <a:accent6>
        <a:srgbClr val="009C5B"/>
      </a:accent6>
      <a:hlink>
        <a:srgbClr val="0563C1"/>
      </a:hlink>
      <a:folHlink>
        <a:srgbClr val="C461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ight Tower">
  <a:themeElements>
    <a:clrScheme name="UtahState">
      <a:dk1>
        <a:srgbClr val="142B3B"/>
      </a:dk1>
      <a:lt1>
        <a:srgbClr val="FFFFFF"/>
      </a:lt1>
      <a:dk2>
        <a:srgbClr val="44546A"/>
      </a:dk2>
      <a:lt2>
        <a:srgbClr val="8A8D8E"/>
      </a:lt2>
      <a:accent1>
        <a:srgbClr val="9F8070"/>
      </a:accent1>
      <a:accent2>
        <a:srgbClr val="8A8D8E"/>
      </a:accent2>
      <a:accent3>
        <a:srgbClr val="142B3B"/>
      </a:accent3>
      <a:accent4>
        <a:srgbClr val="445369"/>
      </a:accent4>
      <a:accent5>
        <a:srgbClr val="2993F0"/>
      </a:accent5>
      <a:accent6>
        <a:srgbClr val="009C5B"/>
      </a:accent6>
      <a:hlink>
        <a:srgbClr val="0563C1"/>
      </a:hlink>
      <a:folHlink>
        <a:srgbClr val="C461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ght Tower w/ Top bar">
  <a:themeElements>
    <a:clrScheme name="UtahState">
      <a:dk1>
        <a:srgbClr val="142B3B"/>
      </a:dk1>
      <a:lt1>
        <a:srgbClr val="FFFFFF"/>
      </a:lt1>
      <a:dk2>
        <a:srgbClr val="44546A"/>
      </a:dk2>
      <a:lt2>
        <a:srgbClr val="8A8D8E"/>
      </a:lt2>
      <a:accent1>
        <a:srgbClr val="9F8070"/>
      </a:accent1>
      <a:accent2>
        <a:srgbClr val="8A8D8E"/>
      </a:accent2>
      <a:accent3>
        <a:srgbClr val="142B3B"/>
      </a:accent3>
      <a:accent4>
        <a:srgbClr val="445369"/>
      </a:accent4>
      <a:accent5>
        <a:srgbClr val="2993F0"/>
      </a:accent5>
      <a:accent6>
        <a:srgbClr val="009C5B"/>
      </a:accent6>
      <a:hlink>
        <a:srgbClr val="0563C1"/>
      </a:hlink>
      <a:folHlink>
        <a:srgbClr val="C461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ark Content slide">
  <a:themeElements>
    <a:clrScheme name="UtahState">
      <a:dk1>
        <a:srgbClr val="142B3B"/>
      </a:dk1>
      <a:lt1>
        <a:srgbClr val="FFFFFF"/>
      </a:lt1>
      <a:dk2>
        <a:srgbClr val="44546A"/>
      </a:dk2>
      <a:lt2>
        <a:srgbClr val="8A8D8E"/>
      </a:lt2>
      <a:accent1>
        <a:srgbClr val="9F8070"/>
      </a:accent1>
      <a:accent2>
        <a:srgbClr val="8A8D8E"/>
      </a:accent2>
      <a:accent3>
        <a:srgbClr val="142B3B"/>
      </a:accent3>
      <a:accent4>
        <a:srgbClr val="445369"/>
      </a:accent4>
      <a:accent5>
        <a:srgbClr val="2993F0"/>
      </a:accent5>
      <a:accent6>
        <a:srgbClr val="009C5B"/>
      </a:accent6>
      <a:hlink>
        <a:srgbClr val="0563C1"/>
      </a:hlink>
      <a:folHlink>
        <a:srgbClr val="C461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ight Top bar">
  <a:themeElements>
    <a:clrScheme name="UtahState">
      <a:dk1>
        <a:srgbClr val="142B3B"/>
      </a:dk1>
      <a:lt1>
        <a:srgbClr val="FFFFFF"/>
      </a:lt1>
      <a:dk2>
        <a:srgbClr val="44546A"/>
      </a:dk2>
      <a:lt2>
        <a:srgbClr val="8A8D8E"/>
      </a:lt2>
      <a:accent1>
        <a:srgbClr val="9F8070"/>
      </a:accent1>
      <a:accent2>
        <a:srgbClr val="8A8D8E"/>
      </a:accent2>
      <a:accent3>
        <a:srgbClr val="142B3B"/>
      </a:accent3>
      <a:accent4>
        <a:srgbClr val="445369"/>
      </a:accent4>
      <a:accent5>
        <a:srgbClr val="2993F0"/>
      </a:accent5>
      <a:accent6>
        <a:srgbClr val="009C5B"/>
      </a:accent6>
      <a:hlink>
        <a:srgbClr val="0563C1"/>
      </a:hlink>
      <a:folHlink>
        <a:srgbClr val="C461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ark Top bar">
  <a:themeElements>
    <a:clrScheme name="UtahState">
      <a:dk1>
        <a:srgbClr val="142B3B"/>
      </a:dk1>
      <a:lt1>
        <a:srgbClr val="FFFFFF"/>
      </a:lt1>
      <a:dk2>
        <a:srgbClr val="44546A"/>
      </a:dk2>
      <a:lt2>
        <a:srgbClr val="8A8D8E"/>
      </a:lt2>
      <a:accent1>
        <a:srgbClr val="9F8070"/>
      </a:accent1>
      <a:accent2>
        <a:srgbClr val="8A8D8E"/>
      </a:accent2>
      <a:accent3>
        <a:srgbClr val="142B3B"/>
      </a:accent3>
      <a:accent4>
        <a:srgbClr val="445369"/>
      </a:accent4>
      <a:accent5>
        <a:srgbClr val="2993F0"/>
      </a:accent5>
      <a:accent6>
        <a:srgbClr val="009C5B"/>
      </a:accent6>
      <a:hlink>
        <a:srgbClr val="0563C1"/>
      </a:hlink>
      <a:folHlink>
        <a:srgbClr val="C461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979</Words>
  <Application>Microsoft Office PowerPoint</Application>
  <PresentationFormat>Widescreen</PresentationFormat>
  <Paragraphs>173</Paragraphs>
  <Slides>12</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12</vt:i4>
      </vt:variant>
    </vt:vector>
  </HeadingPairs>
  <TitlesOfParts>
    <vt:vector size="23" baseType="lpstr">
      <vt:lpstr>Arial</vt:lpstr>
      <vt:lpstr>Calibri</vt:lpstr>
      <vt:lpstr>Calibri Light</vt:lpstr>
      <vt:lpstr>Verdana</vt:lpstr>
      <vt:lpstr>Dark Title</vt:lpstr>
      <vt:lpstr>Tower Title page</vt:lpstr>
      <vt:lpstr>Light Tower</vt:lpstr>
      <vt:lpstr>Light Tower w/ Top bar</vt:lpstr>
      <vt:lpstr>Dark Content slide</vt:lpstr>
      <vt:lpstr>Light Top bar</vt:lpstr>
      <vt:lpstr>Dark Top bar</vt:lpstr>
      <vt:lpstr>Affordable Care Act Made Easy…..ish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Brunson</dc:creator>
  <cp:lastModifiedBy>Hayden Blauer</cp:lastModifiedBy>
  <cp:revision>189</cp:revision>
  <cp:lastPrinted>2019-10-29T17:31:05Z</cp:lastPrinted>
  <dcterms:created xsi:type="dcterms:W3CDTF">2018-05-23T21:47:01Z</dcterms:created>
  <dcterms:modified xsi:type="dcterms:W3CDTF">2024-06-19T16:12:13Z</dcterms:modified>
</cp:coreProperties>
</file>