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5" r:id="rId2"/>
    <p:sldId id="266" r:id="rId3"/>
    <p:sldId id="262" r:id="rId4"/>
    <p:sldId id="264" r:id="rId5"/>
    <p:sldId id="261" r:id="rId6"/>
    <p:sldId id="256" r:id="rId7"/>
    <p:sldId id="257" r:id="rId8"/>
    <p:sldId id="258" r:id="rId9"/>
    <p:sldId id="259" r:id="rId10"/>
    <p:sldId id="260" r:id="rId11"/>
    <p:sldId id="267" r:id="rId12"/>
    <p:sldId id="263"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7CEFD0-23EC-4D8D-AEA3-4C8085A28D00}" v="9" dt="2024-06-26T14:14:50.755"/>
    <p1510:client id="{F8C610EF-5FAB-4D2D-8FA0-76294A53000A}" v="23" dt="2024-06-26T14:28:48.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BFD90-0040-4465-ADA4-9B4505FF47CD}"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4D95C1-B0EB-4C21-A5BD-4AC679EF8B67}" type="slidenum">
              <a:rPr lang="en-US" smtClean="0"/>
              <a:t>‹#›</a:t>
            </a:fld>
            <a:endParaRPr lang="en-US"/>
          </a:p>
        </p:txBody>
      </p:sp>
    </p:spTree>
    <p:extLst>
      <p:ext uri="{BB962C8B-B14F-4D97-AF65-F5344CB8AC3E}">
        <p14:creationId xmlns:p14="http://schemas.microsoft.com/office/powerpoint/2010/main" val="1430006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D95C1-B0EB-4C21-A5BD-4AC679EF8B67}" type="slidenum">
              <a:rPr lang="en-US" smtClean="0"/>
              <a:t>10</a:t>
            </a:fld>
            <a:endParaRPr lang="en-US"/>
          </a:p>
        </p:txBody>
      </p:sp>
    </p:spTree>
    <p:extLst>
      <p:ext uri="{BB962C8B-B14F-4D97-AF65-F5344CB8AC3E}">
        <p14:creationId xmlns:p14="http://schemas.microsoft.com/office/powerpoint/2010/main" val="1259536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74B43-89A6-DE61-6726-68B4CEF751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263DA0-EC00-AFE7-1167-31283BACF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5599C1-5FDC-618A-9AA6-318ACF89387F}"/>
              </a:ext>
            </a:extLst>
          </p:cNvPr>
          <p:cNvSpPr>
            <a:spLocks noGrp="1"/>
          </p:cNvSpPr>
          <p:nvPr>
            <p:ph type="dt" sz="half" idx="10"/>
          </p:nvPr>
        </p:nvSpPr>
        <p:spPr/>
        <p:txBody>
          <a:bodyPr/>
          <a:lstStyle/>
          <a:p>
            <a:fld id="{67B693C6-D9C3-45CC-A1BA-90288CAAB0A1}" type="datetimeFigureOut">
              <a:rPr lang="en-US" smtClean="0"/>
              <a:t>4/4/2025</a:t>
            </a:fld>
            <a:endParaRPr lang="en-US"/>
          </a:p>
        </p:txBody>
      </p:sp>
      <p:sp>
        <p:nvSpPr>
          <p:cNvPr id="5" name="Footer Placeholder 4">
            <a:extLst>
              <a:ext uri="{FF2B5EF4-FFF2-40B4-BE49-F238E27FC236}">
                <a16:creationId xmlns:a16="http://schemas.microsoft.com/office/drawing/2014/main" id="{D2DEDCB9-E402-AAD2-57F5-7E95CE927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E26F0-90BF-414E-6D7D-3C550218DE1C}"/>
              </a:ext>
            </a:extLst>
          </p:cNvPr>
          <p:cNvSpPr>
            <a:spLocks noGrp="1"/>
          </p:cNvSpPr>
          <p:nvPr>
            <p:ph type="sldNum" sz="quarter" idx="12"/>
          </p:nvPr>
        </p:nvSpPr>
        <p:spPr/>
        <p:txBody>
          <a:bodyPr/>
          <a:lstStyle/>
          <a:p>
            <a:fld id="{955D4BF4-BE0A-4D32-9F54-0291878D67B6}" type="slidenum">
              <a:rPr lang="en-US" smtClean="0"/>
              <a:t>‹#›</a:t>
            </a:fld>
            <a:endParaRPr lang="en-US"/>
          </a:p>
        </p:txBody>
      </p:sp>
    </p:spTree>
    <p:extLst>
      <p:ext uri="{BB962C8B-B14F-4D97-AF65-F5344CB8AC3E}">
        <p14:creationId xmlns:p14="http://schemas.microsoft.com/office/powerpoint/2010/main" val="212492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647A-0C4C-6601-B3E4-CF773E075E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8F7048-2E83-5247-9F7F-2C103700F2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DF45A-96E2-FB1A-5398-E2113ECDFB67}"/>
              </a:ext>
            </a:extLst>
          </p:cNvPr>
          <p:cNvSpPr>
            <a:spLocks noGrp="1"/>
          </p:cNvSpPr>
          <p:nvPr>
            <p:ph type="dt" sz="half" idx="10"/>
          </p:nvPr>
        </p:nvSpPr>
        <p:spPr/>
        <p:txBody>
          <a:bodyPr/>
          <a:lstStyle/>
          <a:p>
            <a:fld id="{67B693C6-D9C3-45CC-A1BA-90288CAAB0A1}" type="datetimeFigureOut">
              <a:rPr lang="en-US" smtClean="0"/>
              <a:t>4/4/2025</a:t>
            </a:fld>
            <a:endParaRPr lang="en-US"/>
          </a:p>
        </p:txBody>
      </p:sp>
      <p:sp>
        <p:nvSpPr>
          <p:cNvPr id="5" name="Footer Placeholder 4">
            <a:extLst>
              <a:ext uri="{FF2B5EF4-FFF2-40B4-BE49-F238E27FC236}">
                <a16:creationId xmlns:a16="http://schemas.microsoft.com/office/drawing/2014/main" id="{9CC00C3C-891D-8848-5715-6541596B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CAB1A-FAAF-4B3C-2CFC-2CF50FA4120E}"/>
              </a:ext>
            </a:extLst>
          </p:cNvPr>
          <p:cNvSpPr>
            <a:spLocks noGrp="1"/>
          </p:cNvSpPr>
          <p:nvPr>
            <p:ph type="sldNum" sz="quarter" idx="12"/>
          </p:nvPr>
        </p:nvSpPr>
        <p:spPr/>
        <p:txBody>
          <a:bodyPr/>
          <a:lstStyle/>
          <a:p>
            <a:fld id="{955D4BF4-BE0A-4D32-9F54-0291878D67B6}" type="slidenum">
              <a:rPr lang="en-US" smtClean="0"/>
              <a:t>‹#›</a:t>
            </a:fld>
            <a:endParaRPr lang="en-US"/>
          </a:p>
        </p:txBody>
      </p:sp>
    </p:spTree>
    <p:extLst>
      <p:ext uri="{BB962C8B-B14F-4D97-AF65-F5344CB8AC3E}">
        <p14:creationId xmlns:p14="http://schemas.microsoft.com/office/powerpoint/2010/main" val="221460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32E3CC-B8C0-E766-8CF3-C7B4CD1D19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5469A3-6F3A-8C4F-E291-485E8F27C8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4E204E-E549-FED5-A9A8-4658A01675C7}"/>
              </a:ext>
            </a:extLst>
          </p:cNvPr>
          <p:cNvSpPr>
            <a:spLocks noGrp="1"/>
          </p:cNvSpPr>
          <p:nvPr>
            <p:ph type="dt" sz="half" idx="10"/>
          </p:nvPr>
        </p:nvSpPr>
        <p:spPr/>
        <p:txBody>
          <a:bodyPr/>
          <a:lstStyle/>
          <a:p>
            <a:fld id="{67B693C6-D9C3-45CC-A1BA-90288CAAB0A1}" type="datetimeFigureOut">
              <a:rPr lang="en-US" smtClean="0"/>
              <a:t>4/4/2025</a:t>
            </a:fld>
            <a:endParaRPr lang="en-US"/>
          </a:p>
        </p:txBody>
      </p:sp>
      <p:sp>
        <p:nvSpPr>
          <p:cNvPr id="5" name="Footer Placeholder 4">
            <a:extLst>
              <a:ext uri="{FF2B5EF4-FFF2-40B4-BE49-F238E27FC236}">
                <a16:creationId xmlns:a16="http://schemas.microsoft.com/office/drawing/2014/main" id="{A1B3F0FE-D474-3D77-D5CB-EB05895C0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B805C-6548-99BC-635B-30575CDB37E4}"/>
              </a:ext>
            </a:extLst>
          </p:cNvPr>
          <p:cNvSpPr>
            <a:spLocks noGrp="1"/>
          </p:cNvSpPr>
          <p:nvPr>
            <p:ph type="sldNum" sz="quarter" idx="12"/>
          </p:nvPr>
        </p:nvSpPr>
        <p:spPr/>
        <p:txBody>
          <a:bodyPr/>
          <a:lstStyle/>
          <a:p>
            <a:fld id="{955D4BF4-BE0A-4D32-9F54-0291878D67B6}" type="slidenum">
              <a:rPr lang="en-US" smtClean="0"/>
              <a:t>‹#›</a:t>
            </a:fld>
            <a:endParaRPr lang="en-US"/>
          </a:p>
        </p:txBody>
      </p:sp>
    </p:spTree>
    <p:extLst>
      <p:ext uri="{BB962C8B-B14F-4D97-AF65-F5344CB8AC3E}">
        <p14:creationId xmlns:p14="http://schemas.microsoft.com/office/powerpoint/2010/main" val="1499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F60B-428F-233F-B99A-5D999B452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C1054A-1B42-C054-1024-AD492968CB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7D0EA-4027-4B94-FDDF-43313BE1B155}"/>
              </a:ext>
            </a:extLst>
          </p:cNvPr>
          <p:cNvSpPr>
            <a:spLocks noGrp="1"/>
          </p:cNvSpPr>
          <p:nvPr>
            <p:ph type="dt" sz="half" idx="10"/>
          </p:nvPr>
        </p:nvSpPr>
        <p:spPr/>
        <p:txBody>
          <a:bodyPr/>
          <a:lstStyle/>
          <a:p>
            <a:fld id="{67B693C6-D9C3-45CC-A1BA-90288CAAB0A1}" type="datetimeFigureOut">
              <a:rPr lang="en-US" smtClean="0"/>
              <a:t>4/4/2025</a:t>
            </a:fld>
            <a:endParaRPr lang="en-US"/>
          </a:p>
        </p:txBody>
      </p:sp>
      <p:sp>
        <p:nvSpPr>
          <p:cNvPr id="5" name="Footer Placeholder 4">
            <a:extLst>
              <a:ext uri="{FF2B5EF4-FFF2-40B4-BE49-F238E27FC236}">
                <a16:creationId xmlns:a16="http://schemas.microsoft.com/office/drawing/2014/main" id="{8C5D4581-4130-DFFB-3758-93AB2CE9D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F2C0B-32B3-048D-6FCD-E90B3248E42D}"/>
              </a:ext>
            </a:extLst>
          </p:cNvPr>
          <p:cNvSpPr>
            <a:spLocks noGrp="1"/>
          </p:cNvSpPr>
          <p:nvPr>
            <p:ph type="sldNum" sz="quarter" idx="12"/>
          </p:nvPr>
        </p:nvSpPr>
        <p:spPr/>
        <p:txBody>
          <a:bodyPr/>
          <a:lstStyle/>
          <a:p>
            <a:fld id="{955D4BF4-BE0A-4D32-9F54-0291878D67B6}" type="slidenum">
              <a:rPr lang="en-US" smtClean="0"/>
              <a:t>‹#›</a:t>
            </a:fld>
            <a:endParaRPr lang="en-US"/>
          </a:p>
        </p:txBody>
      </p:sp>
    </p:spTree>
    <p:extLst>
      <p:ext uri="{BB962C8B-B14F-4D97-AF65-F5344CB8AC3E}">
        <p14:creationId xmlns:p14="http://schemas.microsoft.com/office/powerpoint/2010/main" val="413227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BB2C-5C9F-F406-695F-7C6D02AFF7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D7D96D-F9DF-025C-20A2-ADFCBCB0D9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356E3F-0495-88DD-B5B2-45C428F430FF}"/>
              </a:ext>
            </a:extLst>
          </p:cNvPr>
          <p:cNvSpPr>
            <a:spLocks noGrp="1"/>
          </p:cNvSpPr>
          <p:nvPr>
            <p:ph type="dt" sz="half" idx="10"/>
          </p:nvPr>
        </p:nvSpPr>
        <p:spPr/>
        <p:txBody>
          <a:bodyPr/>
          <a:lstStyle/>
          <a:p>
            <a:fld id="{67B693C6-D9C3-45CC-A1BA-90288CAAB0A1}" type="datetimeFigureOut">
              <a:rPr lang="en-US" smtClean="0"/>
              <a:t>4/4/2025</a:t>
            </a:fld>
            <a:endParaRPr lang="en-US"/>
          </a:p>
        </p:txBody>
      </p:sp>
      <p:sp>
        <p:nvSpPr>
          <p:cNvPr id="5" name="Footer Placeholder 4">
            <a:extLst>
              <a:ext uri="{FF2B5EF4-FFF2-40B4-BE49-F238E27FC236}">
                <a16:creationId xmlns:a16="http://schemas.microsoft.com/office/drawing/2014/main" id="{21FA5809-1B5C-056C-FA77-D1D1FB904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84666-90E2-678F-3137-622DA7FDCB33}"/>
              </a:ext>
            </a:extLst>
          </p:cNvPr>
          <p:cNvSpPr>
            <a:spLocks noGrp="1"/>
          </p:cNvSpPr>
          <p:nvPr>
            <p:ph type="sldNum" sz="quarter" idx="12"/>
          </p:nvPr>
        </p:nvSpPr>
        <p:spPr/>
        <p:txBody>
          <a:bodyPr/>
          <a:lstStyle/>
          <a:p>
            <a:fld id="{955D4BF4-BE0A-4D32-9F54-0291878D67B6}" type="slidenum">
              <a:rPr lang="en-US" smtClean="0"/>
              <a:t>‹#›</a:t>
            </a:fld>
            <a:endParaRPr lang="en-US"/>
          </a:p>
        </p:txBody>
      </p:sp>
    </p:spTree>
    <p:extLst>
      <p:ext uri="{BB962C8B-B14F-4D97-AF65-F5344CB8AC3E}">
        <p14:creationId xmlns:p14="http://schemas.microsoft.com/office/powerpoint/2010/main" val="104303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3FEF-C590-CEDB-BB58-6EF107BEF3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A7C82F-EF18-E99F-0D44-72CDF985B2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3ACE1B-81B5-006C-7738-2E25AD14DB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766D1A-F0AC-83C1-43F1-C513FD1F2944}"/>
              </a:ext>
            </a:extLst>
          </p:cNvPr>
          <p:cNvSpPr>
            <a:spLocks noGrp="1"/>
          </p:cNvSpPr>
          <p:nvPr>
            <p:ph type="dt" sz="half" idx="10"/>
          </p:nvPr>
        </p:nvSpPr>
        <p:spPr/>
        <p:txBody>
          <a:bodyPr/>
          <a:lstStyle/>
          <a:p>
            <a:fld id="{67B693C6-D9C3-45CC-A1BA-90288CAAB0A1}" type="datetimeFigureOut">
              <a:rPr lang="en-US" smtClean="0"/>
              <a:t>4/4/2025</a:t>
            </a:fld>
            <a:endParaRPr lang="en-US"/>
          </a:p>
        </p:txBody>
      </p:sp>
      <p:sp>
        <p:nvSpPr>
          <p:cNvPr id="6" name="Footer Placeholder 5">
            <a:extLst>
              <a:ext uri="{FF2B5EF4-FFF2-40B4-BE49-F238E27FC236}">
                <a16:creationId xmlns:a16="http://schemas.microsoft.com/office/drawing/2014/main" id="{99375A84-C26A-E37E-954E-E1EE5D31C4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8BD17-F079-EF75-DE45-21987C356E0D}"/>
              </a:ext>
            </a:extLst>
          </p:cNvPr>
          <p:cNvSpPr>
            <a:spLocks noGrp="1"/>
          </p:cNvSpPr>
          <p:nvPr>
            <p:ph type="sldNum" sz="quarter" idx="12"/>
          </p:nvPr>
        </p:nvSpPr>
        <p:spPr/>
        <p:txBody>
          <a:bodyPr/>
          <a:lstStyle/>
          <a:p>
            <a:fld id="{955D4BF4-BE0A-4D32-9F54-0291878D67B6}" type="slidenum">
              <a:rPr lang="en-US" smtClean="0"/>
              <a:t>‹#›</a:t>
            </a:fld>
            <a:endParaRPr lang="en-US"/>
          </a:p>
        </p:txBody>
      </p:sp>
    </p:spTree>
    <p:extLst>
      <p:ext uri="{BB962C8B-B14F-4D97-AF65-F5344CB8AC3E}">
        <p14:creationId xmlns:p14="http://schemas.microsoft.com/office/powerpoint/2010/main" val="283543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9387-F973-DB7B-CD7D-5D2B3870B8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C5D139-7D10-991E-5828-084354B42D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02D0E3-D93C-78B4-2EF1-0C3A4BABD4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6204FB-A463-E145-680B-D0A3FDD014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55EE52-B165-607D-EA0E-A7544FD697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E495BE-0B36-0943-0654-F3A765F5C2FB}"/>
              </a:ext>
            </a:extLst>
          </p:cNvPr>
          <p:cNvSpPr>
            <a:spLocks noGrp="1"/>
          </p:cNvSpPr>
          <p:nvPr>
            <p:ph type="dt" sz="half" idx="10"/>
          </p:nvPr>
        </p:nvSpPr>
        <p:spPr/>
        <p:txBody>
          <a:bodyPr/>
          <a:lstStyle/>
          <a:p>
            <a:fld id="{67B693C6-D9C3-45CC-A1BA-90288CAAB0A1}" type="datetimeFigureOut">
              <a:rPr lang="en-US" smtClean="0"/>
              <a:t>4/4/2025</a:t>
            </a:fld>
            <a:endParaRPr lang="en-US"/>
          </a:p>
        </p:txBody>
      </p:sp>
      <p:sp>
        <p:nvSpPr>
          <p:cNvPr id="8" name="Footer Placeholder 7">
            <a:extLst>
              <a:ext uri="{FF2B5EF4-FFF2-40B4-BE49-F238E27FC236}">
                <a16:creationId xmlns:a16="http://schemas.microsoft.com/office/drawing/2014/main" id="{7E966CD5-4A27-0439-6D9B-15C3A99831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806950-744F-0BDC-AAF4-DE72C75A775E}"/>
              </a:ext>
            </a:extLst>
          </p:cNvPr>
          <p:cNvSpPr>
            <a:spLocks noGrp="1"/>
          </p:cNvSpPr>
          <p:nvPr>
            <p:ph type="sldNum" sz="quarter" idx="12"/>
          </p:nvPr>
        </p:nvSpPr>
        <p:spPr/>
        <p:txBody>
          <a:bodyPr/>
          <a:lstStyle/>
          <a:p>
            <a:fld id="{955D4BF4-BE0A-4D32-9F54-0291878D67B6}" type="slidenum">
              <a:rPr lang="en-US" smtClean="0"/>
              <a:t>‹#›</a:t>
            </a:fld>
            <a:endParaRPr lang="en-US"/>
          </a:p>
        </p:txBody>
      </p:sp>
    </p:spTree>
    <p:extLst>
      <p:ext uri="{BB962C8B-B14F-4D97-AF65-F5344CB8AC3E}">
        <p14:creationId xmlns:p14="http://schemas.microsoft.com/office/powerpoint/2010/main" val="15332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3BDF-1452-5EBD-DA02-A873970796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6C7986-25D3-42FE-F0E1-777E74FCBF36}"/>
              </a:ext>
            </a:extLst>
          </p:cNvPr>
          <p:cNvSpPr>
            <a:spLocks noGrp="1"/>
          </p:cNvSpPr>
          <p:nvPr>
            <p:ph type="dt" sz="half" idx="10"/>
          </p:nvPr>
        </p:nvSpPr>
        <p:spPr/>
        <p:txBody>
          <a:bodyPr/>
          <a:lstStyle/>
          <a:p>
            <a:fld id="{67B693C6-D9C3-45CC-A1BA-90288CAAB0A1}" type="datetimeFigureOut">
              <a:rPr lang="en-US" smtClean="0"/>
              <a:t>4/4/2025</a:t>
            </a:fld>
            <a:endParaRPr lang="en-US"/>
          </a:p>
        </p:txBody>
      </p:sp>
      <p:sp>
        <p:nvSpPr>
          <p:cNvPr id="4" name="Footer Placeholder 3">
            <a:extLst>
              <a:ext uri="{FF2B5EF4-FFF2-40B4-BE49-F238E27FC236}">
                <a16:creationId xmlns:a16="http://schemas.microsoft.com/office/drawing/2014/main" id="{7386C94C-4C96-0877-DE60-22E648AC09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C2E865-454F-3534-3FB6-AF6DF985E803}"/>
              </a:ext>
            </a:extLst>
          </p:cNvPr>
          <p:cNvSpPr>
            <a:spLocks noGrp="1"/>
          </p:cNvSpPr>
          <p:nvPr>
            <p:ph type="sldNum" sz="quarter" idx="12"/>
          </p:nvPr>
        </p:nvSpPr>
        <p:spPr/>
        <p:txBody>
          <a:bodyPr/>
          <a:lstStyle/>
          <a:p>
            <a:fld id="{955D4BF4-BE0A-4D32-9F54-0291878D67B6}" type="slidenum">
              <a:rPr lang="en-US" smtClean="0"/>
              <a:t>‹#›</a:t>
            </a:fld>
            <a:endParaRPr lang="en-US"/>
          </a:p>
        </p:txBody>
      </p:sp>
    </p:spTree>
    <p:extLst>
      <p:ext uri="{BB962C8B-B14F-4D97-AF65-F5344CB8AC3E}">
        <p14:creationId xmlns:p14="http://schemas.microsoft.com/office/powerpoint/2010/main" val="161294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62ACB-C506-7877-C90C-19C98820897F}"/>
              </a:ext>
            </a:extLst>
          </p:cNvPr>
          <p:cNvSpPr>
            <a:spLocks noGrp="1"/>
          </p:cNvSpPr>
          <p:nvPr>
            <p:ph type="dt" sz="half" idx="10"/>
          </p:nvPr>
        </p:nvSpPr>
        <p:spPr/>
        <p:txBody>
          <a:bodyPr/>
          <a:lstStyle/>
          <a:p>
            <a:fld id="{67B693C6-D9C3-45CC-A1BA-90288CAAB0A1}" type="datetimeFigureOut">
              <a:rPr lang="en-US" smtClean="0"/>
              <a:t>4/4/2025</a:t>
            </a:fld>
            <a:endParaRPr lang="en-US"/>
          </a:p>
        </p:txBody>
      </p:sp>
      <p:sp>
        <p:nvSpPr>
          <p:cNvPr id="3" name="Footer Placeholder 2">
            <a:extLst>
              <a:ext uri="{FF2B5EF4-FFF2-40B4-BE49-F238E27FC236}">
                <a16:creationId xmlns:a16="http://schemas.microsoft.com/office/drawing/2014/main" id="{DF22359D-F899-037D-9213-44D6A1569B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4A9060-904A-20C9-7646-E15C017E895E}"/>
              </a:ext>
            </a:extLst>
          </p:cNvPr>
          <p:cNvSpPr>
            <a:spLocks noGrp="1"/>
          </p:cNvSpPr>
          <p:nvPr>
            <p:ph type="sldNum" sz="quarter" idx="12"/>
          </p:nvPr>
        </p:nvSpPr>
        <p:spPr/>
        <p:txBody>
          <a:bodyPr/>
          <a:lstStyle/>
          <a:p>
            <a:fld id="{955D4BF4-BE0A-4D32-9F54-0291878D67B6}" type="slidenum">
              <a:rPr lang="en-US" smtClean="0"/>
              <a:t>‹#›</a:t>
            </a:fld>
            <a:endParaRPr lang="en-US"/>
          </a:p>
        </p:txBody>
      </p:sp>
    </p:spTree>
    <p:extLst>
      <p:ext uri="{BB962C8B-B14F-4D97-AF65-F5344CB8AC3E}">
        <p14:creationId xmlns:p14="http://schemas.microsoft.com/office/powerpoint/2010/main" val="338522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8972-AF83-58ED-FE9F-A2DB8983A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9C3DB2-CFEC-0B1A-4266-1584B95C8D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9CC337-92FD-A055-ECCE-8FAAB5759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217A69-532F-9AAB-63DB-7CC5B599970C}"/>
              </a:ext>
            </a:extLst>
          </p:cNvPr>
          <p:cNvSpPr>
            <a:spLocks noGrp="1"/>
          </p:cNvSpPr>
          <p:nvPr>
            <p:ph type="dt" sz="half" idx="10"/>
          </p:nvPr>
        </p:nvSpPr>
        <p:spPr/>
        <p:txBody>
          <a:bodyPr/>
          <a:lstStyle/>
          <a:p>
            <a:fld id="{67B693C6-D9C3-45CC-A1BA-90288CAAB0A1}" type="datetimeFigureOut">
              <a:rPr lang="en-US" smtClean="0"/>
              <a:t>4/4/2025</a:t>
            </a:fld>
            <a:endParaRPr lang="en-US"/>
          </a:p>
        </p:txBody>
      </p:sp>
      <p:sp>
        <p:nvSpPr>
          <p:cNvPr id="6" name="Footer Placeholder 5">
            <a:extLst>
              <a:ext uri="{FF2B5EF4-FFF2-40B4-BE49-F238E27FC236}">
                <a16:creationId xmlns:a16="http://schemas.microsoft.com/office/drawing/2014/main" id="{9468966D-824E-694B-25A2-28F8435FA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C3BB2-42A2-B139-F454-39D23D3F2A60}"/>
              </a:ext>
            </a:extLst>
          </p:cNvPr>
          <p:cNvSpPr>
            <a:spLocks noGrp="1"/>
          </p:cNvSpPr>
          <p:nvPr>
            <p:ph type="sldNum" sz="quarter" idx="12"/>
          </p:nvPr>
        </p:nvSpPr>
        <p:spPr/>
        <p:txBody>
          <a:bodyPr/>
          <a:lstStyle/>
          <a:p>
            <a:fld id="{955D4BF4-BE0A-4D32-9F54-0291878D67B6}" type="slidenum">
              <a:rPr lang="en-US" smtClean="0"/>
              <a:t>‹#›</a:t>
            </a:fld>
            <a:endParaRPr lang="en-US"/>
          </a:p>
        </p:txBody>
      </p:sp>
    </p:spTree>
    <p:extLst>
      <p:ext uri="{BB962C8B-B14F-4D97-AF65-F5344CB8AC3E}">
        <p14:creationId xmlns:p14="http://schemas.microsoft.com/office/powerpoint/2010/main" val="160587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D6E5-72ED-A790-4AD5-4CF8C402E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F6B97F-F0D7-5809-C20B-61689A6717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B4E277-1854-BFEC-D4BB-0A2312576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F52E7-2388-9DE3-1B8C-7A04BF16A9C8}"/>
              </a:ext>
            </a:extLst>
          </p:cNvPr>
          <p:cNvSpPr>
            <a:spLocks noGrp="1"/>
          </p:cNvSpPr>
          <p:nvPr>
            <p:ph type="dt" sz="half" idx="10"/>
          </p:nvPr>
        </p:nvSpPr>
        <p:spPr/>
        <p:txBody>
          <a:bodyPr/>
          <a:lstStyle/>
          <a:p>
            <a:fld id="{67B693C6-D9C3-45CC-A1BA-90288CAAB0A1}" type="datetimeFigureOut">
              <a:rPr lang="en-US" smtClean="0"/>
              <a:t>4/4/2025</a:t>
            </a:fld>
            <a:endParaRPr lang="en-US"/>
          </a:p>
        </p:txBody>
      </p:sp>
      <p:sp>
        <p:nvSpPr>
          <p:cNvPr id="6" name="Footer Placeholder 5">
            <a:extLst>
              <a:ext uri="{FF2B5EF4-FFF2-40B4-BE49-F238E27FC236}">
                <a16:creationId xmlns:a16="http://schemas.microsoft.com/office/drawing/2014/main" id="{F79A5077-7DD8-B878-012D-E625C1B83B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ABC564-84A1-4A86-4419-630195AC6C3D}"/>
              </a:ext>
            </a:extLst>
          </p:cNvPr>
          <p:cNvSpPr>
            <a:spLocks noGrp="1"/>
          </p:cNvSpPr>
          <p:nvPr>
            <p:ph type="sldNum" sz="quarter" idx="12"/>
          </p:nvPr>
        </p:nvSpPr>
        <p:spPr/>
        <p:txBody>
          <a:bodyPr/>
          <a:lstStyle/>
          <a:p>
            <a:fld id="{955D4BF4-BE0A-4D32-9F54-0291878D67B6}" type="slidenum">
              <a:rPr lang="en-US" smtClean="0"/>
              <a:t>‹#›</a:t>
            </a:fld>
            <a:endParaRPr lang="en-US"/>
          </a:p>
        </p:txBody>
      </p:sp>
    </p:spTree>
    <p:extLst>
      <p:ext uri="{BB962C8B-B14F-4D97-AF65-F5344CB8AC3E}">
        <p14:creationId xmlns:p14="http://schemas.microsoft.com/office/powerpoint/2010/main" val="287681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09805B-8AB7-8B66-7595-E65069456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AD2732-4C3D-0BDA-2244-0AA3060E0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442F-F608-FB6B-F634-3A0F313536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B693C6-D9C3-45CC-A1BA-90288CAAB0A1}" type="datetimeFigureOut">
              <a:rPr lang="en-US" smtClean="0"/>
              <a:t>4/4/2025</a:t>
            </a:fld>
            <a:endParaRPr lang="en-US"/>
          </a:p>
        </p:txBody>
      </p:sp>
      <p:sp>
        <p:nvSpPr>
          <p:cNvPr id="5" name="Footer Placeholder 4">
            <a:extLst>
              <a:ext uri="{FF2B5EF4-FFF2-40B4-BE49-F238E27FC236}">
                <a16:creationId xmlns:a16="http://schemas.microsoft.com/office/drawing/2014/main" id="{267B7809-B757-6BFB-1918-FE476504E8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10657C7-27F5-775F-1D86-44C0F59E3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5D4BF4-BE0A-4D32-9F54-0291878D67B6}" type="slidenum">
              <a:rPr lang="en-US" smtClean="0"/>
              <a:t>‹#›</a:t>
            </a:fld>
            <a:endParaRPr lang="en-US"/>
          </a:p>
        </p:txBody>
      </p:sp>
    </p:spTree>
    <p:extLst>
      <p:ext uri="{BB962C8B-B14F-4D97-AF65-F5344CB8AC3E}">
        <p14:creationId xmlns:p14="http://schemas.microsoft.com/office/powerpoint/2010/main" val="2072597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ot air balloon taking off in desert under Milky Way">
            <a:extLst>
              <a:ext uri="{FF2B5EF4-FFF2-40B4-BE49-F238E27FC236}">
                <a16:creationId xmlns:a16="http://schemas.microsoft.com/office/drawing/2014/main" id="{F05FACC8-26D4-4D82-91B9-21B359F9A049}"/>
              </a:ext>
            </a:extLst>
          </p:cNvPr>
          <p:cNvPicPr>
            <a:picLocks noChangeAspect="1"/>
          </p:cNvPicPr>
          <p:nvPr/>
        </p:nvPicPr>
        <p:blipFill rotWithShape="1">
          <a:blip r:embed="rId2"/>
          <a:srcRect l="4653" r="18072" b="9091"/>
          <a:stretch/>
        </p:blipFill>
        <p:spPr>
          <a:xfrm>
            <a:off x="20" y="10"/>
            <a:ext cx="8668492" cy="6857990"/>
          </a:xfrm>
          <a:prstGeom prst="rect">
            <a:avLst/>
          </a:prstGeom>
        </p:spPr>
      </p:pic>
      <p:sp>
        <p:nvSpPr>
          <p:cNvPr id="30" name="Rectangle 29">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CA628DB-CAF5-CA75-FD30-EDF956CB6EDE}"/>
              </a:ext>
            </a:extLst>
          </p:cNvPr>
          <p:cNvSpPr txBox="1"/>
          <p:nvPr/>
        </p:nvSpPr>
        <p:spPr>
          <a:xfrm>
            <a:off x="7848600"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latin typeface="+mj-lt"/>
                <a:ea typeface="+mj-ea"/>
                <a:cs typeface="+mj-cs"/>
              </a:rPr>
              <a:t>Transitioning  </a:t>
            </a:r>
          </a:p>
          <a:p>
            <a:pPr>
              <a:lnSpc>
                <a:spcPct val="90000"/>
              </a:lnSpc>
              <a:spcBef>
                <a:spcPct val="0"/>
              </a:spcBef>
              <a:spcAft>
                <a:spcPts val="600"/>
              </a:spcAft>
            </a:pPr>
            <a:r>
              <a:rPr lang="en-US" sz="4400" dirty="0">
                <a:latin typeface="+mj-lt"/>
                <a:ea typeface="+mj-ea"/>
                <a:cs typeface="+mj-cs"/>
              </a:rPr>
              <a:t>To Non-exempt: </a:t>
            </a:r>
          </a:p>
          <a:p>
            <a:pPr>
              <a:lnSpc>
                <a:spcPct val="90000"/>
              </a:lnSpc>
              <a:spcBef>
                <a:spcPct val="0"/>
              </a:spcBef>
              <a:spcAft>
                <a:spcPts val="600"/>
              </a:spcAft>
            </a:pPr>
            <a:r>
              <a:rPr lang="en-US" sz="4400" dirty="0">
                <a:latin typeface="+mj-lt"/>
                <a:ea typeface="+mj-ea"/>
                <a:cs typeface="+mj-cs"/>
              </a:rPr>
              <a:t>What is Changing?</a:t>
            </a: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04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C6313E-9E20-8517-7B22-873C4189A2EA}"/>
              </a:ext>
            </a:extLst>
          </p:cNvPr>
          <p:cNvPicPr>
            <a:picLocks noChangeAspect="1"/>
          </p:cNvPicPr>
          <p:nvPr/>
        </p:nvPicPr>
        <p:blipFill>
          <a:blip r:embed="rId3">
            <a:alphaModFix/>
          </a:blip>
          <a:stretch>
            <a:fillRect/>
          </a:stretch>
        </p:blipFill>
        <p:spPr>
          <a:xfrm>
            <a:off x="4759466" y="552450"/>
            <a:ext cx="7147612" cy="532466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 name="TextBox 2">
            <a:extLst>
              <a:ext uri="{FF2B5EF4-FFF2-40B4-BE49-F238E27FC236}">
                <a16:creationId xmlns:a16="http://schemas.microsoft.com/office/drawing/2014/main" id="{1A00286F-A492-CC39-1BEC-2AABFD3E04D7}"/>
              </a:ext>
            </a:extLst>
          </p:cNvPr>
          <p:cNvSpPr txBox="1"/>
          <p:nvPr/>
        </p:nvSpPr>
        <p:spPr>
          <a:xfrm>
            <a:off x="501098" y="3331053"/>
            <a:ext cx="5054876" cy="3139321"/>
          </a:xfrm>
          <a:custGeom>
            <a:avLst/>
            <a:gdLst>
              <a:gd name="connsiteX0" fmla="*/ 0 w 5054876"/>
              <a:gd name="connsiteY0" fmla="*/ 0 h 3139321"/>
              <a:gd name="connsiteX1" fmla="*/ 732957 w 5054876"/>
              <a:gd name="connsiteY1" fmla="*/ 0 h 3139321"/>
              <a:gd name="connsiteX2" fmla="*/ 1263719 w 5054876"/>
              <a:gd name="connsiteY2" fmla="*/ 0 h 3139321"/>
              <a:gd name="connsiteX3" fmla="*/ 1996676 w 5054876"/>
              <a:gd name="connsiteY3" fmla="*/ 0 h 3139321"/>
              <a:gd name="connsiteX4" fmla="*/ 2628536 w 5054876"/>
              <a:gd name="connsiteY4" fmla="*/ 0 h 3139321"/>
              <a:gd name="connsiteX5" fmla="*/ 3361493 w 5054876"/>
              <a:gd name="connsiteY5" fmla="*/ 0 h 3139321"/>
              <a:gd name="connsiteX6" fmla="*/ 3841706 w 5054876"/>
              <a:gd name="connsiteY6" fmla="*/ 0 h 3139321"/>
              <a:gd name="connsiteX7" fmla="*/ 4423017 w 5054876"/>
              <a:gd name="connsiteY7" fmla="*/ 0 h 3139321"/>
              <a:gd name="connsiteX8" fmla="*/ 5054876 w 5054876"/>
              <a:gd name="connsiteY8" fmla="*/ 0 h 3139321"/>
              <a:gd name="connsiteX9" fmla="*/ 5054876 w 5054876"/>
              <a:gd name="connsiteY9" fmla="*/ 659257 h 3139321"/>
              <a:gd name="connsiteX10" fmla="*/ 5054876 w 5054876"/>
              <a:gd name="connsiteY10" fmla="*/ 1224335 h 3139321"/>
              <a:gd name="connsiteX11" fmla="*/ 5054876 w 5054876"/>
              <a:gd name="connsiteY11" fmla="*/ 1852199 h 3139321"/>
              <a:gd name="connsiteX12" fmla="*/ 5054876 w 5054876"/>
              <a:gd name="connsiteY12" fmla="*/ 2511457 h 3139321"/>
              <a:gd name="connsiteX13" fmla="*/ 5054876 w 5054876"/>
              <a:gd name="connsiteY13" fmla="*/ 3139321 h 3139321"/>
              <a:gd name="connsiteX14" fmla="*/ 4321919 w 5054876"/>
              <a:gd name="connsiteY14" fmla="*/ 3139321 h 3139321"/>
              <a:gd name="connsiteX15" fmla="*/ 3841706 w 5054876"/>
              <a:gd name="connsiteY15" fmla="*/ 3139321 h 3139321"/>
              <a:gd name="connsiteX16" fmla="*/ 3159298 w 5054876"/>
              <a:gd name="connsiteY16" fmla="*/ 3139321 h 3139321"/>
              <a:gd name="connsiteX17" fmla="*/ 2426340 w 5054876"/>
              <a:gd name="connsiteY17" fmla="*/ 3139321 h 3139321"/>
              <a:gd name="connsiteX18" fmla="*/ 1693383 w 5054876"/>
              <a:gd name="connsiteY18" fmla="*/ 3139321 h 3139321"/>
              <a:gd name="connsiteX19" fmla="*/ 1010975 w 5054876"/>
              <a:gd name="connsiteY19" fmla="*/ 3139321 h 3139321"/>
              <a:gd name="connsiteX20" fmla="*/ 0 w 5054876"/>
              <a:gd name="connsiteY20" fmla="*/ 3139321 h 3139321"/>
              <a:gd name="connsiteX21" fmla="*/ 0 w 5054876"/>
              <a:gd name="connsiteY21" fmla="*/ 2480064 h 3139321"/>
              <a:gd name="connsiteX22" fmla="*/ 0 w 5054876"/>
              <a:gd name="connsiteY22" fmla="*/ 1789413 h 3139321"/>
              <a:gd name="connsiteX23" fmla="*/ 0 w 5054876"/>
              <a:gd name="connsiteY23" fmla="*/ 1161549 h 3139321"/>
              <a:gd name="connsiteX24" fmla="*/ 0 w 5054876"/>
              <a:gd name="connsiteY24" fmla="*/ 0 h 313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54876" h="3139321" extrusionOk="0">
                <a:moveTo>
                  <a:pt x="0" y="0"/>
                </a:moveTo>
                <a:cubicBezTo>
                  <a:pt x="309693" y="17638"/>
                  <a:pt x="574895" y="5472"/>
                  <a:pt x="732957" y="0"/>
                </a:cubicBezTo>
                <a:cubicBezTo>
                  <a:pt x="891019" y="-5472"/>
                  <a:pt x="1003511" y="25322"/>
                  <a:pt x="1263719" y="0"/>
                </a:cubicBezTo>
                <a:cubicBezTo>
                  <a:pt x="1523927" y="-25322"/>
                  <a:pt x="1663019" y="25847"/>
                  <a:pt x="1996676" y="0"/>
                </a:cubicBezTo>
                <a:cubicBezTo>
                  <a:pt x="2330333" y="-25847"/>
                  <a:pt x="2383526" y="-19115"/>
                  <a:pt x="2628536" y="0"/>
                </a:cubicBezTo>
                <a:cubicBezTo>
                  <a:pt x="2873546" y="19115"/>
                  <a:pt x="3175782" y="-35520"/>
                  <a:pt x="3361493" y="0"/>
                </a:cubicBezTo>
                <a:cubicBezTo>
                  <a:pt x="3547204" y="35520"/>
                  <a:pt x="3611669" y="21483"/>
                  <a:pt x="3841706" y="0"/>
                </a:cubicBezTo>
                <a:cubicBezTo>
                  <a:pt x="4071743" y="-21483"/>
                  <a:pt x="4300640" y="-9616"/>
                  <a:pt x="4423017" y="0"/>
                </a:cubicBezTo>
                <a:cubicBezTo>
                  <a:pt x="4545394" y="9616"/>
                  <a:pt x="4771018" y="-7099"/>
                  <a:pt x="5054876" y="0"/>
                </a:cubicBezTo>
                <a:cubicBezTo>
                  <a:pt x="5084064" y="238185"/>
                  <a:pt x="5062295" y="521579"/>
                  <a:pt x="5054876" y="659257"/>
                </a:cubicBezTo>
                <a:cubicBezTo>
                  <a:pt x="5047457" y="796935"/>
                  <a:pt x="5066100" y="965637"/>
                  <a:pt x="5054876" y="1224335"/>
                </a:cubicBezTo>
                <a:cubicBezTo>
                  <a:pt x="5043652" y="1483033"/>
                  <a:pt x="5052443" y="1718812"/>
                  <a:pt x="5054876" y="1852199"/>
                </a:cubicBezTo>
                <a:cubicBezTo>
                  <a:pt x="5057309" y="1985586"/>
                  <a:pt x="5036622" y="2308112"/>
                  <a:pt x="5054876" y="2511457"/>
                </a:cubicBezTo>
                <a:cubicBezTo>
                  <a:pt x="5073130" y="2714802"/>
                  <a:pt x="5065843" y="3006389"/>
                  <a:pt x="5054876" y="3139321"/>
                </a:cubicBezTo>
                <a:cubicBezTo>
                  <a:pt x="4826444" y="3108472"/>
                  <a:pt x="4558991" y="3148306"/>
                  <a:pt x="4321919" y="3139321"/>
                </a:cubicBezTo>
                <a:cubicBezTo>
                  <a:pt x="4084847" y="3130336"/>
                  <a:pt x="4027160" y="3157850"/>
                  <a:pt x="3841706" y="3139321"/>
                </a:cubicBezTo>
                <a:cubicBezTo>
                  <a:pt x="3656252" y="3120792"/>
                  <a:pt x="3308402" y="3106824"/>
                  <a:pt x="3159298" y="3139321"/>
                </a:cubicBezTo>
                <a:cubicBezTo>
                  <a:pt x="3010194" y="3171818"/>
                  <a:pt x="2756498" y="3162714"/>
                  <a:pt x="2426340" y="3139321"/>
                </a:cubicBezTo>
                <a:cubicBezTo>
                  <a:pt x="2096182" y="3115928"/>
                  <a:pt x="1899155" y="3112721"/>
                  <a:pt x="1693383" y="3139321"/>
                </a:cubicBezTo>
                <a:cubicBezTo>
                  <a:pt x="1487611" y="3165921"/>
                  <a:pt x="1263782" y="3135004"/>
                  <a:pt x="1010975" y="3139321"/>
                </a:cubicBezTo>
                <a:cubicBezTo>
                  <a:pt x="758168" y="3143638"/>
                  <a:pt x="380647" y="3150614"/>
                  <a:pt x="0" y="3139321"/>
                </a:cubicBezTo>
                <a:cubicBezTo>
                  <a:pt x="-12136" y="2898274"/>
                  <a:pt x="12392" y="2700549"/>
                  <a:pt x="0" y="2480064"/>
                </a:cubicBezTo>
                <a:cubicBezTo>
                  <a:pt x="-12392" y="2259579"/>
                  <a:pt x="-18915" y="2029136"/>
                  <a:pt x="0" y="1789413"/>
                </a:cubicBezTo>
                <a:cubicBezTo>
                  <a:pt x="18915" y="1549690"/>
                  <a:pt x="-6781" y="1307097"/>
                  <a:pt x="0" y="1161549"/>
                </a:cubicBezTo>
                <a:cubicBezTo>
                  <a:pt x="6781" y="1016001"/>
                  <a:pt x="-25721" y="371197"/>
                  <a:pt x="0" y="0"/>
                </a:cubicBezTo>
                <a:close/>
              </a:path>
            </a:pathLst>
          </a:custGeom>
          <a:noFill/>
          <a:ln>
            <a:solidFill>
              <a:schemeClr val="tx1"/>
            </a:solidFill>
            <a:extLst>
              <a:ext uri="{C807C97D-BFC1-408E-A445-0C87EB9F89A2}">
                <ask:lineSketchStyleProps xmlns:ask="http://schemas.microsoft.com/office/drawing/2018/sketchyshapes" sd="1941442049">
                  <a:prstGeom prst="rect">
                    <a:avLst/>
                  </a:prstGeom>
                  <ask:type>
                    <ask:lineSketchFreehand/>
                  </ask:type>
                </ask:lineSketchStyleProps>
              </a:ext>
            </a:extLst>
          </a:ln>
        </p:spPr>
        <p:txBody>
          <a:bodyPr wrap="square" rtlCol="0">
            <a:spAutoFit/>
          </a:bodyPr>
          <a:lstStyle/>
          <a:p>
            <a:pPr algn="ctr"/>
            <a:r>
              <a:rPr lang="en-US" b="1" dirty="0"/>
              <a:t>Sleeping Time: 24 Hours or More</a:t>
            </a:r>
          </a:p>
          <a:p>
            <a:r>
              <a:rPr lang="en-US" dirty="0"/>
              <a:t>The university is required to provide adequate sleeping facilities. </a:t>
            </a:r>
          </a:p>
          <a:p>
            <a:r>
              <a:rPr lang="en-US" dirty="0"/>
              <a:t>The following can be excluded from compensated hours of pay: </a:t>
            </a:r>
          </a:p>
          <a:p>
            <a:pPr marL="342900" indent="-342900">
              <a:buFont typeface="+mj-lt"/>
              <a:buAutoNum type="arabicPeriod"/>
            </a:pPr>
            <a:r>
              <a:rPr lang="en-US" dirty="0"/>
              <a:t>Meal periods when relieved from duties.</a:t>
            </a:r>
          </a:p>
          <a:p>
            <a:pPr marL="342900" indent="-342900">
              <a:buFont typeface="+mj-lt"/>
              <a:buAutoNum type="arabicPeriod"/>
            </a:pPr>
            <a:r>
              <a:rPr lang="en-US" dirty="0"/>
              <a:t>Sleeping periods of not more than 8 hours provided the employee had 5 hours of uninterrupted sleep. If less than 5, then all hours are compensated.</a:t>
            </a:r>
          </a:p>
          <a:p>
            <a:endParaRPr lang="en-US" dirty="0"/>
          </a:p>
        </p:txBody>
      </p:sp>
      <p:sp>
        <p:nvSpPr>
          <p:cNvPr id="4" name="TextBox 3">
            <a:extLst>
              <a:ext uri="{FF2B5EF4-FFF2-40B4-BE49-F238E27FC236}">
                <a16:creationId xmlns:a16="http://schemas.microsoft.com/office/drawing/2014/main" id="{EB2CC3CF-2AE1-A9A8-D5F0-0B41E76F7F63}"/>
              </a:ext>
            </a:extLst>
          </p:cNvPr>
          <p:cNvSpPr txBox="1"/>
          <p:nvPr/>
        </p:nvSpPr>
        <p:spPr>
          <a:xfrm>
            <a:off x="501098" y="387626"/>
            <a:ext cx="5054876" cy="2484783"/>
          </a:xfrm>
          <a:custGeom>
            <a:avLst/>
            <a:gdLst>
              <a:gd name="connsiteX0" fmla="*/ 0 w 5054876"/>
              <a:gd name="connsiteY0" fmla="*/ 0 h 2484783"/>
              <a:gd name="connsiteX1" fmla="*/ 530762 w 5054876"/>
              <a:gd name="connsiteY1" fmla="*/ 0 h 2484783"/>
              <a:gd name="connsiteX2" fmla="*/ 1010975 w 5054876"/>
              <a:gd name="connsiteY2" fmla="*/ 0 h 2484783"/>
              <a:gd name="connsiteX3" fmla="*/ 1491188 w 5054876"/>
              <a:gd name="connsiteY3" fmla="*/ 0 h 2484783"/>
              <a:gd name="connsiteX4" fmla="*/ 2021950 w 5054876"/>
              <a:gd name="connsiteY4" fmla="*/ 0 h 2484783"/>
              <a:gd name="connsiteX5" fmla="*/ 2603261 w 5054876"/>
              <a:gd name="connsiteY5" fmla="*/ 0 h 2484783"/>
              <a:gd name="connsiteX6" fmla="*/ 3184572 w 5054876"/>
              <a:gd name="connsiteY6" fmla="*/ 0 h 2484783"/>
              <a:gd name="connsiteX7" fmla="*/ 3715334 w 5054876"/>
              <a:gd name="connsiteY7" fmla="*/ 0 h 2484783"/>
              <a:gd name="connsiteX8" fmla="*/ 4296645 w 5054876"/>
              <a:gd name="connsiteY8" fmla="*/ 0 h 2484783"/>
              <a:gd name="connsiteX9" fmla="*/ 5054876 w 5054876"/>
              <a:gd name="connsiteY9" fmla="*/ 0 h 2484783"/>
              <a:gd name="connsiteX10" fmla="*/ 5054876 w 5054876"/>
              <a:gd name="connsiteY10" fmla="*/ 596348 h 2484783"/>
              <a:gd name="connsiteX11" fmla="*/ 5054876 w 5054876"/>
              <a:gd name="connsiteY11" fmla="*/ 1242392 h 2484783"/>
              <a:gd name="connsiteX12" fmla="*/ 5054876 w 5054876"/>
              <a:gd name="connsiteY12" fmla="*/ 1789044 h 2484783"/>
              <a:gd name="connsiteX13" fmla="*/ 5054876 w 5054876"/>
              <a:gd name="connsiteY13" fmla="*/ 2484783 h 2484783"/>
              <a:gd name="connsiteX14" fmla="*/ 4372468 w 5054876"/>
              <a:gd name="connsiteY14" fmla="*/ 2484783 h 2484783"/>
              <a:gd name="connsiteX15" fmla="*/ 3791157 w 5054876"/>
              <a:gd name="connsiteY15" fmla="*/ 2484783 h 2484783"/>
              <a:gd name="connsiteX16" fmla="*/ 3209846 w 5054876"/>
              <a:gd name="connsiteY16" fmla="*/ 2484783 h 2484783"/>
              <a:gd name="connsiteX17" fmla="*/ 2476889 w 5054876"/>
              <a:gd name="connsiteY17" fmla="*/ 2484783 h 2484783"/>
              <a:gd name="connsiteX18" fmla="*/ 1996676 w 5054876"/>
              <a:gd name="connsiteY18" fmla="*/ 2484783 h 2484783"/>
              <a:gd name="connsiteX19" fmla="*/ 1364817 w 5054876"/>
              <a:gd name="connsiteY19" fmla="*/ 2484783 h 2484783"/>
              <a:gd name="connsiteX20" fmla="*/ 682408 w 5054876"/>
              <a:gd name="connsiteY20" fmla="*/ 2484783 h 2484783"/>
              <a:gd name="connsiteX21" fmla="*/ 0 w 5054876"/>
              <a:gd name="connsiteY21" fmla="*/ 2484783 h 2484783"/>
              <a:gd name="connsiteX22" fmla="*/ 0 w 5054876"/>
              <a:gd name="connsiteY22" fmla="*/ 1938131 h 2484783"/>
              <a:gd name="connsiteX23" fmla="*/ 0 w 5054876"/>
              <a:gd name="connsiteY23" fmla="*/ 1366631 h 2484783"/>
              <a:gd name="connsiteX24" fmla="*/ 0 w 5054876"/>
              <a:gd name="connsiteY24" fmla="*/ 770283 h 2484783"/>
              <a:gd name="connsiteX25" fmla="*/ 0 w 5054876"/>
              <a:gd name="connsiteY25" fmla="*/ 0 h 248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54876" h="2484783" extrusionOk="0">
                <a:moveTo>
                  <a:pt x="0" y="0"/>
                </a:moveTo>
                <a:cubicBezTo>
                  <a:pt x="164752" y="12567"/>
                  <a:pt x="379058" y="-9872"/>
                  <a:pt x="530762" y="0"/>
                </a:cubicBezTo>
                <a:cubicBezTo>
                  <a:pt x="682466" y="9872"/>
                  <a:pt x="780892" y="-9023"/>
                  <a:pt x="1010975" y="0"/>
                </a:cubicBezTo>
                <a:cubicBezTo>
                  <a:pt x="1241058" y="9023"/>
                  <a:pt x="1378866" y="5605"/>
                  <a:pt x="1491188" y="0"/>
                </a:cubicBezTo>
                <a:cubicBezTo>
                  <a:pt x="1603510" y="-5605"/>
                  <a:pt x="1778408" y="-7106"/>
                  <a:pt x="2021950" y="0"/>
                </a:cubicBezTo>
                <a:cubicBezTo>
                  <a:pt x="2265492" y="7106"/>
                  <a:pt x="2437272" y="-18974"/>
                  <a:pt x="2603261" y="0"/>
                </a:cubicBezTo>
                <a:cubicBezTo>
                  <a:pt x="2769250" y="18974"/>
                  <a:pt x="2933407" y="20551"/>
                  <a:pt x="3184572" y="0"/>
                </a:cubicBezTo>
                <a:cubicBezTo>
                  <a:pt x="3435737" y="-20551"/>
                  <a:pt x="3453046" y="-8679"/>
                  <a:pt x="3715334" y="0"/>
                </a:cubicBezTo>
                <a:cubicBezTo>
                  <a:pt x="3977622" y="8679"/>
                  <a:pt x="4015885" y="-28254"/>
                  <a:pt x="4296645" y="0"/>
                </a:cubicBezTo>
                <a:cubicBezTo>
                  <a:pt x="4577405" y="28254"/>
                  <a:pt x="4745390" y="-13130"/>
                  <a:pt x="5054876" y="0"/>
                </a:cubicBezTo>
                <a:cubicBezTo>
                  <a:pt x="5055389" y="156152"/>
                  <a:pt x="5060537" y="376094"/>
                  <a:pt x="5054876" y="596348"/>
                </a:cubicBezTo>
                <a:cubicBezTo>
                  <a:pt x="5049215" y="816602"/>
                  <a:pt x="5073083" y="993194"/>
                  <a:pt x="5054876" y="1242392"/>
                </a:cubicBezTo>
                <a:cubicBezTo>
                  <a:pt x="5036669" y="1491590"/>
                  <a:pt x="5079586" y="1622715"/>
                  <a:pt x="5054876" y="1789044"/>
                </a:cubicBezTo>
                <a:cubicBezTo>
                  <a:pt x="5030166" y="1955373"/>
                  <a:pt x="5066899" y="2141009"/>
                  <a:pt x="5054876" y="2484783"/>
                </a:cubicBezTo>
                <a:cubicBezTo>
                  <a:pt x="4861364" y="2460810"/>
                  <a:pt x="4636355" y="2517575"/>
                  <a:pt x="4372468" y="2484783"/>
                </a:cubicBezTo>
                <a:cubicBezTo>
                  <a:pt x="4108581" y="2451991"/>
                  <a:pt x="4065489" y="2471050"/>
                  <a:pt x="3791157" y="2484783"/>
                </a:cubicBezTo>
                <a:cubicBezTo>
                  <a:pt x="3516825" y="2498516"/>
                  <a:pt x="3470853" y="2465661"/>
                  <a:pt x="3209846" y="2484783"/>
                </a:cubicBezTo>
                <a:cubicBezTo>
                  <a:pt x="2948839" y="2503905"/>
                  <a:pt x="2811038" y="2450788"/>
                  <a:pt x="2476889" y="2484783"/>
                </a:cubicBezTo>
                <a:cubicBezTo>
                  <a:pt x="2142740" y="2518778"/>
                  <a:pt x="2219009" y="2484389"/>
                  <a:pt x="1996676" y="2484783"/>
                </a:cubicBezTo>
                <a:cubicBezTo>
                  <a:pt x="1774343" y="2485177"/>
                  <a:pt x="1492000" y="2477948"/>
                  <a:pt x="1364817" y="2484783"/>
                </a:cubicBezTo>
                <a:cubicBezTo>
                  <a:pt x="1237634" y="2491618"/>
                  <a:pt x="821080" y="2496886"/>
                  <a:pt x="682408" y="2484783"/>
                </a:cubicBezTo>
                <a:cubicBezTo>
                  <a:pt x="543736" y="2472680"/>
                  <a:pt x="224016" y="2504212"/>
                  <a:pt x="0" y="2484783"/>
                </a:cubicBezTo>
                <a:cubicBezTo>
                  <a:pt x="-2992" y="2243297"/>
                  <a:pt x="25061" y="2075284"/>
                  <a:pt x="0" y="1938131"/>
                </a:cubicBezTo>
                <a:cubicBezTo>
                  <a:pt x="-25061" y="1800978"/>
                  <a:pt x="-215" y="1617192"/>
                  <a:pt x="0" y="1366631"/>
                </a:cubicBezTo>
                <a:cubicBezTo>
                  <a:pt x="215" y="1116070"/>
                  <a:pt x="-13898" y="995992"/>
                  <a:pt x="0" y="770283"/>
                </a:cubicBezTo>
                <a:cubicBezTo>
                  <a:pt x="13898" y="544574"/>
                  <a:pt x="38473" y="211772"/>
                  <a:pt x="0" y="0"/>
                </a:cubicBezTo>
                <a:close/>
              </a:path>
            </a:pathLst>
          </a:custGeom>
          <a:noFill/>
          <a:ln>
            <a:solidFill>
              <a:schemeClr val="tx1"/>
            </a:solidFill>
            <a:extLst>
              <a:ext uri="{C807C97D-BFC1-408E-A445-0C87EB9F89A2}">
                <ask:lineSketchStyleProps xmlns:ask="http://schemas.microsoft.com/office/drawing/2018/sketchyshapes" sd="4060778222">
                  <a:prstGeom prst="rect">
                    <a:avLst/>
                  </a:prstGeom>
                  <ask:type>
                    <ask:lineSketchFreehand/>
                  </ask:type>
                </ask:lineSketchStyleProps>
              </a:ext>
            </a:extLst>
          </a:ln>
        </p:spPr>
        <p:txBody>
          <a:bodyPr wrap="square" rtlCol="0">
            <a:spAutoFit/>
          </a:bodyPr>
          <a:lstStyle/>
          <a:p>
            <a:pPr algn="ctr"/>
            <a:r>
              <a:rPr lang="en-US" b="1" dirty="0"/>
              <a:t>Sleeping Time: Fewer Than 24 Hours</a:t>
            </a:r>
          </a:p>
          <a:p>
            <a:r>
              <a:rPr lang="en-US" dirty="0"/>
              <a:t>All hours  are compensated minus regular meal periods. The university is not required to provide sleeping facilities. </a:t>
            </a:r>
          </a:p>
          <a:p>
            <a:r>
              <a:rPr lang="en-US" sz="1600" i="1" dirty="0"/>
              <a:t>Example: 4-H Camp Chaperone hired 6 p.m. to  8 a.m. to help kids get into tents by 9 and be available if anyone needs something during the night. All hours minus a meal period (if relieved of duties) will be compensated.</a:t>
            </a:r>
          </a:p>
        </p:txBody>
      </p:sp>
    </p:spTree>
    <p:extLst>
      <p:ext uri="{BB962C8B-B14F-4D97-AF65-F5344CB8AC3E}">
        <p14:creationId xmlns:p14="http://schemas.microsoft.com/office/powerpoint/2010/main" val="399610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1A9BE87-B717-20AD-884A-54E124FE993F}"/>
              </a:ext>
            </a:extLst>
          </p:cNvPr>
          <p:cNvPicPr>
            <a:picLocks noChangeAspect="1"/>
          </p:cNvPicPr>
          <p:nvPr/>
        </p:nvPicPr>
        <p:blipFill rotWithShape="1">
          <a:blip r:embed="rId2"/>
          <a:srcRect t="2151" b="7413"/>
          <a:stretch/>
        </p:blipFill>
        <p:spPr>
          <a:xfrm>
            <a:off x="279143" y="299508"/>
            <a:ext cx="5221625" cy="3010397"/>
          </a:xfrm>
          <a:prstGeom prst="rect">
            <a:avLst/>
          </a:prstGeom>
        </p:spPr>
      </p:pic>
      <p:pic>
        <p:nvPicPr>
          <p:cNvPr id="5" name="Picture 4">
            <a:extLst>
              <a:ext uri="{FF2B5EF4-FFF2-40B4-BE49-F238E27FC236}">
                <a16:creationId xmlns:a16="http://schemas.microsoft.com/office/drawing/2014/main" id="{03098360-599E-4BDA-5B8F-0BA0FD721457}"/>
              </a:ext>
            </a:extLst>
          </p:cNvPr>
          <p:cNvPicPr>
            <a:picLocks noChangeAspect="1"/>
          </p:cNvPicPr>
          <p:nvPr/>
        </p:nvPicPr>
        <p:blipFill rotWithShape="1">
          <a:blip r:embed="rId3"/>
          <a:srcRect t="10798" b="10226"/>
          <a:stretch/>
        </p:blipFill>
        <p:spPr>
          <a:xfrm>
            <a:off x="279143" y="3548095"/>
            <a:ext cx="5221625" cy="3010397"/>
          </a:xfrm>
          <a:prstGeom prst="rect">
            <a:avLst/>
          </a:prstGeom>
        </p:spPr>
      </p:pic>
      <p:sp>
        <p:nvSpPr>
          <p:cNvPr id="6" name="TextBox 5">
            <a:extLst>
              <a:ext uri="{FF2B5EF4-FFF2-40B4-BE49-F238E27FC236}">
                <a16:creationId xmlns:a16="http://schemas.microsoft.com/office/drawing/2014/main" id="{06877621-89FA-331F-8552-4C0D2B2CCC01}"/>
              </a:ext>
            </a:extLst>
          </p:cNvPr>
          <p:cNvSpPr txBox="1"/>
          <p:nvPr/>
        </p:nvSpPr>
        <p:spPr>
          <a:xfrm>
            <a:off x="5979560" y="184936"/>
            <a:ext cx="5527491" cy="6171414"/>
          </a:xfrm>
          <a:prstGeom prst="rect">
            <a:avLst/>
          </a:prstGeom>
        </p:spPr>
        <p:txBody>
          <a:bodyPr vert="horz" lIns="91440" tIns="45720" rIns="91440" bIns="45720" rtlCol="0" anchor="t">
            <a:normAutofit lnSpcReduction="10000"/>
          </a:bodyPr>
          <a:lstStyle/>
          <a:p>
            <a:pPr>
              <a:lnSpc>
                <a:spcPct val="90000"/>
              </a:lnSpc>
              <a:spcAft>
                <a:spcPts val="600"/>
              </a:spcAft>
            </a:pPr>
            <a:endParaRPr lang="en-US" sz="2000" dirty="0">
              <a:solidFill>
                <a:schemeClr val="tx1">
                  <a:alpha val="80000"/>
                </a:schemeClr>
              </a:solidFill>
            </a:endParaRPr>
          </a:p>
          <a:p>
            <a:pPr>
              <a:lnSpc>
                <a:spcPct val="90000"/>
              </a:lnSpc>
              <a:spcAft>
                <a:spcPts val="600"/>
              </a:spcAft>
            </a:pPr>
            <a:r>
              <a:rPr lang="en-US" sz="2000" dirty="0">
                <a:solidFill>
                  <a:schemeClr val="tx1">
                    <a:alpha val="80000"/>
                  </a:schemeClr>
                </a:solidFill>
              </a:rPr>
              <a:t>A Volunteer is an individual who performs hours of service for </a:t>
            </a:r>
            <a:r>
              <a:rPr lang="en-US" sz="2000" b="1" dirty="0">
                <a:solidFill>
                  <a:schemeClr val="tx1">
                    <a:alpha val="80000"/>
                  </a:schemeClr>
                </a:solidFill>
              </a:rPr>
              <a:t>civic, charitable, or humanitarian </a:t>
            </a:r>
            <a:r>
              <a:rPr lang="en-US" sz="2000" dirty="0">
                <a:solidFill>
                  <a:schemeClr val="tx1">
                    <a:alpha val="80000"/>
                  </a:schemeClr>
                </a:solidFill>
              </a:rPr>
              <a:t>reasons, without promise, expectation or receipt of compensation for services rendered.</a:t>
            </a:r>
          </a:p>
          <a:p>
            <a:pPr>
              <a:lnSpc>
                <a:spcPct val="90000"/>
              </a:lnSpc>
              <a:spcAft>
                <a:spcPts val="600"/>
              </a:spcAft>
            </a:pPr>
            <a:endParaRPr lang="en-US" sz="2000" dirty="0">
              <a:solidFill>
                <a:schemeClr val="tx1">
                  <a:alpha val="80000"/>
                </a:schemeClr>
              </a:solidFill>
            </a:endParaRPr>
          </a:p>
          <a:p>
            <a:pPr marL="571500" lvl="1" indent="-342900">
              <a:lnSpc>
                <a:spcPct val="90000"/>
              </a:lnSpc>
              <a:spcAft>
                <a:spcPts val="600"/>
              </a:spcAft>
              <a:buFont typeface="+mj-lt"/>
              <a:buAutoNum type="arabicPeriod"/>
            </a:pPr>
            <a:r>
              <a:rPr lang="en-US" i="1" dirty="0">
                <a:solidFill>
                  <a:schemeClr val="tx1">
                    <a:alpha val="80000"/>
                  </a:schemeClr>
                </a:solidFill>
              </a:rPr>
              <a:t>Is the activity less than a full-time occupation?</a:t>
            </a:r>
          </a:p>
          <a:p>
            <a:pPr marL="571500" lvl="1" indent="-342900">
              <a:lnSpc>
                <a:spcPct val="90000"/>
              </a:lnSpc>
              <a:spcAft>
                <a:spcPts val="600"/>
              </a:spcAft>
              <a:buFont typeface="+mj-lt"/>
              <a:buAutoNum type="arabicPeriod"/>
            </a:pPr>
            <a:r>
              <a:rPr lang="en-US" i="1" dirty="0">
                <a:solidFill>
                  <a:schemeClr val="tx1">
                    <a:alpha val="80000"/>
                  </a:schemeClr>
                </a:solidFill>
              </a:rPr>
              <a:t>Are the services offered freely and without pressure or coercion?</a:t>
            </a:r>
          </a:p>
          <a:p>
            <a:pPr marL="571500" lvl="1" indent="-342900">
              <a:lnSpc>
                <a:spcPct val="90000"/>
              </a:lnSpc>
              <a:spcAft>
                <a:spcPts val="600"/>
              </a:spcAft>
              <a:buFont typeface="+mj-lt"/>
              <a:buAutoNum type="arabicPeriod"/>
            </a:pPr>
            <a:r>
              <a:rPr lang="en-US" i="1" dirty="0">
                <a:solidFill>
                  <a:schemeClr val="tx1">
                    <a:alpha val="80000"/>
                  </a:schemeClr>
                </a:solidFill>
              </a:rPr>
              <a:t>Are the services of the kind typically associated with volunteer work?</a:t>
            </a:r>
          </a:p>
          <a:p>
            <a:pPr marL="571500" lvl="1" indent="-342900">
              <a:lnSpc>
                <a:spcPct val="90000"/>
              </a:lnSpc>
              <a:spcAft>
                <a:spcPts val="600"/>
              </a:spcAft>
              <a:buFont typeface="+mj-lt"/>
              <a:buAutoNum type="arabicPeriod"/>
            </a:pPr>
            <a:r>
              <a:rPr lang="en-US" i="1" dirty="0">
                <a:solidFill>
                  <a:schemeClr val="tx1">
                    <a:alpha val="80000"/>
                  </a:schemeClr>
                </a:solidFill>
              </a:rPr>
              <a:t>Have regular employees been displaced to accommodate the volunteer?</a:t>
            </a:r>
          </a:p>
          <a:p>
            <a:pPr marL="571500" lvl="1" indent="-342900">
              <a:lnSpc>
                <a:spcPct val="90000"/>
              </a:lnSpc>
              <a:spcAft>
                <a:spcPts val="600"/>
              </a:spcAft>
              <a:buFont typeface="+mj-lt"/>
              <a:buAutoNum type="arabicPeriod"/>
            </a:pPr>
            <a:r>
              <a:rPr lang="en-US" i="1" u="sng" dirty="0">
                <a:solidFill>
                  <a:schemeClr val="tx1">
                    <a:alpha val="80000"/>
                  </a:schemeClr>
                </a:solidFill>
              </a:rPr>
              <a:t>Are the services being offered substantially the same as those provided by a university employee in a paid position?</a:t>
            </a:r>
          </a:p>
          <a:p>
            <a:pPr marL="571500" lvl="1" indent="-342900">
              <a:lnSpc>
                <a:spcPct val="90000"/>
              </a:lnSpc>
              <a:spcAft>
                <a:spcPts val="600"/>
              </a:spcAft>
              <a:buFont typeface="+mj-lt"/>
              <a:buAutoNum type="arabicPeriod"/>
            </a:pPr>
            <a:r>
              <a:rPr lang="en-US" i="1" dirty="0">
                <a:solidFill>
                  <a:schemeClr val="tx1">
                    <a:alpha val="80000"/>
                  </a:schemeClr>
                </a:solidFill>
              </a:rPr>
              <a:t>Does the worker receive (or expect) any benefit for providing the service?</a:t>
            </a:r>
          </a:p>
          <a:p>
            <a:pPr indent="-228600">
              <a:lnSpc>
                <a:spcPct val="90000"/>
              </a:lnSpc>
              <a:spcAft>
                <a:spcPts val="600"/>
              </a:spcAft>
              <a:buFont typeface="Arial" panose="020B0604020202020204" pitchFamily="34" charset="0"/>
              <a:buChar char="•"/>
            </a:pPr>
            <a:endParaRPr lang="en-US" dirty="0">
              <a:solidFill>
                <a:schemeClr val="tx1">
                  <a:alpha val="80000"/>
                </a:schemeClr>
              </a:solidFill>
            </a:endParaRPr>
          </a:p>
          <a:p>
            <a:pPr>
              <a:lnSpc>
                <a:spcPct val="90000"/>
              </a:lnSpc>
              <a:spcAft>
                <a:spcPts val="600"/>
              </a:spcAft>
            </a:pPr>
            <a:r>
              <a:rPr lang="en-US" dirty="0">
                <a:solidFill>
                  <a:schemeClr val="tx1">
                    <a:alpha val="80000"/>
                  </a:schemeClr>
                </a:solidFill>
              </a:rPr>
              <a:t>To safely be considered a volunteer, the first three answers need to be “yes”, and the last three answers need to be “no”.</a:t>
            </a:r>
          </a:p>
          <a:p>
            <a:pPr>
              <a:lnSpc>
                <a:spcPct val="90000"/>
              </a:lnSpc>
              <a:spcAft>
                <a:spcPts val="600"/>
              </a:spcAft>
            </a:pPr>
            <a:endParaRPr lang="en-US" dirty="0">
              <a:solidFill>
                <a:schemeClr val="tx1">
                  <a:alpha val="80000"/>
                </a:schemeClr>
              </a:solidFill>
            </a:endParaRPr>
          </a:p>
        </p:txBody>
      </p:sp>
      <p:cxnSp>
        <p:nvCxnSpPr>
          <p:cNvPr id="23" name="Straight Connector 2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291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0BF10B0-DB24-A8D9-DA67-8DFA7E534259}"/>
              </a:ext>
            </a:extLst>
          </p:cNvPr>
          <p:cNvSpPr txBox="1"/>
          <p:nvPr/>
        </p:nvSpPr>
        <p:spPr>
          <a:xfrm>
            <a:off x="6810060" y="346572"/>
            <a:ext cx="4805996" cy="12971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dirty="0">
                <a:solidFill>
                  <a:schemeClr val="tx2"/>
                </a:solidFill>
                <a:latin typeface="+mj-lt"/>
                <a:ea typeface="+mj-ea"/>
                <a:cs typeface="+mj-cs"/>
              </a:rPr>
              <a:t>Responsibilities</a:t>
            </a:r>
          </a:p>
        </p:txBody>
      </p:sp>
      <p:pic>
        <p:nvPicPr>
          <p:cNvPr id="6" name="Graphic 5" descr="Check List">
            <a:extLst>
              <a:ext uri="{FF2B5EF4-FFF2-40B4-BE49-F238E27FC236}">
                <a16:creationId xmlns:a16="http://schemas.microsoft.com/office/drawing/2014/main" id="{51108E29-5390-E002-4A21-73D326F4D5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9240A8A2-48B9-1D88-1751-7E516498A8AA}"/>
              </a:ext>
            </a:extLst>
          </p:cNvPr>
          <p:cNvSpPr txBox="1"/>
          <p:nvPr/>
        </p:nvSpPr>
        <p:spPr>
          <a:xfrm>
            <a:off x="6262736" y="1196795"/>
            <a:ext cx="5827086" cy="4801314"/>
          </a:xfrm>
          <a:prstGeom prst="rect">
            <a:avLst/>
          </a:prstGeom>
          <a:noFill/>
        </p:spPr>
        <p:txBody>
          <a:bodyPr wrap="square" rtlCol="0">
            <a:spAutoFit/>
          </a:bodyPr>
          <a:lstStyle/>
          <a:p>
            <a:pPr marL="342900" indent="-342900">
              <a:buFont typeface="+mj-lt"/>
              <a:buAutoNum type="arabicPeriod"/>
            </a:pPr>
            <a:r>
              <a:rPr lang="en-US" dirty="0"/>
              <a:t>Accurately record number of hours worked on the correct day.</a:t>
            </a:r>
          </a:p>
          <a:p>
            <a:pPr marL="342900" indent="-342900">
              <a:buFont typeface="+mj-lt"/>
              <a:buAutoNum type="arabicPeriod"/>
            </a:pPr>
            <a:r>
              <a:rPr lang="en-US" dirty="0"/>
              <a:t>Accurately record number of leave hours taken on the correct day.</a:t>
            </a:r>
          </a:p>
          <a:p>
            <a:pPr marL="342900" indent="-342900">
              <a:buFont typeface="+mj-lt"/>
              <a:buAutoNum type="arabicPeriod"/>
            </a:pPr>
            <a:r>
              <a:rPr lang="en-US" dirty="0"/>
              <a:t>Get pre-approval before working overtime.</a:t>
            </a:r>
          </a:p>
          <a:p>
            <a:pPr marL="342900" indent="-342900">
              <a:buFont typeface="+mj-lt"/>
              <a:buAutoNum type="arabicPeriod"/>
            </a:pPr>
            <a:r>
              <a:rPr lang="en-US" dirty="0"/>
              <a:t>Accurately record overtime hours on the correct day.</a:t>
            </a:r>
          </a:p>
          <a:p>
            <a:pPr marL="342900" indent="-342900">
              <a:buFont typeface="+mj-lt"/>
              <a:buAutoNum type="arabicPeriod"/>
            </a:pPr>
            <a:r>
              <a:rPr lang="en-US" dirty="0"/>
              <a:t>Certify timecard on a weekly basis.</a:t>
            </a:r>
          </a:p>
          <a:p>
            <a:pPr marL="342900" indent="-342900">
              <a:buFont typeface="+mj-lt"/>
              <a:buAutoNum type="arabicPeriod"/>
            </a:pPr>
            <a:r>
              <a:rPr lang="en-US" dirty="0"/>
              <a:t>Communicate travel schedule with supervisor before traveling. </a:t>
            </a:r>
          </a:p>
          <a:p>
            <a:pPr marL="342900" indent="-342900">
              <a:buFont typeface="+mj-lt"/>
              <a:buAutoNum type="arabicPeriod"/>
            </a:pPr>
            <a:r>
              <a:rPr lang="en-US" dirty="0"/>
              <a:t>Work with supervisor if flex schedule is necessary to prevent overtime.</a:t>
            </a:r>
          </a:p>
          <a:p>
            <a:pPr marL="342900" indent="-342900">
              <a:buFont typeface="+mj-lt"/>
              <a:buAutoNum type="arabicPeriod"/>
            </a:pPr>
            <a:r>
              <a:rPr lang="en-US" dirty="0"/>
              <a:t>Work with Business Services if you would like an exception schedule built in MyTime.</a:t>
            </a:r>
          </a:p>
          <a:p>
            <a:pPr marL="342900" indent="-342900">
              <a:buFont typeface="+mj-lt"/>
              <a:buAutoNum type="arabicPeriod"/>
            </a:pPr>
            <a:r>
              <a:rPr lang="en-US" dirty="0"/>
              <a:t>Do not perform work duties during break and lunch periods.</a:t>
            </a:r>
          </a:p>
          <a:p>
            <a:pPr marL="342900" indent="-342900">
              <a:buFont typeface="+mj-lt"/>
              <a:buAutoNum type="arabicPeriod"/>
            </a:pPr>
            <a:r>
              <a:rPr lang="en-US" dirty="0"/>
              <a:t>Do not “donate” or “volunteer” your time doing the same work that you are paid for. </a:t>
            </a:r>
          </a:p>
        </p:txBody>
      </p:sp>
    </p:spTree>
    <p:extLst>
      <p:ext uri="{BB962C8B-B14F-4D97-AF65-F5344CB8AC3E}">
        <p14:creationId xmlns:p14="http://schemas.microsoft.com/office/powerpoint/2010/main" val="332060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8A38BC-3C34-9BEC-492C-340D7CD66AAB}"/>
              </a:ext>
            </a:extLst>
          </p:cNvPr>
          <p:cNvSpPr>
            <a:spLocks noGrp="1"/>
          </p:cNvSpPr>
          <p:nvPr>
            <p:ph type="title"/>
          </p:nvPr>
        </p:nvSpPr>
        <p:spPr>
          <a:xfrm>
            <a:off x="551104" y="1197649"/>
            <a:ext cx="4620584" cy="775494"/>
          </a:xfrm>
        </p:spPr>
        <p:txBody>
          <a:bodyPr vert="horz" lIns="91440" tIns="45720" rIns="91440" bIns="45720" rtlCol="0" anchor="b">
            <a:normAutofit/>
          </a:bodyPr>
          <a:lstStyle/>
          <a:p>
            <a:pPr algn="ctr"/>
            <a:r>
              <a:rPr lang="en-US" dirty="0"/>
              <a:t>Policies</a:t>
            </a:r>
          </a:p>
        </p:txBody>
      </p:sp>
      <p:pic>
        <p:nvPicPr>
          <p:cNvPr id="4" name="Picture 3" descr="Different coloured organisers">
            <a:extLst>
              <a:ext uri="{FF2B5EF4-FFF2-40B4-BE49-F238E27FC236}">
                <a16:creationId xmlns:a16="http://schemas.microsoft.com/office/drawing/2014/main" id="{61D6686B-A052-185C-4ABA-512343E0E850}"/>
              </a:ext>
            </a:extLst>
          </p:cNvPr>
          <p:cNvPicPr>
            <a:picLocks noChangeAspect="1"/>
          </p:cNvPicPr>
          <p:nvPr/>
        </p:nvPicPr>
        <p:blipFill rotWithShape="1">
          <a:blip r:embed="rId2"/>
          <a:srcRect l="24110" r="2328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xtBox 4">
            <a:extLst>
              <a:ext uri="{FF2B5EF4-FFF2-40B4-BE49-F238E27FC236}">
                <a16:creationId xmlns:a16="http://schemas.microsoft.com/office/drawing/2014/main" id="{B2E10789-22DC-653F-6C0A-77E3C8A16C27}"/>
              </a:ext>
            </a:extLst>
          </p:cNvPr>
          <p:cNvSpPr txBox="1"/>
          <p:nvPr/>
        </p:nvSpPr>
        <p:spPr>
          <a:xfrm>
            <a:off x="429343" y="2783045"/>
            <a:ext cx="5840460" cy="387747"/>
          </a:xfrm>
          <a:prstGeom prst="rect">
            <a:avLst/>
          </a:prstGeom>
        </p:spPr>
        <p:txBody>
          <a:bodyPr vert="horz" lIns="91440" tIns="45720" rIns="91440" bIns="45720" rtlCol="0">
            <a:normAutofit fontScale="92500" lnSpcReduction="10000"/>
          </a:bodyPr>
          <a:lstStyle/>
          <a:p>
            <a:pPr>
              <a:lnSpc>
                <a:spcPct val="90000"/>
              </a:lnSpc>
              <a:spcBef>
                <a:spcPts val="1000"/>
              </a:spcBef>
            </a:pPr>
            <a:r>
              <a:rPr lang="en-US" sz="2400" dirty="0"/>
              <a:t>3203: Overtime</a:t>
            </a:r>
          </a:p>
        </p:txBody>
      </p:sp>
      <p:sp>
        <p:nvSpPr>
          <p:cNvPr id="6" name="TextBox 5">
            <a:extLst>
              <a:ext uri="{FF2B5EF4-FFF2-40B4-BE49-F238E27FC236}">
                <a16:creationId xmlns:a16="http://schemas.microsoft.com/office/drawing/2014/main" id="{9CA6230C-135B-0490-A7C0-D04A79C31C0D}"/>
              </a:ext>
            </a:extLst>
          </p:cNvPr>
          <p:cNvSpPr txBox="1"/>
          <p:nvPr/>
        </p:nvSpPr>
        <p:spPr>
          <a:xfrm>
            <a:off x="429343" y="3495607"/>
            <a:ext cx="5840460" cy="387747"/>
          </a:xfrm>
          <a:prstGeom prst="rect">
            <a:avLst/>
          </a:prstGeom>
        </p:spPr>
        <p:txBody>
          <a:bodyPr vert="horz" lIns="91440" tIns="45720" rIns="91440" bIns="45720" rtlCol="0">
            <a:normAutofit fontScale="92500" lnSpcReduction="10000"/>
          </a:bodyPr>
          <a:lstStyle/>
          <a:p>
            <a:pPr>
              <a:lnSpc>
                <a:spcPct val="90000"/>
              </a:lnSpc>
              <a:spcBef>
                <a:spcPts val="1000"/>
              </a:spcBef>
            </a:pPr>
            <a:r>
              <a:rPr lang="en-US" sz="2400" dirty="0"/>
              <a:t>3205: Time and Attendance</a:t>
            </a:r>
          </a:p>
        </p:txBody>
      </p:sp>
      <p:sp>
        <p:nvSpPr>
          <p:cNvPr id="7" name="TextBox 6">
            <a:extLst>
              <a:ext uri="{FF2B5EF4-FFF2-40B4-BE49-F238E27FC236}">
                <a16:creationId xmlns:a16="http://schemas.microsoft.com/office/drawing/2014/main" id="{ADBCABBB-6786-7D03-55F8-884DA4838914}"/>
              </a:ext>
            </a:extLst>
          </p:cNvPr>
          <p:cNvSpPr txBox="1"/>
          <p:nvPr/>
        </p:nvSpPr>
        <p:spPr>
          <a:xfrm>
            <a:off x="429343" y="4263033"/>
            <a:ext cx="5840460" cy="387747"/>
          </a:xfrm>
          <a:prstGeom prst="rect">
            <a:avLst/>
          </a:prstGeom>
        </p:spPr>
        <p:txBody>
          <a:bodyPr vert="horz" lIns="91440" tIns="45720" rIns="91440" bIns="45720" rtlCol="0">
            <a:normAutofit fontScale="92500" lnSpcReduction="10000"/>
          </a:bodyPr>
          <a:lstStyle/>
          <a:p>
            <a:pPr>
              <a:lnSpc>
                <a:spcPct val="90000"/>
              </a:lnSpc>
              <a:spcBef>
                <a:spcPts val="1000"/>
              </a:spcBef>
            </a:pPr>
            <a:r>
              <a:rPr lang="en-US" sz="2400" dirty="0"/>
              <a:t>3017: Volunteer Services</a:t>
            </a:r>
          </a:p>
        </p:txBody>
      </p:sp>
      <p:sp>
        <p:nvSpPr>
          <p:cNvPr id="9" name="TextBox 8">
            <a:extLst>
              <a:ext uri="{FF2B5EF4-FFF2-40B4-BE49-F238E27FC236}">
                <a16:creationId xmlns:a16="http://schemas.microsoft.com/office/drawing/2014/main" id="{913C91B0-A80E-FE3B-64A7-BE0B5FDEA652}"/>
              </a:ext>
            </a:extLst>
          </p:cNvPr>
          <p:cNvSpPr txBox="1"/>
          <p:nvPr/>
        </p:nvSpPr>
        <p:spPr>
          <a:xfrm>
            <a:off x="429343" y="5058721"/>
            <a:ext cx="5840460" cy="387747"/>
          </a:xfrm>
          <a:prstGeom prst="rect">
            <a:avLst/>
          </a:prstGeom>
        </p:spPr>
        <p:txBody>
          <a:bodyPr vert="horz" lIns="91440" tIns="45720" rIns="91440" bIns="45720" rtlCol="0">
            <a:normAutofit fontScale="92500" lnSpcReduction="10000"/>
          </a:bodyPr>
          <a:lstStyle/>
          <a:p>
            <a:pPr>
              <a:lnSpc>
                <a:spcPct val="90000"/>
              </a:lnSpc>
              <a:spcBef>
                <a:spcPts val="1000"/>
              </a:spcBef>
            </a:pPr>
            <a:r>
              <a:rPr lang="en-US" sz="2400" dirty="0"/>
              <a:t>3205: Call-Back Pay</a:t>
            </a:r>
          </a:p>
        </p:txBody>
      </p:sp>
    </p:spTree>
    <p:extLst>
      <p:ext uri="{BB962C8B-B14F-4D97-AF65-F5344CB8AC3E}">
        <p14:creationId xmlns:p14="http://schemas.microsoft.com/office/powerpoint/2010/main" val="141548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B5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2FFEC3D-F0E7-E51B-4423-13F210DFC2A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a:solidFill>
                  <a:srgbClr val="FFFFFF"/>
                </a:solidFill>
              </a:rPr>
              <a:t>Your Rights and Responsibilities Under the Fair Labor Standards Act (FLSA)</a:t>
            </a:r>
            <a:br>
              <a:rPr lang="en-US" sz="2000">
                <a:solidFill>
                  <a:srgbClr val="FFFFFF"/>
                </a:solidFill>
              </a:rPr>
            </a:br>
            <a:endParaRPr lang="en-US" sz="2000">
              <a:solidFill>
                <a:srgbClr val="FFFFFF"/>
              </a:solidFill>
            </a:endParaRPr>
          </a:p>
        </p:txBody>
      </p:sp>
      <p:pic>
        <p:nvPicPr>
          <p:cNvPr id="5" name="Picture 4" descr="Colourful carved figures of humans">
            <a:extLst>
              <a:ext uri="{FF2B5EF4-FFF2-40B4-BE49-F238E27FC236}">
                <a16:creationId xmlns:a16="http://schemas.microsoft.com/office/drawing/2014/main" id="{8321352C-55A0-6F7E-FA8D-F775A573496B}"/>
              </a:ext>
            </a:extLst>
          </p:cNvPr>
          <p:cNvPicPr>
            <a:picLocks noChangeAspect="1"/>
          </p:cNvPicPr>
          <p:nvPr/>
        </p:nvPicPr>
        <p:blipFill rotWithShape="1">
          <a:blip r:embed="rId2"/>
          <a:srcRect l="31573" r="31341" b="-1"/>
          <a:stretch/>
        </p:blipFill>
        <p:spPr>
          <a:xfrm>
            <a:off x="6349410" y="961812"/>
            <a:ext cx="2566578" cy="4930987"/>
          </a:xfrm>
          <a:prstGeom prst="rect">
            <a:avLst/>
          </a:prstGeom>
        </p:spPr>
      </p:pic>
      <p:sp>
        <p:nvSpPr>
          <p:cNvPr id="4" name="TextBox 3">
            <a:extLst>
              <a:ext uri="{FF2B5EF4-FFF2-40B4-BE49-F238E27FC236}">
                <a16:creationId xmlns:a16="http://schemas.microsoft.com/office/drawing/2014/main" id="{C6C79E1D-99CF-D094-3797-E9638BBA3D58}"/>
              </a:ext>
            </a:extLst>
          </p:cNvPr>
          <p:cNvSpPr txBox="1"/>
          <p:nvPr/>
        </p:nvSpPr>
        <p:spPr>
          <a:xfrm>
            <a:off x="2429026" y="225809"/>
            <a:ext cx="4259552" cy="369332"/>
          </a:xfrm>
          <a:prstGeom prst="rect">
            <a:avLst/>
          </a:prstGeom>
          <a:noFill/>
        </p:spPr>
        <p:txBody>
          <a:bodyPr wrap="square" rtlCol="0">
            <a:spAutoFit/>
          </a:bodyPr>
          <a:lstStyle/>
          <a:p>
            <a:r>
              <a:rPr lang="en-US" dirty="0"/>
              <a:t>Now eligible for overtime as </a:t>
            </a:r>
            <a:r>
              <a:rPr lang="en-US" dirty="0" err="1"/>
              <a:t>comptime</a:t>
            </a:r>
            <a:r>
              <a:rPr lang="en-US" dirty="0"/>
              <a:t>.</a:t>
            </a:r>
          </a:p>
        </p:txBody>
      </p:sp>
      <p:sp>
        <p:nvSpPr>
          <p:cNvPr id="6" name="TextBox 5">
            <a:extLst>
              <a:ext uri="{FF2B5EF4-FFF2-40B4-BE49-F238E27FC236}">
                <a16:creationId xmlns:a16="http://schemas.microsoft.com/office/drawing/2014/main" id="{81C3E91B-733C-676E-5A17-2AFB5A314B7E}"/>
              </a:ext>
            </a:extLst>
          </p:cNvPr>
          <p:cNvSpPr txBox="1"/>
          <p:nvPr/>
        </p:nvSpPr>
        <p:spPr>
          <a:xfrm>
            <a:off x="3504687" y="1701893"/>
            <a:ext cx="2606808" cy="646331"/>
          </a:xfrm>
          <a:prstGeom prst="rect">
            <a:avLst/>
          </a:prstGeom>
          <a:noFill/>
        </p:spPr>
        <p:txBody>
          <a:bodyPr wrap="square" rtlCol="0">
            <a:spAutoFit/>
          </a:bodyPr>
          <a:lstStyle/>
          <a:p>
            <a:r>
              <a:rPr lang="en-US" dirty="0"/>
              <a:t>Required to accurately track hours worked.</a:t>
            </a:r>
          </a:p>
        </p:txBody>
      </p:sp>
      <p:sp>
        <p:nvSpPr>
          <p:cNvPr id="7" name="TextBox 6">
            <a:extLst>
              <a:ext uri="{FF2B5EF4-FFF2-40B4-BE49-F238E27FC236}">
                <a16:creationId xmlns:a16="http://schemas.microsoft.com/office/drawing/2014/main" id="{A053D164-EA5D-0662-1480-BE40AF919555}"/>
              </a:ext>
            </a:extLst>
          </p:cNvPr>
          <p:cNvSpPr txBox="1"/>
          <p:nvPr/>
        </p:nvSpPr>
        <p:spPr>
          <a:xfrm>
            <a:off x="3452700" y="2397902"/>
            <a:ext cx="2658795" cy="1477328"/>
          </a:xfrm>
          <a:prstGeom prst="rect">
            <a:avLst/>
          </a:prstGeom>
          <a:noFill/>
        </p:spPr>
        <p:txBody>
          <a:bodyPr wrap="square" rtlCol="0">
            <a:spAutoFit/>
          </a:bodyPr>
          <a:lstStyle/>
          <a:p>
            <a:r>
              <a:rPr lang="en-US" dirty="0"/>
              <a:t>Continued to be paid on a salary basis but time worked is tracked on an hourly basis in 15 min. increments.</a:t>
            </a:r>
          </a:p>
        </p:txBody>
      </p:sp>
      <p:sp>
        <p:nvSpPr>
          <p:cNvPr id="8" name="TextBox 7">
            <a:extLst>
              <a:ext uri="{FF2B5EF4-FFF2-40B4-BE49-F238E27FC236}">
                <a16:creationId xmlns:a16="http://schemas.microsoft.com/office/drawing/2014/main" id="{7EEB8FAC-D632-2CBB-3DEB-7372D8BD0BCB}"/>
              </a:ext>
            </a:extLst>
          </p:cNvPr>
          <p:cNvSpPr txBox="1"/>
          <p:nvPr/>
        </p:nvSpPr>
        <p:spPr>
          <a:xfrm>
            <a:off x="3392434" y="3891851"/>
            <a:ext cx="2533135" cy="923330"/>
          </a:xfrm>
          <a:prstGeom prst="rect">
            <a:avLst/>
          </a:prstGeom>
          <a:noFill/>
        </p:spPr>
        <p:txBody>
          <a:bodyPr wrap="square" rtlCol="0">
            <a:spAutoFit/>
          </a:bodyPr>
          <a:lstStyle/>
          <a:p>
            <a:r>
              <a:rPr lang="en-US" dirty="0"/>
              <a:t>Be aware of policies on breaks and meal periods.</a:t>
            </a:r>
          </a:p>
        </p:txBody>
      </p:sp>
      <p:sp>
        <p:nvSpPr>
          <p:cNvPr id="10" name="TextBox 9">
            <a:extLst>
              <a:ext uri="{FF2B5EF4-FFF2-40B4-BE49-F238E27FC236}">
                <a16:creationId xmlns:a16="http://schemas.microsoft.com/office/drawing/2014/main" id="{5F31F6DC-3488-9F13-2DAE-9E6AFEF46EAE}"/>
              </a:ext>
            </a:extLst>
          </p:cNvPr>
          <p:cNvSpPr txBox="1"/>
          <p:nvPr/>
        </p:nvSpPr>
        <p:spPr>
          <a:xfrm>
            <a:off x="2429026" y="561729"/>
            <a:ext cx="3893885" cy="1200329"/>
          </a:xfrm>
          <a:prstGeom prst="rect">
            <a:avLst/>
          </a:prstGeom>
          <a:noFill/>
        </p:spPr>
        <p:txBody>
          <a:bodyPr wrap="square" rtlCol="0">
            <a:spAutoFit/>
          </a:bodyPr>
          <a:lstStyle/>
          <a:p>
            <a:r>
              <a:rPr lang="en-US" dirty="0"/>
              <a:t>Vacation leave accrual might change based on years of service at USU. Employees now eligible to earn comp time as a third type of leave.</a:t>
            </a:r>
          </a:p>
        </p:txBody>
      </p:sp>
      <p:sp>
        <p:nvSpPr>
          <p:cNvPr id="12" name="TextBox 11">
            <a:extLst>
              <a:ext uri="{FF2B5EF4-FFF2-40B4-BE49-F238E27FC236}">
                <a16:creationId xmlns:a16="http://schemas.microsoft.com/office/drawing/2014/main" id="{AD08FD3E-A34B-024F-3BF9-60468D9205A0}"/>
              </a:ext>
            </a:extLst>
          </p:cNvPr>
          <p:cNvSpPr txBox="1"/>
          <p:nvPr/>
        </p:nvSpPr>
        <p:spPr>
          <a:xfrm>
            <a:off x="9294711" y="2140271"/>
            <a:ext cx="2303009" cy="1477328"/>
          </a:xfrm>
          <a:prstGeom prst="rect">
            <a:avLst/>
          </a:prstGeom>
          <a:noFill/>
        </p:spPr>
        <p:txBody>
          <a:bodyPr wrap="square" rtlCol="0">
            <a:spAutoFit/>
          </a:bodyPr>
          <a:lstStyle/>
          <a:p>
            <a:pPr algn="ctr"/>
            <a:r>
              <a:rPr lang="en-US" dirty="0"/>
              <a:t>Communication with supervisor about work schedule becomes even more critical.</a:t>
            </a:r>
          </a:p>
        </p:txBody>
      </p:sp>
      <p:sp>
        <p:nvSpPr>
          <p:cNvPr id="13" name="TextBox 12">
            <a:extLst>
              <a:ext uri="{FF2B5EF4-FFF2-40B4-BE49-F238E27FC236}">
                <a16:creationId xmlns:a16="http://schemas.microsoft.com/office/drawing/2014/main" id="{7ED1ED22-F547-890A-59A8-58CC08AFFBD1}"/>
              </a:ext>
            </a:extLst>
          </p:cNvPr>
          <p:cNvSpPr txBox="1"/>
          <p:nvPr/>
        </p:nvSpPr>
        <p:spPr>
          <a:xfrm>
            <a:off x="2650997" y="4857872"/>
            <a:ext cx="3698413" cy="369332"/>
          </a:xfrm>
          <a:prstGeom prst="rect">
            <a:avLst/>
          </a:prstGeom>
          <a:noFill/>
        </p:spPr>
        <p:txBody>
          <a:bodyPr wrap="square" rtlCol="0">
            <a:spAutoFit/>
          </a:bodyPr>
          <a:lstStyle/>
          <a:p>
            <a:r>
              <a:rPr lang="en-US" dirty="0"/>
              <a:t>Be aware of rules around travel.</a:t>
            </a:r>
          </a:p>
        </p:txBody>
      </p:sp>
      <p:sp>
        <p:nvSpPr>
          <p:cNvPr id="14" name="TextBox 13">
            <a:extLst>
              <a:ext uri="{FF2B5EF4-FFF2-40B4-BE49-F238E27FC236}">
                <a16:creationId xmlns:a16="http://schemas.microsoft.com/office/drawing/2014/main" id="{89B23AD2-BF44-075F-A1D3-A7D245704C96}"/>
              </a:ext>
            </a:extLst>
          </p:cNvPr>
          <p:cNvSpPr txBox="1"/>
          <p:nvPr/>
        </p:nvSpPr>
        <p:spPr>
          <a:xfrm>
            <a:off x="2593057" y="5271594"/>
            <a:ext cx="3377630" cy="1477328"/>
          </a:xfrm>
          <a:prstGeom prst="rect">
            <a:avLst/>
          </a:prstGeom>
          <a:noFill/>
        </p:spPr>
        <p:txBody>
          <a:bodyPr wrap="square" rtlCol="0">
            <a:spAutoFit/>
          </a:bodyPr>
          <a:lstStyle/>
          <a:p>
            <a:r>
              <a:rPr lang="en-US" dirty="0"/>
              <a:t>No longer eligible for ESC lump sum payments. Additional work at USU is paid at time and one-half rates if working more than 40 hours per week.</a:t>
            </a:r>
          </a:p>
        </p:txBody>
      </p:sp>
    </p:spTree>
    <p:extLst>
      <p:ext uri="{BB962C8B-B14F-4D97-AF65-F5344CB8AC3E}">
        <p14:creationId xmlns:p14="http://schemas.microsoft.com/office/powerpoint/2010/main" val="72058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5535518-BE20-3142-C0E7-8FD41DD335CC}"/>
              </a:ext>
            </a:extLst>
          </p:cNvPr>
          <p:cNvSpPr txBox="1"/>
          <p:nvPr/>
        </p:nvSpPr>
        <p:spPr>
          <a:xfrm>
            <a:off x="639656" y="379658"/>
            <a:ext cx="10909640" cy="136861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600" dirty="0">
                <a:latin typeface="+mj-lt"/>
                <a:ea typeface="+mj-ea"/>
                <a:cs typeface="+mj-cs"/>
              </a:rPr>
              <a:t>Time Keeping</a:t>
            </a:r>
          </a:p>
        </p:txBody>
      </p:sp>
      <p:sp>
        <p:nvSpPr>
          <p:cNvPr id="5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Hourglass and a calendar">
            <a:extLst>
              <a:ext uri="{FF2B5EF4-FFF2-40B4-BE49-F238E27FC236}">
                <a16:creationId xmlns:a16="http://schemas.microsoft.com/office/drawing/2014/main" id="{0D863F09-C61A-B77D-9EB0-FC44EA9BA960}"/>
              </a:ext>
            </a:extLst>
          </p:cNvPr>
          <p:cNvPicPr>
            <a:picLocks noChangeAspect="1"/>
          </p:cNvPicPr>
          <p:nvPr/>
        </p:nvPicPr>
        <p:blipFill rotWithShape="1">
          <a:blip r:embed="rId2"/>
          <a:srcRect l="15312" r="2" b="2"/>
          <a:stretch/>
        </p:blipFill>
        <p:spPr>
          <a:xfrm>
            <a:off x="478185" y="2004929"/>
            <a:ext cx="4274777" cy="3381956"/>
          </a:xfrm>
          <a:prstGeom prst="rect">
            <a:avLst/>
          </a:prstGeom>
        </p:spPr>
      </p:pic>
      <p:pic>
        <p:nvPicPr>
          <p:cNvPr id="5" name="Picture 4">
            <a:extLst>
              <a:ext uri="{FF2B5EF4-FFF2-40B4-BE49-F238E27FC236}">
                <a16:creationId xmlns:a16="http://schemas.microsoft.com/office/drawing/2014/main" id="{3E4123C1-D318-9E9E-7E9F-CCAAFD2F5F59}"/>
              </a:ext>
            </a:extLst>
          </p:cNvPr>
          <p:cNvPicPr>
            <a:picLocks noChangeAspect="1"/>
          </p:cNvPicPr>
          <p:nvPr/>
        </p:nvPicPr>
        <p:blipFill>
          <a:blip r:embed="rId3"/>
          <a:stretch>
            <a:fillRect/>
          </a:stretch>
        </p:blipFill>
        <p:spPr>
          <a:xfrm>
            <a:off x="4899992" y="2004929"/>
            <a:ext cx="7141930" cy="3606675"/>
          </a:xfrm>
          <a:prstGeom prst="rect">
            <a:avLst/>
          </a:prstGeom>
        </p:spPr>
      </p:pic>
      <p:sp>
        <p:nvSpPr>
          <p:cNvPr id="6" name="Rectangle 5">
            <a:extLst>
              <a:ext uri="{FF2B5EF4-FFF2-40B4-BE49-F238E27FC236}">
                <a16:creationId xmlns:a16="http://schemas.microsoft.com/office/drawing/2014/main" id="{278912F5-E9F3-0DEB-08F3-9F4FB14CAE2B}"/>
              </a:ext>
            </a:extLst>
          </p:cNvPr>
          <p:cNvSpPr/>
          <p:nvPr/>
        </p:nvSpPr>
        <p:spPr>
          <a:xfrm>
            <a:off x="7237184" y="3163529"/>
            <a:ext cx="4667087" cy="1938130"/>
          </a:xfrm>
          <a:custGeom>
            <a:avLst/>
            <a:gdLst>
              <a:gd name="connsiteX0" fmla="*/ 0 w 4667087"/>
              <a:gd name="connsiteY0" fmla="*/ 0 h 1938130"/>
              <a:gd name="connsiteX1" fmla="*/ 713398 w 4667087"/>
              <a:gd name="connsiteY1" fmla="*/ 0 h 1938130"/>
              <a:gd name="connsiteX2" fmla="*/ 1286783 w 4667087"/>
              <a:gd name="connsiteY2" fmla="*/ 0 h 1938130"/>
              <a:gd name="connsiteX3" fmla="*/ 1860168 w 4667087"/>
              <a:gd name="connsiteY3" fmla="*/ 0 h 1938130"/>
              <a:gd name="connsiteX4" fmla="*/ 2573565 w 4667087"/>
              <a:gd name="connsiteY4" fmla="*/ 0 h 1938130"/>
              <a:gd name="connsiteX5" fmla="*/ 3193621 w 4667087"/>
              <a:gd name="connsiteY5" fmla="*/ 0 h 1938130"/>
              <a:gd name="connsiteX6" fmla="*/ 3720335 w 4667087"/>
              <a:gd name="connsiteY6" fmla="*/ 0 h 1938130"/>
              <a:gd name="connsiteX7" fmla="*/ 4667087 w 4667087"/>
              <a:gd name="connsiteY7" fmla="*/ 0 h 1938130"/>
              <a:gd name="connsiteX8" fmla="*/ 4667087 w 4667087"/>
              <a:gd name="connsiteY8" fmla="*/ 684806 h 1938130"/>
              <a:gd name="connsiteX9" fmla="*/ 4667087 w 4667087"/>
              <a:gd name="connsiteY9" fmla="*/ 1311468 h 1938130"/>
              <a:gd name="connsiteX10" fmla="*/ 4667087 w 4667087"/>
              <a:gd name="connsiteY10" fmla="*/ 1938130 h 1938130"/>
              <a:gd name="connsiteX11" fmla="*/ 4000360 w 4667087"/>
              <a:gd name="connsiteY11" fmla="*/ 1938130 h 1938130"/>
              <a:gd name="connsiteX12" fmla="*/ 3240292 w 4667087"/>
              <a:gd name="connsiteY12" fmla="*/ 1938130 h 1938130"/>
              <a:gd name="connsiteX13" fmla="*/ 2573565 w 4667087"/>
              <a:gd name="connsiteY13" fmla="*/ 1938130 h 1938130"/>
              <a:gd name="connsiteX14" fmla="*/ 2000180 w 4667087"/>
              <a:gd name="connsiteY14" fmla="*/ 1938130 h 1938130"/>
              <a:gd name="connsiteX15" fmla="*/ 1240112 w 4667087"/>
              <a:gd name="connsiteY15" fmla="*/ 1938130 h 1938130"/>
              <a:gd name="connsiteX16" fmla="*/ 573385 w 4667087"/>
              <a:gd name="connsiteY16" fmla="*/ 1938130 h 1938130"/>
              <a:gd name="connsiteX17" fmla="*/ 0 w 4667087"/>
              <a:gd name="connsiteY17" fmla="*/ 1938130 h 1938130"/>
              <a:gd name="connsiteX18" fmla="*/ 0 w 4667087"/>
              <a:gd name="connsiteY18" fmla="*/ 1350231 h 1938130"/>
              <a:gd name="connsiteX19" fmla="*/ 0 w 4667087"/>
              <a:gd name="connsiteY19" fmla="*/ 742950 h 1938130"/>
              <a:gd name="connsiteX20" fmla="*/ 0 w 4667087"/>
              <a:gd name="connsiteY20" fmla="*/ 0 h 19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7087" h="1938130" extrusionOk="0">
                <a:moveTo>
                  <a:pt x="0" y="0"/>
                </a:moveTo>
                <a:cubicBezTo>
                  <a:pt x="234522" y="-14619"/>
                  <a:pt x="374365" y="269"/>
                  <a:pt x="713398" y="0"/>
                </a:cubicBezTo>
                <a:cubicBezTo>
                  <a:pt x="1052431" y="-269"/>
                  <a:pt x="1083988" y="-404"/>
                  <a:pt x="1286783" y="0"/>
                </a:cubicBezTo>
                <a:cubicBezTo>
                  <a:pt x="1489578" y="404"/>
                  <a:pt x="1592413" y="7919"/>
                  <a:pt x="1860168" y="0"/>
                </a:cubicBezTo>
                <a:cubicBezTo>
                  <a:pt x="2127924" y="-7919"/>
                  <a:pt x="2330711" y="30426"/>
                  <a:pt x="2573565" y="0"/>
                </a:cubicBezTo>
                <a:cubicBezTo>
                  <a:pt x="2816419" y="-30426"/>
                  <a:pt x="2914964" y="-29938"/>
                  <a:pt x="3193621" y="0"/>
                </a:cubicBezTo>
                <a:cubicBezTo>
                  <a:pt x="3472278" y="29938"/>
                  <a:pt x="3575089" y="22618"/>
                  <a:pt x="3720335" y="0"/>
                </a:cubicBezTo>
                <a:cubicBezTo>
                  <a:pt x="3865581" y="-22618"/>
                  <a:pt x="4212388" y="-46746"/>
                  <a:pt x="4667087" y="0"/>
                </a:cubicBezTo>
                <a:cubicBezTo>
                  <a:pt x="4648016" y="167895"/>
                  <a:pt x="4650450" y="414153"/>
                  <a:pt x="4667087" y="684806"/>
                </a:cubicBezTo>
                <a:cubicBezTo>
                  <a:pt x="4683724" y="955459"/>
                  <a:pt x="4664741" y="1036353"/>
                  <a:pt x="4667087" y="1311468"/>
                </a:cubicBezTo>
                <a:cubicBezTo>
                  <a:pt x="4669433" y="1586583"/>
                  <a:pt x="4648097" y="1704393"/>
                  <a:pt x="4667087" y="1938130"/>
                </a:cubicBezTo>
                <a:cubicBezTo>
                  <a:pt x="4432271" y="1956445"/>
                  <a:pt x="4237671" y="1930158"/>
                  <a:pt x="4000360" y="1938130"/>
                </a:cubicBezTo>
                <a:cubicBezTo>
                  <a:pt x="3763049" y="1946102"/>
                  <a:pt x="3618947" y="1945480"/>
                  <a:pt x="3240292" y="1938130"/>
                </a:cubicBezTo>
                <a:cubicBezTo>
                  <a:pt x="2861637" y="1930780"/>
                  <a:pt x="2892440" y="1905832"/>
                  <a:pt x="2573565" y="1938130"/>
                </a:cubicBezTo>
                <a:cubicBezTo>
                  <a:pt x="2254690" y="1970428"/>
                  <a:pt x="2229981" y="1954816"/>
                  <a:pt x="2000180" y="1938130"/>
                </a:cubicBezTo>
                <a:cubicBezTo>
                  <a:pt x="1770380" y="1921444"/>
                  <a:pt x="1540541" y="1970437"/>
                  <a:pt x="1240112" y="1938130"/>
                </a:cubicBezTo>
                <a:cubicBezTo>
                  <a:pt x="939683" y="1905823"/>
                  <a:pt x="781827" y="1937505"/>
                  <a:pt x="573385" y="1938130"/>
                </a:cubicBezTo>
                <a:cubicBezTo>
                  <a:pt x="364943" y="1938755"/>
                  <a:pt x="285657" y="1949251"/>
                  <a:pt x="0" y="1938130"/>
                </a:cubicBezTo>
                <a:cubicBezTo>
                  <a:pt x="-29389" y="1655113"/>
                  <a:pt x="1554" y="1567567"/>
                  <a:pt x="0" y="1350231"/>
                </a:cubicBezTo>
                <a:cubicBezTo>
                  <a:pt x="-1554" y="1132895"/>
                  <a:pt x="6869" y="976100"/>
                  <a:pt x="0" y="742950"/>
                </a:cubicBezTo>
                <a:cubicBezTo>
                  <a:pt x="-6869" y="509800"/>
                  <a:pt x="-4179" y="327051"/>
                  <a:pt x="0" y="0"/>
                </a:cubicBezTo>
                <a:close/>
              </a:path>
            </a:pathLst>
          </a:custGeom>
          <a:noFill/>
          <a:ln>
            <a:solidFill>
              <a:schemeClr val="accent2">
                <a:lumMod val="60000"/>
                <a:lumOff val="40000"/>
              </a:schemeClr>
            </a:solidFill>
            <a:extLst>
              <a:ext uri="{C807C97D-BFC1-408E-A445-0C87EB9F89A2}">
                <ask:lineSketchStyleProps xmlns:ask="http://schemas.microsoft.com/office/drawing/2018/sketchyshapes" sd="10394004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7FEE014-0447-B92D-C022-6C8A823A1AD2}"/>
              </a:ext>
            </a:extLst>
          </p:cNvPr>
          <p:cNvSpPr txBox="1"/>
          <p:nvPr/>
        </p:nvSpPr>
        <p:spPr>
          <a:xfrm>
            <a:off x="311688" y="5538491"/>
            <a:ext cx="11730234" cy="1477328"/>
          </a:xfrm>
          <a:prstGeom prst="rect">
            <a:avLst/>
          </a:prstGeom>
          <a:noFill/>
        </p:spPr>
        <p:txBody>
          <a:bodyPr wrap="square" rtlCol="0">
            <a:spAutoFit/>
          </a:bodyPr>
          <a:lstStyle/>
          <a:p>
            <a:r>
              <a:rPr lang="en-US" b="1" dirty="0"/>
              <a:t>Employees record hours only when leave hours are used OR additional hours worked beyond the scheduled number of hours worked. This is known as “exception hours”. The rest of the hours will default in a weekly timecard from the schedule setup by a business services representative. Leave is reported in 15 min. increments.</a:t>
            </a:r>
          </a:p>
          <a:p>
            <a:endParaRPr lang="en-US" dirty="0"/>
          </a:p>
        </p:txBody>
      </p:sp>
    </p:spTree>
    <p:extLst>
      <p:ext uri="{BB962C8B-B14F-4D97-AF65-F5344CB8AC3E}">
        <p14:creationId xmlns:p14="http://schemas.microsoft.com/office/powerpoint/2010/main" val="176706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3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333774-B7FF-2B0B-CBF7-E6C0F375EBAC}"/>
              </a:ext>
            </a:extLst>
          </p:cNvPr>
          <p:cNvPicPr>
            <a:picLocks noChangeAspect="1"/>
          </p:cNvPicPr>
          <p:nvPr/>
        </p:nvPicPr>
        <p:blipFill>
          <a:blip r:embed="rId2"/>
          <a:stretch>
            <a:fillRect/>
          </a:stretch>
        </p:blipFill>
        <p:spPr>
          <a:xfrm>
            <a:off x="1529551" y="643467"/>
            <a:ext cx="9132897" cy="5571066"/>
          </a:xfrm>
          <a:prstGeom prst="rect">
            <a:avLst/>
          </a:prstGeom>
        </p:spPr>
      </p:pic>
      <p:sp>
        <p:nvSpPr>
          <p:cNvPr id="4" name="Rectangle 3">
            <a:extLst>
              <a:ext uri="{FF2B5EF4-FFF2-40B4-BE49-F238E27FC236}">
                <a16:creationId xmlns:a16="http://schemas.microsoft.com/office/drawing/2014/main" id="{1735165E-B2B0-13D0-1303-240D4DAD9E05}"/>
              </a:ext>
            </a:extLst>
          </p:cNvPr>
          <p:cNvSpPr/>
          <p:nvPr/>
        </p:nvSpPr>
        <p:spPr>
          <a:xfrm>
            <a:off x="1699591" y="1103243"/>
            <a:ext cx="8567531" cy="6758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9C1CFB-901E-F11F-1D93-2ECF2BA7C558}"/>
              </a:ext>
            </a:extLst>
          </p:cNvPr>
          <p:cNvSpPr txBox="1"/>
          <p:nvPr/>
        </p:nvSpPr>
        <p:spPr>
          <a:xfrm>
            <a:off x="1744316" y="1225729"/>
            <a:ext cx="8478079" cy="430887"/>
          </a:xfrm>
          <a:prstGeom prst="rect">
            <a:avLst/>
          </a:prstGeom>
          <a:noFill/>
        </p:spPr>
        <p:txBody>
          <a:bodyPr wrap="square" rtlCol="0">
            <a:spAutoFit/>
          </a:bodyPr>
          <a:lstStyle/>
          <a:p>
            <a:pPr algn="ctr"/>
            <a:r>
              <a:rPr lang="en-US" sz="2200" b="1" dirty="0">
                <a:solidFill>
                  <a:schemeClr val="bg1"/>
                </a:solidFill>
              </a:rPr>
              <a:t>Work week = 12:01 a.m. Saturday to midnight following Friday.</a:t>
            </a:r>
          </a:p>
        </p:txBody>
      </p:sp>
    </p:spTree>
    <p:extLst>
      <p:ext uri="{BB962C8B-B14F-4D97-AF65-F5344CB8AC3E}">
        <p14:creationId xmlns:p14="http://schemas.microsoft.com/office/powerpoint/2010/main" val="186331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562F2BD-11E1-0794-0D0A-47073EBB2C1B}"/>
              </a:ext>
            </a:extLst>
          </p:cNvPr>
          <p:cNvPicPr>
            <a:picLocks noChangeAspect="1"/>
          </p:cNvPicPr>
          <p:nvPr/>
        </p:nvPicPr>
        <p:blipFill rotWithShape="1">
          <a:blip r:embed="rId2"/>
          <a:srcRect t="7887" r="-1" b="-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Picture 3">
            <a:extLst>
              <a:ext uri="{FF2B5EF4-FFF2-40B4-BE49-F238E27FC236}">
                <a16:creationId xmlns:a16="http://schemas.microsoft.com/office/drawing/2014/main" id="{401D188E-3181-51D1-25AD-DC91B2B6C2B6}"/>
              </a:ext>
            </a:extLst>
          </p:cNvPr>
          <p:cNvPicPr>
            <a:picLocks noChangeAspect="1"/>
          </p:cNvPicPr>
          <p:nvPr/>
        </p:nvPicPr>
        <p:blipFill rotWithShape="1">
          <a:blip r:embed="rId3"/>
          <a:srcRect l="8165" r="10041" b="1"/>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2" name="TextBox 1">
            <a:extLst>
              <a:ext uri="{FF2B5EF4-FFF2-40B4-BE49-F238E27FC236}">
                <a16:creationId xmlns:a16="http://schemas.microsoft.com/office/drawing/2014/main" id="{A18C2517-D132-3842-AA99-4CB3822824FB}"/>
              </a:ext>
            </a:extLst>
          </p:cNvPr>
          <p:cNvSpPr txBox="1"/>
          <p:nvPr/>
        </p:nvSpPr>
        <p:spPr>
          <a:xfrm>
            <a:off x="182217" y="675862"/>
            <a:ext cx="5035826" cy="6420677"/>
          </a:xfrm>
          <a:prstGeom prst="rect">
            <a:avLst/>
          </a:prstGeom>
        </p:spPr>
        <p:txBody>
          <a:bodyPr vert="horz" lIns="91440" tIns="45720" rIns="91440" bIns="45720" rtlCol="0">
            <a:noAutofit/>
          </a:bodyPr>
          <a:lstStyle/>
          <a:p>
            <a:pPr>
              <a:lnSpc>
                <a:spcPct val="90000"/>
              </a:lnSpc>
              <a:spcAft>
                <a:spcPts val="600"/>
              </a:spcAft>
            </a:pPr>
            <a:r>
              <a:rPr lang="en-US" b="1" dirty="0"/>
              <a:t>Rest Period – 15 minutes every 4 hours worked</a:t>
            </a:r>
          </a:p>
          <a:p>
            <a:pPr indent="-228600">
              <a:lnSpc>
                <a:spcPct val="90000"/>
              </a:lnSpc>
              <a:spcAft>
                <a:spcPts val="600"/>
              </a:spcAft>
              <a:buFont typeface="Arial" panose="020B0604020202020204" pitchFamily="34" charset="0"/>
              <a:buChar char="•"/>
            </a:pPr>
            <a:r>
              <a:rPr lang="en-US" dirty="0"/>
              <a:t>Compensated time. Is not cumulative and not to be used at the beginning or end of the day. Employees are encouraged to leave area to take a break. </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b="1" dirty="0"/>
              <a:t>Meal Period – 30 to 60 minutes provided for those working 5 consecutive hours or more</a:t>
            </a:r>
          </a:p>
          <a:p>
            <a:pPr indent="-228600">
              <a:lnSpc>
                <a:spcPct val="90000"/>
              </a:lnSpc>
              <a:spcAft>
                <a:spcPts val="600"/>
              </a:spcAft>
              <a:buFont typeface="Arial" panose="020B0604020202020204" pitchFamily="34" charset="0"/>
              <a:buChar char="•"/>
            </a:pPr>
            <a:r>
              <a:rPr lang="en-US" dirty="0"/>
              <a:t>Time is not compensated. Employees are encouraged to leave area. If an employee does any work during their lunch (take a call, read emails, etc.) the lunch must be compensated.</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b="1" dirty="0"/>
              <a:t>Question: My office is having a Potluck during lunch. Is it compensated or not? </a:t>
            </a:r>
          </a:p>
          <a:p>
            <a:pPr>
              <a:lnSpc>
                <a:spcPct val="90000"/>
              </a:lnSpc>
              <a:spcAft>
                <a:spcPts val="600"/>
              </a:spcAft>
            </a:pPr>
            <a:r>
              <a:rPr lang="en-US" dirty="0"/>
              <a:t>HR answer – It depends:</a:t>
            </a:r>
          </a:p>
          <a:p>
            <a:pPr indent="-228600">
              <a:lnSpc>
                <a:spcPct val="90000"/>
              </a:lnSpc>
              <a:spcAft>
                <a:spcPts val="600"/>
              </a:spcAft>
              <a:buFont typeface="Arial" panose="020B0604020202020204" pitchFamily="34" charset="0"/>
              <a:buChar char="•"/>
            </a:pPr>
            <a:r>
              <a:rPr lang="en-US" dirty="0"/>
              <a:t>If your supervisor is requiring you to be at the potluck, then it is compensated. </a:t>
            </a:r>
          </a:p>
          <a:p>
            <a:pPr indent="-228600">
              <a:lnSpc>
                <a:spcPct val="90000"/>
              </a:lnSpc>
              <a:spcAft>
                <a:spcPts val="600"/>
              </a:spcAft>
              <a:buFont typeface="Arial" panose="020B0604020202020204" pitchFamily="34" charset="0"/>
              <a:buChar char="•"/>
            </a:pPr>
            <a:r>
              <a:rPr lang="en-US" dirty="0"/>
              <a:t>If you chose to be at the potluck, then it is not compensated. </a:t>
            </a:r>
          </a:p>
        </p:txBody>
      </p:sp>
    </p:spTree>
    <p:extLst>
      <p:ext uri="{BB962C8B-B14F-4D97-AF65-F5344CB8AC3E}">
        <p14:creationId xmlns:p14="http://schemas.microsoft.com/office/powerpoint/2010/main" val="244765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F8BC448-2C24-9112-59DE-3EFB90C1FC7C}"/>
              </a:ext>
            </a:extLst>
          </p:cNvPr>
          <p:cNvPicPr>
            <a:picLocks noChangeAspect="1"/>
          </p:cNvPicPr>
          <p:nvPr/>
        </p:nvPicPr>
        <p:blipFill>
          <a:blip r:embed="rId2">
            <a:alphaModFix amt="70000"/>
          </a:blip>
          <a:stretch>
            <a:fillRect/>
          </a:stretch>
        </p:blipFill>
        <p:spPr>
          <a:xfrm>
            <a:off x="412459" y="561872"/>
            <a:ext cx="9239756" cy="6039056"/>
          </a:xfrm>
          <a:prstGeom prst="rect">
            <a:avLst/>
          </a:prstGeom>
        </p:spPr>
      </p:pic>
      <p:sp>
        <p:nvSpPr>
          <p:cNvPr id="13" name="Rectangle 12">
            <a:extLst>
              <a:ext uri="{FF2B5EF4-FFF2-40B4-BE49-F238E27FC236}">
                <a16:creationId xmlns:a16="http://schemas.microsoft.com/office/drawing/2014/main" id="{76965BB3-D3AA-E475-DD4A-41C8E8ECEEF4}"/>
              </a:ext>
            </a:extLst>
          </p:cNvPr>
          <p:cNvSpPr/>
          <p:nvPr/>
        </p:nvSpPr>
        <p:spPr>
          <a:xfrm>
            <a:off x="6655091" y="1367073"/>
            <a:ext cx="5124450" cy="2936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9D40914-1ED4-5A23-4FAE-48DF5247B09F}"/>
              </a:ext>
            </a:extLst>
          </p:cNvPr>
          <p:cNvSpPr/>
          <p:nvPr/>
        </p:nvSpPr>
        <p:spPr>
          <a:xfrm>
            <a:off x="6843711" y="1951411"/>
            <a:ext cx="4791073" cy="5478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4BFA40D-E66C-B719-AEBF-1D14234C721D}"/>
              </a:ext>
            </a:extLst>
          </p:cNvPr>
          <p:cNvSpPr txBox="1"/>
          <p:nvPr/>
        </p:nvSpPr>
        <p:spPr>
          <a:xfrm>
            <a:off x="6927130" y="2040670"/>
            <a:ext cx="6096000" cy="369332"/>
          </a:xfrm>
          <a:prstGeom prst="rect">
            <a:avLst/>
          </a:prstGeom>
          <a:noFill/>
        </p:spPr>
        <p:txBody>
          <a:bodyPr wrap="square" rtlCol="0">
            <a:spAutoFit/>
          </a:bodyPr>
          <a:lstStyle/>
          <a:p>
            <a:r>
              <a:rPr lang="en-US" b="1" dirty="0">
                <a:solidFill>
                  <a:schemeClr val="bg1"/>
                </a:solidFill>
              </a:rPr>
              <a:t>Normal to and from home commute time.</a:t>
            </a:r>
          </a:p>
        </p:txBody>
      </p:sp>
      <p:sp>
        <p:nvSpPr>
          <p:cNvPr id="6" name="Arrow: Pentagon 5">
            <a:extLst>
              <a:ext uri="{FF2B5EF4-FFF2-40B4-BE49-F238E27FC236}">
                <a16:creationId xmlns:a16="http://schemas.microsoft.com/office/drawing/2014/main" id="{C11B4B6F-5440-0BDF-BDD2-0ABF7132FF7E}"/>
              </a:ext>
            </a:extLst>
          </p:cNvPr>
          <p:cNvSpPr/>
          <p:nvPr/>
        </p:nvSpPr>
        <p:spPr>
          <a:xfrm>
            <a:off x="6843711" y="2757878"/>
            <a:ext cx="4791073" cy="5478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8B10E5D-A153-7D69-C1DF-447A4EC88A00}"/>
              </a:ext>
            </a:extLst>
          </p:cNvPr>
          <p:cNvSpPr txBox="1"/>
          <p:nvPr/>
        </p:nvSpPr>
        <p:spPr>
          <a:xfrm>
            <a:off x="6972804" y="2840308"/>
            <a:ext cx="6096000" cy="369332"/>
          </a:xfrm>
          <a:prstGeom prst="rect">
            <a:avLst/>
          </a:prstGeom>
          <a:noFill/>
        </p:spPr>
        <p:txBody>
          <a:bodyPr wrap="square" rtlCol="0">
            <a:spAutoFit/>
          </a:bodyPr>
          <a:lstStyle/>
          <a:p>
            <a:r>
              <a:rPr lang="en-US" b="1" dirty="0">
                <a:solidFill>
                  <a:schemeClr val="bg1"/>
                </a:solidFill>
              </a:rPr>
              <a:t>30-to-60-minute meal break.</a:t>
            </a:r>
          </a:p>
        </p:txBody>
      </p:sp>
      <p:sp>
        <p:nvSpPr>
          <p:cNvPr id="9" name="Arrow: Pentagon 8">
            <a:extLst>
              <a:ext uri="{FF2B5EF4-FFF2-40B4-BE49-F238E27FC236}">
                <a16:creationId xmlns:a16="http://schemas.microsoft.com/office/drawing/2014/main" id="{6C0423BB-BEA7-8641-55E1-45AEDC51DF96}"/>
              </a:ext>
            </a:extLst>
          </p:cNvPr>
          <p:cNvSpPr/>
          <p:nvPr/>
        </p:nvSpPr>
        <p:spPr>
          <a:xfrm>
            <a:off x="6843712" y="3482884"/>
            <a:ext cx="4791073" cy="4885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331121B-BCD0-3620-85EB-41DCFC8D7348}"/>
              </a:ext>
            </a:extLst>
          </p:cNvPr>
          <p:cNvSpPr txBox="1"/>
          <p:nvPr/>
        </p:nvSpPr>
        <p:spPr>
          <a:xfrm>
            <a:off x="6927130" y="3542470"/>
            <a:ext cx="6096000" cy="369332"/>
          </a:xfrm>
          <a:prstGeom prst="rect">
            <a:avLst/>
          </a:prstGeom>
          <a:noFill/>
        </p:spPr>
        <p:txBody>
          <a:bodyPr wrap="square" rtlCol="0">
            <a:spAutoFit/>
          </a:bodyPr>
          <a:lstStyle/>
          <a:p>
            <a:r>
              <a:rPr lang="en-US" b="1" dirty="0">
                <a:solidFill>
                  <a:schemeClr val="bg1"/>
                </a:solidFill>
              </a:rPr>
              <a:t>Any pre-approved personal errand time</a:t>
            </a:r>
            <a:r>
              <a:rPr lang="en-US" dirty="0">
                <a:solidFill>
                  <a:schemeClr val="bg1"/>
                </a:solidFill>
              </a:rPr>
              <a:t>.</a:t>
            </a:r>
          </a:p>
        </p:txBody>
      </p:sp>
      <p:sp>
        <p:nvSpPr>
          <p:cNvPr id="14" name="Rectangle 13">
            <a:extLst>
              <a:ext uri="{FF2B5EF4-FFF2-40B4-BE49-F238E27FC236}">
                <a16:creationId xmlns:a16="http://schemas.microsoft.com/office/drawing/2014/main" id="{85828503-AE19-77BE-778C-747AB524BF4A}"/>
              </a:ext>
            </a:extLst>
          </p:cNvPr>
          <p:cNvSpPr/>
          <p:nvPr/>
        </p:nvSpPr>
        <p:spPr>
          <a:xfrm>
            <a:off x="257679" y="521110"/>
            <a:ext cx="9763125" cy="923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4051D88-340A-7CFB-7B05-485986CECB82}"/>
              </a:ext>
            </a:extLst>
          </p:cNvPr>
          <p:cNvSpPr txBox="1"/>
          <p:nvPr/>
        </p:nvSpPr>
        <p:spPr>
          <a:xfrm>
            <a:off x="412459" y="400942"/>
            <a:ext cx="10949640" cy="1107996"/>
          </a:xfrm>
          <a:prstGeom prst="rect">
            <a:avLst/>
          </a:prstGeom>
          <a:noFill/>
        </p:spPr>
        <p:txBody>
          <a:bodyPr wrap="square" rtlCol="0">
            <a:spAutoFit/>
          </a:bodyPr>
          <a:lstStyle/>
          <a:p>
            <a:pPr algn="ctr"/>
            <a:r>
              <a:rPr lang="en-US" sz="2400" b="1" dirty="0"/>
              <a:t>Travel – Normal Workday</a:t>
            </a:r>
          </a:p>
          <a:p>
            <a:pPr algn="ctr"/>
            <a:r>
              <a:rPr lang="en-US" sz="2400" b="1" dirty="0"/>
              <a:t>General Rule – All travel time during the normal work hours are compensated.</a:t>
            </a:r>
          </a:p>
          <a:p>
            <a:endParaRPr lang="en-US" dirty="0"/>
          </a:p>
        </p:txBody>
      </p:sp>
      <p:sp>
        <p:nvSpPr>
          <p:cNvPr id="2" name="Rectangle 1">
            <a:extLst>
              <a:ext uri="{FF2B5EF4-FFF2-40B4-BE49-F238E27FC236}">
                <a16:creationId xmlns:a16="http://schemas.microsoft.com/office/drawing/2014/main" id="{23DE87A4-BAD1-3483-C391-EC2B36E9DD4D}"/>
              </a:ext>
            </a:extLst>
          </p:cNvPr>
          <p:cNvSpPr/>
          <p:nvPr/>
        </p:nvSpPr>
        <p:spPr>
          <a:xfrm>
            <a:off x="8193027" y="1255602"/>
            <a:ext cx="1613968"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1">
                    <a:lumMod val="75000"/>
                  </a:schemeClr>
                </a:solidFill>
                <a:effectLst/>
              </a:rPr>
              <a:t>Except</a:t>
            </a:r>
          </a:p>
        </p:txBody>
      </p:sp>
    </p:spTree>
    <p:extLst>
      <p:ext uri="{BB962C8B-B14F-4D97-AF65-F5344CB8AC3E}">
        <p14:creationId xmlns:p14="http://schemas.microsoft.com/office/powerpoint/2010/main" val="91963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EAB26BF-3CA1-C751-2057-6FE5F7284128}"/>
              </a:ext>
            </a:extLst>
          </p:cNvPr>
          <p:cNvSpPr txBox="1"/>
          <p:nvPr/>
        </p:nvSpPr>
        <p:spPr>
          <a:xfrm>
            <a:off x="640080" y="213573"/>
            <a:ext cx="4578465"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dirty="0">
                <a:latin typeface="+mj-lt"/>
                <a:ea typeface="+mj-ea"/>
                <a:cs typeface="+mj-cs"/>
              </a:rPr>
              <a:t>Travel: Out of Town- One Day Travel</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598BA2-7CFE-ED03-8C8F-568AB0DE93A5}"/>
              </a:ext>
            </a:extLst>
          </p:cNvPr>
          <p:cNvPicPr>
            <a:picLocks noChangeAspect="1"/>
          </p:cNvPicPr>
          <p:nvPr/>
        </p:nvPicPr>
        <p:blipFill rotWithShape="1">
          <a:blip r:embed="rId2"/>
          <a:srcRect r="3707" b="-2"/>
          <a:stretch/>
        </p:blipFill>
        <p:spPr>
          <a:xfrm>
            <a:off x="5310177"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C7646DED-40F0-78E5-F6A7-78C763129742}"/>
              </a:ext>
            </a:extLst>
          </p:cNvPr>
          <p:cNvSpPr txBox="1"/>
          <p:nvPr/>
        </p:nvSpPr>
        <p:spPr>
          <a:xfrm>
            <a:off x="864940" y="2859480"/>
            <a:ext cx="3392427" cy="3320668"/>
          </a:xfrm>
          <a:prstGeom prst="rect">
            <a:avLst/>
          </a:prstGeom>
        </p:spPr>
        <p:txBody>
          <a:bodyPr vert="horz" lIns="91440" tIns="45720" rIns="91440" bIns="45720" rtlCol="0">
            <a:normAutofit/>
          </a:bodyPr>
          <a:lstStyle/>
          <a:p>
            <a:pPr algn="ctr">
              <a:lnSpc>
                <a:spcPct val="90000"/>
              </a:lnSpc>
              <a:spcAft>
                <a:spcPts val="600"/>
              </a:spcAft>
            </a:pPr>
            <a:r>
              <a:rPr lang="en-US" sz="2400" b="1" dirty="0"/>
              <a:t>All time spent traveling is compensated. </a:t>
            </a:r>
          </a:p>
          <a:p>
            <a:pPr lvl="1" indent="-228600">
              <a:lnSpc>
                <a:spcPct val="90000"/>
              </a:lnSpc>
              <a:spcAft>
                <a:spcPts val="600"/>
              </a:spcAft>
              <a:buFont typeface="Arial" panose="020B0604020202020204" pitchFamily="34" charset="0"/>
              <a:buChar char="•"/>
            </a:pPr>
            <a:r>
              <a:rPr lang="en-US" sz="2000" i="1" dirty="0"/>
              <a:t>May deduct employee’s normal commute to and from home time.</a:t>
            </a:r>
          </a:p>
          <a:p>
            <a:pPr lvl="1" indent="-228600">
              <a:lnSpc>
                <a:spcPct val="90000"/>
              </a:lnSpc>
              <a:spcAft>
                <a:spcPts val="600"/>
              </a:spcAft>
              <a:buFont typeface="Arial" panose="020B0604020202020204" pitchFamily="34" charset="0"/>
              <a:buChar char="•"/>
            </a:pPr>
            <a:r>
              <a:rPr lang="en-US" sz="2000" i="1" dirty="0"/>
              <a:t>May deduct normal meal period.</a:t>
            </a:r>
          </a:p>
        </p:txBody>
      </p:sp>
      <p:pic>
        <p:nvPicPr>
          <p:cNvPr id="7" name="Picture 6">
            <a:extLst>
              <a:ext uri="{FF2B5EF4-FFF2-40B4-BE49-F238E27FC236}">
                <a16:creationId xmlns:a16="http://schemas.microsoft.com/office/drawing/2014/main" id="{27455757-C9EF-7329-B208-1969EF880C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269193">
            <a:off x="8820820" y="1396065"/>
            <a:ext cx="619248" cy="510550"/>
          </a:xfrm>
          <a:prstGeom prst="rect">
            <a:avLst/>
          </a:prstGeom>
        </p:spPr>
      </p:pic>
    </p:spTree>
    <p:extLst>
      <p:ext uri="{BB962C8B-B14F-4D97-AF65-F5344CB8AC3E}">
        <p14:creationId xmlns:p14="http://schemas.microsoft.com/office/powerpoint/2010/main" val="293025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61AA00-E06B-B346-6010-6C79F1B7208E}"/>
              </a:ext>
            </a:extLst>
          </p:cNvPr>
          <p:cNvSpPr txBox="1"/>
          <p:nvPr/>
        </p:nvSpPr>
        <p:spPr>
          <a:xfrm>
            <a:off x="657225" y="428625"/>
            <a:ext cx="10325100" cy="738664"/>
          </a:xfrm>
          <a:prstGeom prst="rect">
            <a:avLst/>
          </a:prstGeom>
          <a:noFill/>
        </p:spPr>
        <p:txBody>
          <a:bodyPr wrap="square" rtlCol="0">
            <a:spAutoFit/>
          </a:bodyPr>
          <a:lstStyle/>
          <a:p>
            <a:pPr algn="ctr"/>
            <a:r>
              <a:rPr lang="en-US" sz="2400" dirty="0"/>
              <a:t>Travel: Overnight </a:t>
            </a:r>
          </a:p>
          <a:p>
            <a:pPr algn="ctr"/>
            <a:r>
              <a:rPr lang="en-US" dirty="0"/>
              <a:t>Standard Work Hours Must be Established and Communicated</a:t>
            </a:r>
          </a:p>
        </p:txBody>
      </p:sp>
      <p:sp>
        <p:nvSpPr>
          <p:cNvPr id="3" name="TextBox 2">
            <a:extLst>
              <a:ext uri="{FF2B5EF4-FFF2-40B4-BE49-F238E27FC236}">
                <a16:creationId xmlns:a16="http://schemas.microsoft.com/office/drawing/2014/main" id="{F894A1A2-6003-8AD1-1F71-B2FA2191D55C}"/>
              </a:ext>
            </a:extLst>
          </p:cNvPr>
          <p:cNvSpPr txBox="1"/>
          <p:nvPr/>
        </p:nvSpPr>
        <p:spPr>
          <a:xfrm>
            <a:off x="657225" y="1428750"/>
            <a:ext cx="10748194" cy="1754326"/>
          </a:xfrm>
          <a:prstGeom prst="rect">
            <a:avLst/>
          </a:prstGeom>
          <a:noFill/>
          <a:ln w="57150">
            <a:solidFill>
              <a:schemeClr val="tx1"/>
            </a:solidFill>
          </a:ln>
        </p:spPr>
        <p:txBody>
          <a:bodyPr wrap="square" rtlCol="0">
            <a:spAutoFit/>
          </a:bodyPr>
          <a:lstStyle/>
          <a:p>
            <a:r>
              <a:rPr lang="en-US" dirty="0"/>
              <a:t>Normal Work Hours</a:t>
            </a:r>
          </a:p>
          <a:p>
            <a:pPr marL="342900" indent="-342900">
              <a:buFont typeface="+mj-lt"/>
              <a:buAutoNum type="arabicPeriod"/>
            </a:pPr>
            <a:r>
              <a:rPr lang="en-US" dirty="0"/>
              <a:t>Travel time during normal work hours will be compensated no matter what day of the week it is.</a:t>
            </a:r>
          </a:p>
          <a:p>
            <a:pPr marL="342900" indent="-342900">
              <a:buFont typeface="+mj-lt"/>
              <a:buAutoNum type="arabicPeriod"/>
            </a:pPr>
            <a:r>
              <a:rPr lang="en-US" dirty="0"/>
              <a:t>Time at destination or hotel, when free from work related duties is not compensated even during normal work hours.</a:t>
            </a:r>
          </a:p>
          <a:p>
            <a:pPr marL="342900" indent="-342900">
              <a:buFont typeface="+mj-lt"/>
              <a:buAutoNum type="arabicPeriod"/>
            </a:pPr>
            <a:r>
              <a:rPr lang="en-US" dirty="0"/>
              <a:t>May deduct normal to and from home commute time the day leaving and the day returning.</a:t>
            </a:r>
          </a:p>
          <a:p>
            <a:pPr marL="342900" indent="-342900">
              <a:buFont typeface="+mj-lt"/>
              <a:buAutoNum type="arabicPeriod"/>
            </a:pPr>
            <a:r>
              <a:rPr lang="en-US" dirty="0"/>
              <a:t>May deduct normal meal periods (if relieved from duties) if not required to attend.</a:t>
            </a:r>
          </a:p>
        </p:txBody>
      </p:sp>
      <p:sp>
        <p:nvSpPr>
          <p:cNvPr id="4" name="TextBox 3">
            <a:extLst>
              <a:ext uri="{FF2B5EF4-FFF2-40B4-BE49-F238E27FC236}">
                <a16:creationId xmlns:a16="http://schemas.microsoft.com/office/drawing/2014/main" id="{D5730803-7640-5E90-C061-F05E3E304030}"/>
              </a:ext>
            </a:extLst>
          </p:cNvPr>
          <p:cNvSpPr txBox="1"/>
          <p:nvPr/>
        </p:nvSpPr>
        <p:spPr>
          <a:xfrm>
            <a:off x="657225" y="3581400"/>
            <a:ext cx="10748194" cy="1754326"/>
          </a:xfrm>
          <a:prstGeom prst="rect">
            <a:avLst/>
          </a:prstGeom>
          <a:noFill/>
          <a:ln w="57150">
            <a:solidFill>
              <a:schemeClr val="tx1"/>
            </a:solidFill>
          </a:ln>
        </p:spPr>
        <p:txBody>
          <a:bodyPr wrap="square" rtlCol="0">
            <a:spAutoFit/>
          </a:bodyPr>
          <a:lstStyle/>
          <a:p>
            <a:r>
              <a:rPr lang="en-US" dirty="0"/>
              <a:t>Outside Normal Work Hours</a:t>
            </a:r>
          </a:p>
          <a:p>
            <a:pPr marL="342900" indent="-342900">
              <a:buFont typeface="+mj-lt"/>
              <a:buAutoNum type="arabicPeriod"/>
            </a:pPr>
            <a:r>
              <a:rPr lang="en-US" dirty="0"/>
              <a:t>If a passenger and no work is being performed (phone calls, emails, computers, etc.) the travel time is not compensated.</a:t>
            </a:r>
          </a:p>
          <a:p>
            <a:pPr marL="342900" indent="-342900">
              <a:buFont typeface="+mj-lt"/>
              <a:buAutoNum type="arabicPeriod"/>
            </a:pPr>
            <a:r>
              <a:rPr lang="en-US" dirty="0"/>
              <a:t>If the driver or pilot, then travel time is compensated.</a:t>
            </a:r>
          </a:p>
          <a:p>
            <a:pPr marL="342900" indent="-342900">
              <a:buFont typeface="+mj-lt"/>
              <a:buAutoNum type="arabicPeriod"/>
            </a:pPr>
            <a:r>
              <a:rPr lang="en-US" dirty="0"/>
              <a:t>If supervisor requires employee to attend any trainings, dinner receptions, etc. the time is compensated. </a:t>
            </a:r>
          </a:p>
          <a:p>
            <a:pPr marL="342900" indent="-342900">
              <a:buFont typeface="+mj-lt"/>
              <a:buAutoNum type="arabicPeriod"/>
            </a:pPr>
            <a:r>
              <a:rPr lang="en-US" dirty="0"/>
              <a:t>If employee choses to attend additional trainings, dinner receptions, etc. the time in NOT compensated.</a:t>
            </a:r>
          </a:p>
        </p:txBody>
      </p:sp>
      <p:pic>
        <p:nvPicPr>
          <p:cNvPr id="6" name="Picture 5">
            <a:extLst>
              <a:ext uri="{FF2B5EF4-FFF2-40B4-BE49-F238E27FC236}">
                <a16:creationId xmlns:a16="http://schemas.microsoft.com/office/drawing/2014/main" id="{09B69A0C-1097-0DF1-64C2-2012688E70BA}"/>
              </a:ext>
            </a:extLst>
          </p:cNvPr>
          <p:cNvPicPr>
            <a:picLocks noChangeAspect="1"/>
          </p:cNvPicPr>
          <p:nvPr/>
        </p:nvPicPr>
        <p:blipFill>
          <a:blip r:embed="rId2"/>
          <a:stretch>
            <a:fillRect/>
          </a:stretch>
        </p:blipFill>
        <p:spPr>
          <a:xfrm>
            <a:off x="4280461" y="5429250"/>
            <a:ext cx="2934109" cy="1305107"/>
          </a:xfrm>
          <a:prstGeom prst="rect">
            <a:avLst/>
          </a:prstGeom>
          <a:ln>
            <a:noFill/>
          </a:ln>
          <a:effectLst>
            <a:softEdge rad="112500"/>
          </a:effectLst>
        </p:spPr>
      </p:pic>
      <p:pic>
        <p:nvPicPr>
          <p:cNvPr id="8" name="Picture 7">
            <a:extLst>
              <a:ext uri="{FF2B5EF4-FFF2-40B4-BE49-F238E27FC236}">
                <a16:creationId xmlns:a16="http://schemas.microsoft.com/office/drawing/2014/main" id="{22017D34-F2BB-B6D7-8841-6D0102009889}"/>
              </a:ext>
            </a:extLst>
          </p:cNvPr>
          <p:cNvPicPr>
            <a:picLocks noChangeAspect="1"/>
          </p:cNvPicPr>
          <p:nvPr/>
        </p:nvPicPr>
        <p:blipFill>
          <a:blip r:embed="rId3"/>
          <a:stretch>
            <a:fillRect/>
          </a:stretch>
        </p:blipFill>
        <p:spPr>
          <a:xfrm>
            <a:off x="9392443" y="271947"/>
            <a:ext cx="1602936" cy="1015066"/>
          </a:xfrm>
          <a:prstGeom prst="rect">
            <a:avLst/>
          </a:prstGeom>
          <a:ln>
            <a:noFill/>
          </a:ln>
          <a:effectLst>
            <a:softEdge rad="112500"/>
          </a:effectLst>
        </p:spPr>
      </p:pic>
      <p:pic>
        <p:nvPicPr>
          <p:cNvPr id="10" name="Picture 9">
            <a:extLst>
              <a:ext uri="{FF2B5EF4-FFF2-40B4-BE49-F238E27FC236}">
                <a16:creationId xmlns:a16="http://schemas.microsoft.com/office/drawing/2014/main" id="{A01B9CAC-1BB3-8BD5-E853-894AF727C797}"/>
              </a:ext>
            </a:extLst>
          </p:cNvPr>
          <p:cNvPicPr>
            <a:picLocks noChangeAspect="1"/>
          </p:cNvPicPr>
          <p:nvPr/>
        </p:nvPicPr>
        <p:blipFill>
          <a:blip r:embed="rId4"/>
          <a:stretch>
            <a:fillRect/>
          </a:stretch>
        </p:blipFill>
        <p:spPr>
          <a:xfrm>
            <a:off x="820188" y="134327"/>
            <a:ext cx="1752845" cy="1152686"/>
          </a:xfrm>
          <a:prstGeom prst="rect">
            <a:avLst/>
          </a:prstGeom>
          <a:ln>
            <a:noFill/>
          </a:ln>
          <a:effectLst>
            <a:softEdge rad="112500"/>
          </a:effectLst>
        </p:spPr>
      </p:pic>
    </p:spTree>
    <p:extLst>
      <p:ext uri="{BB962C8B-B14F-4D97-AF65-F5344CB8AC3E}">
        <p14:creationId xmlns:p14="http://schemas.microsoft.com/office/powerpoint/2010/main" val="6255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A6D4B0-2D68-D68B-AC91-BCD5C844CAA7}"/>
              </a:ext>
            </a:extLst>
          </p:cNvPr>
          <p:cNvSpPr txBox="1"/>
          <p:nvPr/>
        </p:nvSpPr>
        <p:spPr>
          <a:xfrm>
            <a:off x="398352" y="276225"/>
            <a:ext cx="7532485" cy="923330"/>
          </a:xfrm>
          <a:prstGeom prst="rect">
            <a:avLst/>
          </a:prstGeom>
          <a:noFill/>
        </p:spPr>
        <p:txBody>
          <a:bodyPr wrap="square" rtlCol="0">
            <a:spAutoFit/>
          </a:bodyPr>
          <a:lstStyle/>
          <a:p>
            <a:r>
              <a:rPr lang="en-US" b="1" u="sng" dirty="0">
                <a:solidFill>
                  <a:schemeClr val="accent2">
                    <a:lumMod val="75000"/>
                  </a:schemeClr>
                </a:solidFill>
              </a:rPr>
              <a:t>Waiting Time: On Duty</a:t>
            </a:r>
          </a:p>
          <a:p>
            <a:r>
              <a:rPr lang="en-US" dirty="0"/>
              <a:t>Usually, short periods of time and unpredictable in nature. Employee is not allowed to leave the workplace. </a:t>
            </a:r>
            <a:r>
              <a:rPr lang="en-US" b="1" dirty="0"/>
              <a:t>The time is compensated.</a:t>
            </a:r>
          </a:p>
        </p:txBody>
      </p:sp>
      <p:sp>
        <p:nvSpPr>
          <p:cNvPr id="3" name="TextBox 2">
            <a:extLst>
              <a:ext uri="{FF2B5EF4-FFF2-40B4-BE49-F238E27FC236}">
                <a16:creationId xmlns:a16="http://schemas.microsoft.com/office/drawing/2014/main" id="{71B83E07-E130-C043-1142-DAB347ACE790}"/>
              </a:ext>
            </a:extLst>
          </p:cNvPr>
          <p:cNvSpPr txBox="1"/>
          <p:nvPr/>
        </p:nvSpPr>
        <p:spPr>
          <a:xfrm>
            <a:off x="398352" y="1473006"/>
            <a:ext cx="7432896" cy="2031325"/>
          </a:xfrm>
          <a:prstGeom prst="rect">
            <a:avLst/>
          </a:prstGeom>
          <a:noFill/>
        </p:spPr>
        <p:txBody>
          <a:bodyPr wrap="square" rtlCol="0">
            <a:spAutoFit/>
          </a:bodyPr>
          <a:lstStyle/>
          <a:p>
            <a:r>
              <a:rPr lang="en-US" b="1" u="sng" dirty="0">
                <a:solidFill>
                  <a:schemeClr val="accent2">
                    <a:lumMod val="75000"/>
                  </a:schemeClr>
                </a:solidFill>
              </a:rPr>
              <a:t>Waiting Time: Off Duty</a:t>
            </a:r>
          </a:p>
          <a:p>
            <a:r>
              <a:rPr lang="en-US" dirty="0"/>
              <a:t>Employee is completely relieved of work duties and allowed to leave workplace. The employee can effectively use the time for their own personal purposes. Time to return to work is defined ahead. </a:t>
            </a:r>
            <a:r>
              <a:rPr lang="en-US" b="1" dirty="0"/>
              <a:t>Time is not compensated. </a:t>
            </a:r>
            <a:r>
              <a:rPr lang="en-US" sz="1600" i="1" dirty="0"/>
              <a:t>Example: meeting ends at noon. Next meeting does not begin until 2:30. Employee is free to leave and does not need to return until 2:30. Noon to 2:30 is not compensated.  </a:t>
            </a:r>
          </a:p>
        </p:txBody>
      </p:sp>
      <p:sp>
        <p:nvSpPr>
          <p:cNvPr id="4" name="TextBox 3">
            <a:extLst>
              <a:ext uri="{FF2B5EF4-FFF2-40B4-BE49-F238E27FC236}">
                <a16:creationId xmlns:a16="http://schemas.microsoft.com/office/drawing/2014/main" id="{2598D485-6AC2-C0F2-8463-FB86617734E4}"/>
              </a:ext>
            </a:extLst>
          </p:cNvPr>
          <p:cNvSpPr txBox="1"/>
          <p:nvPr/>
        </p:nvSpPr>
        <p:spPr>
          <a:xfrm>
            <a:off x="4001254" y="4073647"/>
            <a:ext cx="7659987" cy="646331"/>
          </a:xfrm>
          <a:prstGeom prst="rect">
            <a:avLst/>
          </a:prstGeom>
          <a:noFill/>
        </p:spPr>
        <p:txBody>
          <a:bodyPr wrap="square" rtlCol="0">
            <a:spAutoFit/>
          </a:bodyPr>
          <a:lstStyle/>
          <a:p>
            <a:r>
              <a:rPr lang="en-US" b="1" u="sng" dirty="0">
                <a:solidFill>
                  <a:schemeClr val="tx2">
                    <a:lumMod val="50000"/>
                    <a:lumOff val="50000"/>
                  </a:schemeClr>
                </a:solidFill>
              </a:rPr>
              <a:t>On Call: On Premises</a:t>
            </a:r>
          </a:p>
          <a:p>
            <a:r>
              <a:rPr lang="en-US" dirty="0"/>
              <a:t>Employee is not allowed to leave the workplace. </a:t>
            </a:r>
            <a:r>
              <a:rPr lang="en-US" b="1" dirty="0"/>
              <a:t>The time is compensated.</a:t>
            </a:r>
          </a:p>
        </p:txBody>
      </p:sp>
      <p:sp>
        <p:nvSpPr>
          <p:cNvPr id="5" name="TextBox 4">
            <a:extLst>
              <a:ext uri="{FF2B5EF4-FFF2-40B4-BE49-F238E27FC236}">
                <a16:creationId xmlns:a16="http://schemas.microsoft.com/office/drawing/2014/main" id="{10A58CB0-C4F9-6427-9608-308964750540}"/>
              </a:ext>
            </a:extLst>
          </p:cNvPr>
          <p:cNvSpPr txBox="1"/>
          <p:nvPr/>
        </p:nvSpPr>
        <p:spPr>
          <a:xfrm>
            <a:off x="4082735" y="5070562"/>
            <a:ext cx="7578506" cy="1477328"/>
          </a:xfrm>
          <a:prstGeom prst="rect">
            <a:avLst/>
          </a:prstGeom>
          <a:noFill/>
        </p:spPr>
        <p:txBody>
          <a:bodyPr wrap="square" rtlCol="0">
            <a:spAutoFit/>
          </a:bodyPr>
          <a:lstStyle/>
          <a:p>
            <a:r>
              <a:rPr lang="en-US" b="1" u="sng" dirty="0">
                <a:solidFill>
                  <a:schemeClr val="tx2">
                    <a:lumMod val="50000"/>
                    <a:lumOff val="50000"/>
                  </a:schemeClr>
                </a:solidFill>
              </a:rPr>
              <a:t>On Call: At Home</a:t>
            </a:r>
          </a:p>
          <a:p>
            <a:r>
              <a:rPr lang="en-US" dirty="0"/>
              <a:t>The employee can use the time for their own personal purposes. Is given a defined amount of time to come into the workplace or respond to the call. </a:t>
            </a:r>
            <a:r>
              <a:rPr lang="en-US" b="1" dirty="0"/>
              <a:t>Time is not compensated until called. All time spent responding to the call is compensated. </a:t>
            </a:r>
          </a:p>
        </p:txBody>
      </p:sp>
      <p:pic>
        <p:nvPicPr>
          <p:cNvPr id="7" name="Picture 6">
            <a:extLst>
              <a:ext uri="{FF2B5EF4-FFF2-40B4-BE49-F238E27FC236}">
                <a16:creationId xmlns:a16="http://schemas.microsoft.com/office/drawing/2014/main" id="{CF1C3A61-7713-528E-A423-E6EB11943191}"/>
              </a:ext>
            </a:extLst>
          </p:cNvPr>
          <p:cNvPicPr>
            <a:picLocks noChangeAspect="1"/>
          </p:cNvPicPr>
          <p:nvPr/>
        </p:nvPicPr>
        <p:blipFill>
          <a:blip r:embed="rId2"/>
          <a:stretch>
            <a:fillRect/>
          </a:stretch>
        </p:blipFill>
        <p:spPr>
          <a:xfrm>
            <a:off x="8581414" y="414226"/>
            <a:ext cx="3079827" cy="23701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6904B0BC-06DB-AE33-ABC2-4DE32357BCA1}"/>
              </a:ext>
            </a:extLst>
          </p:cNvPr>
          <p:cNvPicPr>
            <a:picLocks noChangeAspect="1"/>
          </p:cNvPicPr>
          <p:nvPr/>
        </p:nvPicPr>
        <p:blipFill>
          <a:blip r:embed="rId3"/>
          <a:stretch>
            <a:fillRect/>
          </a:stretch>
        </p:blipFill>
        <p:spPr>
          <a:xfrm>
            <a:off x="530758" y="3701860"/>
            <a:ext cx="3110008" cy="2128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40122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1194</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PowerPoint Presentation</vt:lpstr>
      <vt:lpstr>Your Rights and Responsibilities Under the Fair Labor Standards Act (FLSA)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Policies</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Morgan</dc:creator>
  <cp:lastModifiedBy>Alyson Fairchild</cp:lastModifiedBy>
  <cp:revision>9</cp:revision>
  <dcterms:created xsi:type="dcterms:W3CDTF">2024-06-21T20:09:29Z</dcterms:created>
  <dcterms:modified xsi:type="dcterms:W3CDTF">2025-04-04T18:37:23Z</dcterms:modified>
</cp:coreProperties>
</file>