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5"/>
  </p:notesMasterIdLst>
  <p:sldIdLst>
    <p:sldId id="264" r:id="rId2"/>
    <p:sldId id="265" r:id="rId3"/>
    <p:sldId id="258" r:id="rId4"/>
    <p:sldId id="261" r:id="rId5"/>
    <p:sldId id="262" r:id="rId6"/>
    <p:sldId id="259" r:id="rId7"/>
    <p:sldId id="266" r:id="rId8"/>
    <p:sldId id="267" r:id="rId9"/>
    <p:sldId id="260" r:id="rId10"/>
    <p:sldId id="263" r:id="rId11"/>
    <p:sldId id="268" r:id="rId12"/>
    <p:sldId id="269" r:id="rId13"/>
    <p:sldId id="270" r:id="rId14"/>
  </p:sldIdLst>
  <p:sldSz cx="9144000" cy="6858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08D7"/>
    <a:srgbClr val="D492FC"/>
    <a:srgbClr val="FD87CD"/>
    <a:srgbClr val="BF67F5"/>
    <a:srgbClr val="EABBFD"/>
    <a:srgbClr val="76FAE1"/>
    <a:srgbClr val="E5AAFC"/>
    <a:srgbClr val="B1C3FD"/>
    <a:srgbClr val="FCAA6C"/>
    <a:srgbClr val="F0F3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A324E49-A6BA-4291-A366-189D10013F26}" v="9" dt="2026-07-20T19:28:43.08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39" d="100"/>
          <a:sy n="139" d="100"/>
        </p:scale>
        <p:origin x="3996" y="-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anna Lammert" userId="211933642_tp_box_2" providerId="OAuth2" clId="{3659011E-487D-49C7-910C-9FE6AC2FB16B}"/>
    <pc:docChg chg="undo custSel modSld">
      <pc:chgData name="Leanna Lammert" userId="211933642_tp_box_2" providerId="OAuth2" clId="{3659011E-487D-49C7-910C-9FE6AC2FB16B}" dt="2026-07-20T19:29:59.942" v="33" actId="1076"/>
      <pc:docMkLst>
        <pc:docMk/>
      </pc:docMkLst>
      <pc:sldChg chg="modSp mod">
        <pc:chgData name="Leanna Lammert" userId="211933642_tp_box_2" providerId="OAuth2" clId="{3659011E-487D-49C7-910C-9FE6AC2FB16B}" dt="2026-07-20T19:29:59.942" v="33" actId="1076"/>
        <pc:sldMkLst>
          <pc:docMk/>
          <pc:sldMk cId="1199042345" sldId="267"/>
        </pc:sldMkLst>
        <pc:spChg chg="mod">
          <ac:chgData name="Leanna Lammert" userId="211933642_tp_box_2" providerId="OAuth2" clId="{3659011E-487D-49C7-910C-9FE6AC2FB16B}" dt="2026-07-20T19:29:59.942" v="33" actId="1076"/>
          <ac:spMkLst>
            <pc:docMk/>
            <pc:sldMk cId="1199042345" sldId="267"/>
            <ac:spMk id="5" creationId="{E1B8C98B-49F2-6F4F-5FEE-91BC50F3D675}"/>
          </ac:spMkLst>
        </pc:spChg>
        <pc:graphicFrameChg chg="mod modGraphic">
          <ac:chgData name="Leanna Lammert" userId="211933642_tp_box_2" providerId="OAuth2" clId="{3659011E-487D-49C7-910C-9FE6AC2FB16B}" dt="2026-07-20T19:29:54.345" v="32" actId="14734"/>
          <ac:graphicFrameMkLst>
            <pc:docMk/>
            <pc:sldMk cId="1199042345" sldId="267"/>
            <ac:graphicFrameMk id="2" creationId="{161FE6DD-D19C-47B3-9394-6D3907B128EB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FAF92A-98D9-4160-98CE-0935B9A8CAF3}" type="datetimeFigureOut">
              <a:rPr lang="en-US" smtClean="0"/>
              <a:t>7/20/2026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5A171C-55CA-4895-BF9E-70DB0D7008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4768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5A171C-55CA-4895-BF9E-70DB0D70087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7073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5A171C-55CA-4895-BF9E-70DB0D70087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5658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5A171C-55CA-4895-BF9E-70DB0D70087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0046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5A171C-55CA-4895-BF9E-70DB0D70087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9887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F36AA-C55D-493F-A65B-A78E113B0498}" type="datetimeFigureOut">
              <a:rPr lang="en-US" smtClean="0"/>
              <a:t>7/20/2026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103A9-0EC2-4662-8259-CAE57D3D6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166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F36AA-C55D-493F-A65B-A78E113B0498}" type="datetimeFigureOut">
              <a:rPr lang="en-US" smtClean="0"/>
              <a:t>7/20/2026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103A9-0EC2-4662-8259-CAE57D3D6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176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F36AA-C55D-493F-A65B-A78E113B0498}" type="datetimeFigureOut">
              <a:rPr lang="en-US" smtClean="0"/>
              <a:t>7/20/2026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103A9-0EC2-4662-8259-CAE57D3D6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7463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F36AA-C55D-493F-A65B-A78E113B0498}" type="datetimeFigureOut">
              <a:rPr lang="en-US" smtClean="0"/>
              <a:t>7/20/2026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103A9-0EC2-4662-8259-CAE57D3D6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770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F36AA-C55D-493F-A65B-A78E113B0498}" type="datetimeFigureOut">
              <a:rPr lang="en-US" smtClean="0"/>
              <a:t>7/20/2026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103A9-0EC2-4662-8259-CAE57D3D6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961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F36AA-C55D-493F-A65B-A78E113B0498}" type="datetimeFigureOut">
              <a:rPr lang="en-US" smtClean="0"/>
              <a:t>7/20/2026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103A9-0EC2-4662-8259-CAE57D3D6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172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F36AA-C55D-493F-A65B-A78E113B0498}" type="datetimeFigureOut">
              <a:rPr lang="en-US" smtClean="0"/>
              <a:t>7/20/2026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103A9-0EC2-4662-8259-CAE57D3D6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6088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F36AA-C55D-493F-A65B-A78E113B0498}" type="datetimeFigureOut">
              <a:rPr lang="en-US" smtClean="0"/>
              <a:t>7/20/2026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103A9-0EC2-4662-8259-CAE57D3D6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405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F36AA-C55D-493F-A65B-A78E113B0498}" type="datetimeFigureOut">
              <a:rPr lang="en-US" smtClean="0"/>
              <a:t>7/20/2026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103A9-0EC2-4662-8259-CAE57D3D6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125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F36AA-C55D-493F-A65B-A78E113B0498}" type="datetimeFigureOut">
              <a:rPr lang="en-US" smtClean="0"/>
              <a:t>7/20/2026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103A9-0EC2-4662-8259-CAE57D3D6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9039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F36AA-C55D-493F-A65B-A78E113B0498}" type="datetimeFigureOut">
              <a:rPr lang="en-US" smtClean="0"/>
              <a:t>7/20/2026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103A9-0EC2-4662-8259-CAE57D3D6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723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FF36AA-C55D-493F-A65B-A78E113B0498}" type="datetimeFigureOut">
              <a:rPr lang="en-US" smtClean="0"/>
              <a:t>7/20/2026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4103A9-0EC2-4662-8259-CAE57D3D6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41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wdDnDiag">
          <a:fgClr>
            <a:schemeClr val="accent1">
              <a:lumMod val="40000"/>
              <a:lumOff val="6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161FE6DD-D19C-47B3-9394-6D3907B128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4498204"/>
              </p:ext>
            </p:extLst>
          </p:nvPr>
        </p:nvGraphicFramePr>
        <p:xfrm>
          <a:off x="-1" y="0"/>
          <a:ext cx="9144002" cy="6858000"/>
        </p:xfrm>
        <a:graphic>
          <a:graphicData uri="http://schemas.openxmlformats.org/drawingml/2006/table">
            <a:tbl>
              <a:tblPr firstRow="1" firstCol="1" lastCol="1">
                <a:tableStyleId>{5C22544A-7EE6-4342-B048-85BDC9FD1C3A}</a:tableStyleId>
              </a:tblPr>
              <a:tblGrid>
                <a:gridCol w="1306286">
                  <a:extLst>
                    <a:ext uri="{9D8B030D-6E8A-4147-A177-3AD203B41FA5}">
                      <a16:colId xmlns:a16="http://schemas.microsoft.com/office/drawing/2014/main" val="1854674103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1939527682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1374741104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2220308277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290441490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1110707586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2834552261"/>
                    </a:ext>
                  </a:extLst>
                </a:gridCol>
              </a:tblGrid>
              <a:tr h="313934"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Arial Black" panose="020B0A04020102020204" pitchFamily="34" charset="0"/>
                        </a:rPr>
                        <a:t>Supervisor: January 2026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6692118"/>
                  </a:ext>
                </a:extLst>
              </a:tr>
              <a:tr h="262486">
                <a:tc>
                  <a:txBody>
                    <a:bodyPr/>
                    <a:lstStyle/>
                    <a:p>
                      <a:pPr algn="ctr"/>
                      <a:r>
                        <a:rPr lang="en-US" sz="12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Sunday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Monday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Tuesday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Wednesday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Thursday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Friday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Saturday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878960"/>
                  </a:ext>
                </a:extLst>
              </a:tr>
              <a:tr h="1256316">
                <a:tc gridSpan="4"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rgbClr val="0000FF"/>
                          </a:solidFill>
                        </a:rPr>
                        <a:t>Pay Days – 10</a:t>
                      </a:r>
                      <a:r>
                        <a:rPr lang="en-US" sz="1100" b="1" baseline="30000" dirty="0">
                          <a:solidFill>
                            <a:srgbClr val="0000FF"/>
                          </a:solidFill>
                        </a:rPr>
                        <a:t>th</a:t>
                      </a:r>
                      <a:r>
                        <a:rPr lang="en-US" sz="1100" b="1" dirty="0">
                          <a:solidFill>
                            <a:srgbClr val="0000FF"/>
                          </a:solidFill>
                        </a:rPr>
                        <a:t> &amp; 25</a:t>
                      </a:r>
                      <a:r>
                        <a:rPr lang="en-US" sz="1100" b="1" baseline="30000" dirty="0">
                          <a:solidFill>
                            <a:srgbClr val="0000FF"/>
                          </a:solidFill>
                        </a:rPr>
                        <a:t>th</a:t>
                      </a:r>
                      <a:r>
                        <a:rPr lang="en-US" sz="1100" b="1" dirty="0">
                          <a:solidFill>
                            <a:srgbClr val="0000FF"/>
                          </a:solidFill>
                        </a:rPr>
                        <a:t> (the Friday before if falls on a weekend or holiday)</a:t>
                      </a:r>
                    </a:p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Pay Periods go from 1-15 and 16-30/31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</a:rPr>
                        <a:t>Approvals:  AggieTime, PHADSUM (Dept. Head)- BX (Benefit), GX (Grad), &amp; HX (Hour) 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highlight>
                            <a:srgbClr val="FF0000"/>
                          </a:highlight>
                        </a:rPr>
                        <a:t>Supervisors: Approve AggieTime shifts DAILY to ensure employees are paid on time.</a:t>
                      </a:r>
                    </a:p>
                    <a:p>
                      <a:r>
                        <a:rPr lang="en-US" sz="1100" b="1" dirty="0">
                          <a:solidFill>
                            <a:schemeClr val="bg1"/>
                          </a:solidFill>
                          <a:highlight>
                            <a:srgbClr val="FF0000"/>
                          </a:highlight>
                        </a:rPr>
                        <a:t>Employees: Enter shifts on the DAY WORKED to support timely and accurate payroll.</a:t>
                      </a:r>
                    </a:p>
                    <a:p>
                      <a:endParaRPr lang="en-US" sz="1100" b="1" dirty="0">
                        <a:solidFill>
                          <a:schemeClr val="bg1"/>
                        </a:solidFill>
                        <a:highlight>
                          <a:srgbClr val="FF0000"/>
                        </a:highlight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  New Year’s Day</a:t>
                      </a:r>
                      <a:endParaRPr lang="en-US" sz="11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6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rgbClr val="D208D7"/>
                          </a:solidFill>
                          <a:latin typeface="+mn-lt"/>
                          <a:ea typeface="+mn-ea"/>
                          <a:cs typeface="+mn-cs"/>
                        </a:rPr>
                        <a:t>Internal Transfer Hire Date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First Day of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Pay Period #2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  <a:p>
                      <a:pPr algn="ctr"/>
                      <a:endParaRPr lang="en-US" sz="1100" b="1" dirty="0">
                        <a:solidFill>
                          <a:srgbClr val="008000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7984082"/>
                  </a:ext>
                </a:extLst>
              </a:tr>
              <a:tr h="1256316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sz="1100" b="1" dirty="0">
                        <a:solidFill>
                          <a:srgbClr val="002060"/>
                        </a:solidFill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Benefited New Hire First Day and Orientation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9:15am – 2:30pm 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dirty="0">
                        <a:solidFill>
                          <a:srgbClr val="C00000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en-US" sz="1100" b="1" dirty="0">
                        <a:solidFill>
                          <a:srgbClr val="0000FF"/>
                        </a:solidFill>
                      </a:endParaRPr>
                    </a:p>
                    <a:p>
                      <a:pPr algn="ctr"/>
                      <a:r>
                        <a:rPr lang="en-US" sz="1400" b="1" dirty="0">
                          <a:solidFill>
                            <a:srgbClr val="0000FF"/>
                          </a:solidFill>
                        </a:rPr>
                        <a:t>Pay Day</a:t>
                      </a:r>
                    </a:p>
                    <a:p>
                      <a:pPr algn="ctr"/>
                      <a:endParaRPr lang="en-US" sz="1100" b="1" dirty="0">
                        <a:solidFill>
                          <a:srgbClr val="0000FF"/>
                        </a:solidFill>
                      </a:endParaRPr>
                    </a:p>
                    <a:p>
                      <a:pPr algn="ctr"/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1192388"/>
                  </a:ext>
                </a:extLst>
              </a:tr>
              <a:tr h="1256316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Final Day for Approvals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Pay Period #2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rgbClr val="D208D7"/>
                          </a:solidFill>
                          <a:latin typeface="+mn-lt"/>
                          <a:ea typeface="+mn-ea"/>
                          <a:cs typeface="+mn-cs"/>
                        </a:rPr>
                        <a:t>Internal Transfer Hire Date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First Day of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Pay Period #3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4631245"/>
                  </a:ext>
                </a:extLst>
              </a:tr>
              <a:tr h="1256316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  <a:p>
                      <a:pPr algn="ctr"/>
                      <a:endParaRPr lang="en-US" sz="1100" b="1" dirty="0">
                        <a:solidFill>
                          <a:srgbClr val="008000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19 </a:t>
                      </a:r>
                    </a:p>
                    <a:p>
                      <a:pPr algn="ctr"/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Martin Luther </a:t>
                      </a:r>
                    </a:p>
                    <a:p>
                      <a:pPr algn="ctr"/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King, Jr. 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Benefited New Hire First Day and Orientation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9:15am – 2:30pm 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  <a:p>
                      <a:pPr algn="ctr"/>
                      <a:endParaRPr lang="en-US" sz="1100" b="1" dirty="0">
                        <a:solidFill>
                          <a:srgbClr val="C00000"/>
                        </a:solidFill>
                      </a:endParaRPr>
                    </a:p>
                    <a:p>
                      <a:pPr algn="ctr"/>
                      <a:endParaRPr lang="en-US" sz="1100" b="1" dirty="0">
                        <a:solidFill>
                          <a:srgbClr val="C00000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23</a:t>
                      </a:r>
                      <a:endParaRPr lang="en-US" sz="1100" b="1" dirty="0">
                        <a:solidFill>
                          <a:srgbClr val="0000FF"/>
                        </a:solidFill>
                      </a:endParaRPr>
                    </a:p>
                    <a:p>
                      <a:pPr algn="ctr"/>
                      <a:r>
                        <a:rPr lang="en-US" sz="1400" b="1" dirty="0">
                          <a:solidFill>
                            <a:srgbClr val="0000FF"/>
                          </a:solidFill>
                        </a:rPr>
                        <a:t>Pay 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1413927"/>
                  </a:ext>
                </a:extLst>
              </a:tr>
              <a:tr h="1256316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  <a:p>
                      <a:pPr algn="ctr"/>
                      <a:endParaRPr lang="en-US" sz="1100" b="1" dirty="0">
                        <a:solidFill>
                          <a:srgbClr val="C00000"/>
                        </a:solidFill>
                      </a:endParaRPr>
                    </a:p>
                    <a:p>
                      <a:pPr algn="ctr"/>
                      <a:endParaRPr lang="en-US" sz="1100" b="1" dirty="0">
                        <a:solidFill>
                          <a:srgbClr val="C00000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  <a:p>
                      <a:pPr algn="ctr"/>
                      <a:r>
                        <a:rPr lang="en-US" sz="1400" b="1" kern="120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Final Day for Approvals </a:t>
                      </a:r>
                    </a:p>
                    <a:p>
                      <a:pPr algn="ctr"/>
                      <a:r>
                        <a:rPr lang="en-US" sz="1200" b="1" kern="120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Pay Period #3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1927959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8854C1C7-26E6-B371-72BC-5D78EA3ACFF6}"/>
              </a:ext>
            </a:extLst>
          </p:cNvPr>
          <p:cNvSpPr txBox="1"/>
          <p:nvPr/>
        </p:nvSpPr>
        <p:spPr>
          <a:xfrm>
            <a:off x="1366837" y="6537860"/>
            <a:ext cx="6410325" cy="246221"/>
          </a:xfrm>
          <a:prstGeom prst="rect">
            <a:avLst/>
          </a:prstGeom>
          <a:solidFill>
            <a:srgbClr val="D492FC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/>
              <a:t>Leadership Orientation</a:t>
            </a:r>
          </a:p>
        </p:txBody>
      </p:sp>
    </p:spTree>
    <p:extLst>
      <p:ext uri="{BB962C8B-B14F-4D97-AF65-F5344CB8AC3E}">
        <p14:creationId xmlns:p14="http://schemas.microsoft.com/office/powerpoint/2010/main" val="42777142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161FE6DD-D19C-47B3-9394-6D3907B128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9730042"/>
              </p:ext>
            </p:extLst>
          </p:nvPr>
        </p:nvGraphicFramePr>
        <p:xfrm>
          <a:off x="-1" y="1"/>
          <a:ext cx="9144002" cy="6851121"/>
        </p:xfrm>
        <a:graphic>
          <a:graphicData uri="http://schemas.openxmlformats.org/drawingml/2006/table">
            <a:tbl>
              <a:tblPr firstRow="1" firstCol="1" lastCol="1">
                <a:tableStyleId>{5C22544A-7EE6-4342-B048-85BDC9FD1C3A}</a:tableStyleId>
              </a:tblPr>
              <a:tblGrid>
                <a:gridCol w="1306286">
                  <a:extLst>
                    <a:ext uri="{9D8B030D-6E8A-4147-A177-3AD203B41FA5}">
                      <a16:colId xmlns:a16="http://schemas.microsoft.com/office/drawing/2014/main" val="1854674103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1939527682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1374741104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2220308277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290441490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1110707586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2834552261"/>
                    </a:ext>
                  </a:extLst>
                </a:gridCol>
              </a:tblGrid>
              <a:tr h="310896"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Arial Black" panose="020B0A04020102020204" pitchFamily="34" charset="0"/>
                        </a:rPr>
                        <a:t>Supervisor: October 2026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8329687"/>
                  </a:ext>
                </a:extLst>
              </a:tr>
              <a:tr h="262536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Sunday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Monday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Tuesday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Wednesday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Thursday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Friday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Saturday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878960"/>
                  </a:ext>
                </a:extLst>
              </a:tr>
              <a:tr h="1255233">
                <a:tc gridSpan="4"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rgbClr val="0000FF"/>
                          </a:solidFill>
                        </a:rPr>
                        <a:t>Pay Days – 10</a:t>
                      </a:r>
                      <a:r>
                        <a:rPr lang="en-US" sz="1100" b="1" baseline="30000" dirty="0">
                          <a:solidFill>
                            <a:srgbClr val="0000FF"/>
                          </a:solidFill>
                        </a:rPr>
                        <a:t>th</a:t>
                      </a:r>
                      <a:r>
                        <a:rPr lang="en-US" sz="1100" b="1" dirty="0">
                          <a:solidFill>
                            <a:srgbClr val="0000FF"/>
                          </a:solidFill>
                        </a:rPr>
                        <a:t> &amp; 25</a:t>
                      </a:r>
                      <a:r>
                        <a:rPr lang="en-US" sz="1100" b="1" baseline="30000" dirty="0">
                          <a:solidFill>
                            <a:srgbClr val="0000FF"/>
                          </a:solidFill>
                        </a:rPr>
                        <a:t>th</a:t>
                      </a:r>
                      <a:r>
                        <a:rPr lang="en-US" sz="1100" b="1" dirty="0">
                          <a:solidFill>
                            <a:srgbClr val="0000FF"/>
                          </a:solidFill>
                        </a:rPr>
                        <a:t> (the Friday before if falls on a weekend or holiday)</a:t>
                      </a:r>
                    </a:p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Pay Periods go from 1-15 and 16-30/31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</a:rPr>
                        <a:t>Approvals:  AggieTime, PHADSUM (Dept. Head)- BX (Benefit), GX (Grad), &amp; HX (Hour)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highlight>
                            <a:srgbClr val="FF0000"/>
                          </a:highlight>
                        </a:rPr>
                        <a:t>Supervisors: Approve AggieTime shifts DAILY to ensure employees are paid on time.</a:t>
                      </a:r>
                    </a:p>
                    <a:p>
                      <a:r>
                        <a:rPr lang="en-US" sz="1100" b="1" dirty="0">
                          <a:solidFill>
                            <a:schemeClr val="bg1"/>
                          </a:solidFill>
                          <a:highlight>
                            <a:srgbClr val="FF0000"/>
                          </a:highlight>
                        </a:rPr>
                        <a:t>Employees: Enter shifts on the DAY WORKED to support timely and accurate payroll.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rgbClr val="D208D7"/>
                          </a:solidFill>
                          <a:latin typeface="+mn-lt"/>
                          <a:ea typeface="+mn-ea"/>
                          <a:cs typeface="+mn-cs"/>
                        </a:rPr>
                        <a:t>Internal Transfer Hire Date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First Day of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Pay Period #20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  <a:p>
                      <a:pPr algn="ctr"/>
                      <a:endParaRPr lang="en-US" sz="1100" b="1" dirty="0">
                        <a:solidFill>
                          <a:srgbClr val="008000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7984082"/>
                  </a:ext>
                </a:extLst>
              </a:tr>
              <a:tr h="1255233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  <a:p>
                      <a:pPr algn="ctr"/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Benefited New Hire First Day and Orientation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9:15am – 2:30pm 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  <a:p>
                      <a:pPr algn="l"/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dirty="0">
                        <a:solidFill>
                          <a:srgbClr val="C00000"/>
                        </a:solidFill>
                      </a:endParaRP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Pay Day</a:t>
                      </a:r>
                    </a:p>
                    <a:p>
                      <a:pPr algn="ctr"/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1192388"/>
                  </a:ext>
                </a:extLst>
              </a:tr>
              <a:tr h="1255233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Final Day for Approvals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Pay Period #20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rgbClr val="D208D7"/>
                          </a:solidFill>
                          <a:latin typeface="+mn-lt"/>
                          <a:ea typeface="+mn-ea"/>
                          <a:cs typeface="+mn-cs"/>
                        </a:rPr>
                        <a:t>Internal Transfer Hire Date</a:t>
                      </a:r>
                      <a:endParaRPr lang="en-US" sz="11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First Day of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Pay Period #21</a:t>
                      </a:r>
                    </a:p>
                    <a:p>
                      <a:endParaRPr kumimoji="0" lang="en-US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4631245"/>
                  </a:ext>
                </a:extLst>
              </a:tr>
              <a:tr h="1255233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  <a:p>
                      <a:pPr algn="ctr"/>
                      <a:endParaRPr lang="en-US" sz="1100" b="1" dirty="0">
                        <a:solidFill>
                          <a:srgbClr val="008000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Benefited New Hire First Day and Orientation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9:15am – 2:30pm 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  <a:p>
                      <a:pPr algn="ctr"/>
                      <a:endParaRPr lang="en-US" sz="1100" b="1" dirty="0">
                        <a:solidFill>
                          <a:srgbClr val="C00000"/>
                        </a:solidFill>
                      </a:endParaRPr>
                    </a:p>
                    <a:p>
                      <a:pPr algn="ctr"/>
                      <a:endParaRPr lang="en-US" sz="1100" b="1" dirty="0">
                        <a:solidFill>
                          <a:srgbClr val="C00000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23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Pay Day</a:t>
                      </a:r>
                    </a:p>
                    <a:p>
                      <a:pPr algn="ctr"/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  <a:p>
                      <a:pPr algn="ctr"/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1413927"/>
                  </a:ext>
                </a:extLst>
              </a:tr>
              <a:tr h="1255233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  <a:p>
                      <a:pPr algn="ctr"/>
                      <a:endParaRPr lang="en-US" sz="1100" b="1" dirty="0">
                        <a:solidFill>
                          <a:srgbClr val="C00000"/>
                        </a:solidFill>
                      </a:endParaRPr>
                    </a:p>
                    <a:p>
                      <a:pPr algn="ctr"/>
                      <a:endParaRPr lang="en-US" sz="1100" b="1" dirty="0">
                        <a:solidFill>
                          <a:srgbClr val="C00000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Final Day for Approvals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Pay Period #21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1927959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EDEA2520-4DD8-720A-F527-030569170E79}"/>
              </a:ext>
            </a:extLst>
          </p:cNvPr>
          <p:cNvSpPr txBox="1"/>
          <p:nvPr/>
        </p:nvSpPr>
        <p:spPr>
          <a:xfrm>
            <a:off x="1366837" y="4042310"/>
            <a:ext cx="6410325" cy="246221"/>
          </a:xfrm>
          <a:prstGeom prst="rect">
            <a:avLst/>
          </a:prstGeom>
          <a:solidFill>
            <a:srgbClr val="CC99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/>
              <a:t>Leadership Orientation</a:t>
            </a:r>
          </a:p>
        </p:txBody>
      </p:sp>
    </p:spTree>
    <p:extLst>
      <p:ext uri="{BB962C8B-B14F-4D97-AF65-F5344CB8AC3E}">
        <p14:creationId xmlns:p14="http://schemas.microsoft.com/office/powerpoint/2010/main" val="36578569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161FE6DD-D19C-47B3-9394-6D3907B128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680673"/>
              </p:ext>
            </p:extLst>
          </p:nvPr>
        </p:nvGraphicFramePr>
        <p:xfrm>
          <a:off x="-1" y="1"/>
          <a:ext cx="9144002" cy="6854539"/>
        </p:xfrm>
        <a:graphic>
          <a:graphicData uri="http://schemas.openxmlformats.org/drawingml/2006/table">
            <a:tbl>
              <a:tblPr firstRow="1" firstCol="1" lastCol="1">
                <a:tableStyleId>{5C22544A-7EE6-4342-B048-85BDC9FD1C3A}</a:tableStyleId>
              </a:tblPr>
              <a:tblGrid>
                <a:gridCol w="1306286">
                  <a:extLst>
                    <a:ext uri="{9D8B030D-6E8A-4147-A177-3AD203B41FA5}">
                      <a16:colId xmlns:a16="http://schemas.microsoft.com/office/drawing/2014/main" val="1854674103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1939527682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1374741104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2220308277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290441490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1110707586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2834552261"/>
                    </a:ext>
                  </a:extLst>
                </a:gridCol>
              </a:tblGrid>
              <a:tr h="310896"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Arial Black" panose="020B0A04020102020204" pitchFamily="34" charset="0"/>
                        </a:rPr>
                        <a:t>Supervisor: November 2026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8276781"/>
                  </a:ext>
                </a:extLst>
              </a:tr>
              <a:tr h="26172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Sunday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Monday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Tuesday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Wednesday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Thursday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Friday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Saturday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878960"/>
                  </a:ext>
                </a:extLst>
              </a:tr>
              <a:tr h="1256078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rgbClr val="D208D7"/>
                          </a:solidFill>
                          <a:latin typeface="+mn-lt"/>
                          <a:ea typeface="+mn-ea"/>
                          <a:cs typeface="+mn-cs"/>
                        </a:rPr>
                        <a:t>Internal Transfer Hire Date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First Day of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Pay Period #22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Benefited New Hire First Day and Orientation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9:15am – 2:30pm 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3</a:t>
                      </a:r>
                      <a:r>
                        <a:rPr lang="en-US" sz="1000" b="1" dirty="0">
                          <a:solidFill>
                            <a:srgbClr val="008000"/>
                          </a:solidFill>
                        </a:rPr>
                        <a:t>  </a:t>
                      </a:r>
                    </a:p>
                    <a:p>
                      <a:pPr algn="ctr"/>
                      <a:endParaRPr lang="en-US" sz="1100" b="1" dirty="0">
                        <a:solidFill>
                          <a:srgbClr val="008000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dirty="0">
                        <a:solidFill>
                          <a:srgbClr val="C00000"/>
                        </a:solidFill>
                      </a:endParaRP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7984082"/>
                  </a:ext>
                </a:extLst>
              </a:tr>
              <a:tr h="1256078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Pay 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  <a:p>
                      <a:pPr algn="ctr"/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1192388"/>
                  </a:ext>
                </a:extLst>
              </a:tr>
              <a:tr h="1256078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Final Day for Approvals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Pay Period #22</a:t>
                      </a:r>
                    </a:p>
                    <a:p>
                      <a:pPr algn="ctr"/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16    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rgbClr val="D208D7"/>
                          </a:solidFill>
                          <a:latin typeface="+mn-lt"/>
                          <a:ea typeface="+mn-ea"/>
                          <a:cs typeface="+mn-cs"/>
                        </a:rPr>
                        <a:t>Internal Transfer Hire Date</a:t>
                      </a:r>
                      <a:endParaRPr lang="en-US" sz="1100" b="1" dirty="0">
                        <a:solidFill>
                          <a:srgbClr val="D208D7"/>
                        </a:solidFill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Ben. New Hire First Day &amp; Orientation*</a:t>
                      </a:r>
                      <a:endParaRPr lang="en-US" sz="1000" b="1" kern="1200" dirty="0">
                        <a:solidFill>
                          <a:srgbClr val="002060"/>
                        </a:solidFill>
                        <a:highlight>
                          <a:srgbClr val="FFFF00"/>
                        </a:highlight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First Day of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Pay Period #23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18 </a:t>
                      </a:r>
                    </a:p>
                    <a:p>
                      <a:pPr algn="ctr"/>
                      <a:endParaRPr lang="en-US" sz="1100" b="1" dirty="0">
                        <a:solidFill>
                          <a:srgbClr val="008000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dirty="0">
                        <a:solidFill>
                          <a:srgbClr val="008000"/>
                        </a:solidFill>
                      </a:endParaRPr>
                    </a:p>
                    <a:p>
                      <a:pPr algn="ctr"/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  <a:p>
                      <a:pPr algn="ctr"/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4631245"/>
                  </a:ext>
                </a:extLst>
              </a:tr>
              <a:tr h="1256078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  <a:p>
                      <a:pPr algn="ctr"/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  <a:p>
                      <a:pPr algn="ctr"/>
                      <a:endParaRPr lang="en-US" sz="1100" b="1" dirty="0">
                        <a:solidFill>
                          <a:srgbClr val="C00000"/>
                        </a:solidFill>
                      </a:endParaRPr>
                    </a:p>
                    <a:p>
                      <a:pPr algn="ctr"/>
                      <a:endParaRPr lang="en-US" sz="1100" b="1" dirty="0">
                        <a:solidFill>
                          <a:srgbClr val="C00000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Pay Day</a:t>
                      </a:r>
                    </a:p>
                    <a:p>
                      <a:pPr algn="ctr"/>
                      <a:endParaRPr lang="en-US" sz="1100" b="1" dirty="0">
                        <a:solidFill>
                          <a:srgbClr val="0000FF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  <a:p>
                      <a:pPr algn="ctr"/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Thanksgiving Break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Thanksgiving Break</a:t>
                      </a: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1413927"/>
                  </a:ext>
                </a:extLst>
              </a:tr>
              <a:tr h="1256078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30  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Final Day for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Approvals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5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Pay Period #23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Ben. New Hire First Day &amp; Orientation*</a:t>
                      </a:r>
                      <a:endParaRPr lang="en-US" sz="1100" b="1" kern="1200" dirty="0">
                        <a:solidFill>
                          <a:srgbClr val="002060"/>
                        </a:solidFill>
                        <a:highlight>
                          <a:srgbClr val="FFFF00"/>
                        </a:highligh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rgbClr val="0000FF"/>
                          </a:solidFill>
                        </a:rPr>
                        <a:t>Pay Days – 10</a:t>
                      </a:r>
                      <a:r>
                        <a:rPr lang="en-US" sz="1100" b="1" baseline="30000" dirty="0">
                          <a:solidFill>
                            <a:srgbClr val="0000FF"/>
                          </a:solidFill>
                        </a:rPr>
                        <a:t>th</a:t>
                      </a:r>
                      <a:r>
                        <a:rPr lang="en-US" sz="1100" b="1" dirty="0">
                          <a:solidFill>
                            <a:srgbClr val="0000FF"/>
                          </a:solidFill>
                        </a:rPr>
                        <a:t> &amp; 25</a:t>
                      </a:r>
                      <a:r>
                        <a:rPr lang="en-US" sz="1100" b="1" baseline="30000" dirty="0">
                          <a:solidFill>
                            <a:srgbClr val="0000FF"/>
                          </a:solidFill>
                        </a:rPr>
                        <a:t>th</a:t>
                      </a:r>
                      <a:r>
                        <a:rPr lang="en-US" sz="1100" b="1" dirty="0">
                          <a:solidFill>
                            <a:srgbClr val="0000FF"/>
                          </a:solidFill>
                        </a:rPr>
                        <a:t> (the Friday before if falls on a weekend or holiday)</a:t>
                      </a:r>
                    </a:p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Pay Periods go from 1-15 and 16-30/31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</a:rPr>
                        <a:t>Approvals:  AggieTime, PHADSUM (Dept. Head)- BX (Benefit), GX (Grad), &amp; HX (Hour)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highlight>
                            <a:srgbClr val="FF0000"/>
                          </a:highlight>
                        </a:rPr>
                        <a:t>Supervisors: Approve AggieTime shifts DAILY to ensure employees are paid on time.</a:t>
                      </a:r>
                    </a:p>
                    <a:p>
                      <a:r>
                        <a:rPr lang="en-US" sz="1100" b="1" dirty="0">
                          <a:solidFill>
                            <a:schemeClr val="bg1"/>
                          </a:solidFill>
                          <a:highlight>
                            <a:srgbClr val="FF0000"/>
                          </a:highlight>
                        </a:rPr>
                        <a:t>Employees: Enter shifts on the DAY WORKED to support timely and accurate payroll.</a:t>
                      </a:r>
                    </a:p>
                    <a:p>
                      <a:r>
                        <a:rPr lang="en-US" sz="1100" b="1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*Benefited New Hire Attend Orientation First Day of Hire 9:15am – 2:30pm </a:t>
                      </a: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3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1927959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F4D00BB5-B1AB-6F39-7995-7C278EC7B0F1}"/>
              </a:ext>
            </a:extLst>
          </p:cNvPr>
          <p:cNvSpPr txBox="1"/>
          <p:nvPr/>
        </p:nvSpPr>
        <p:spPr>
          <a:xfrm>
            <a:off x="1366837" y="2775485"/>
            <a:ext cx="6410325" cy="246221"/>
          </a:xfrm>
          <a:prstGeom prst="rect">
            <a:avLst/>
          </a:prstGeom>
          <a:solidFill>
            <a:srgbClr val="CC99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/>
              <a:t>Leadership Orientation</a:t>
            </a:r>
          </a:p>
        </p:txBody>
      </p:sp>
    </p:spTree>
    <p:extLst>
      <p:ext uri="{BB962C8B-B14F-4D97-AF65-F5344CB8AC3E}">
        <p14:creationId xmlns:p14="http://schemas.microsoft.com/office/powerpoint/2010/main" val="6368056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161FE6DD-D19C-47B3-9394-6D3907B128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7516182"/>
              </p:ext>
            </p:extLst>
          </p:nvPr>
        </p:nvGraphicFramePr>
        <p:xfrm>
          <a:off x="-1" y="0"/>
          <a:ext cx="9144002" cy="6858000"/>
        </p:xfrm>
        <a:graphic>
          <a:graphicData uri="http://schemas.openxmlformats.org/drawingml/2006/table">
            <a:tbl>
              <a:tblPr firstRow="1" firstCol="1" lastCol="1">
                <a:tableStyleId>{5C22544A-7EE6-4342-B048-85BDC9FD1C3A}</a:tableStyleId>
              </a:tblPr>
              <a:tblGrid>
                <a:gridCol w="1306286">
                  <a:extLst>
                    <a:ext uri="{9D8B030D-6E8A-4147-A177-3AD203B41FA5}">
                      <a16:colId xmlns:a16="http://schemas.microsoft.com/office/drawing/2014/main" val="1854674103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1939527682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1374741104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2220308277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290441490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1110707586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2834552261"/>
                    </a:ext>
                  </a:extLst>
                </a:gridCol>
              </a:tblGrid>
              <a:tr h="313949"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Arial Black" panose="020B0A04020102020204" pitchFamily="34" charset="0"/>
                        </a:rPr>
                        <a:t>Supervisor: December 2026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4719542"/>
                  </a:ext>
                </a:extLst>
              </a:tr>
              <a:tr h="262751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Sunday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Monday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Tuesday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Wednesday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Thursday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Friday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Saturday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878960"/>
                  </a:ext>
                </a:extLst>
              </a:tr>
              <a:tr h="1256260">
                <a:tc gridSpan="2"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rgbClr val="0000FF"/>
                          </a:solidFill>
                        </a:rPr>
                        <a:t>Pay Days – 10</a:t>
                      </a:r>
                      <a:r>
                        <a:rPr lang="en-US" sz="1100" b="1" baseline="30000" dirty="0">
                          <a:solidFill>
                            <a:srgbClr val="0000FF"/>
                          </a:solidFill>
                        </a:rPr>
                        <a:t>th</a:t>
                      </a:r>
                      <a:r>
                        <a:rPr lang="en-US" sz="1100" b="1" dirty="0">
                          <a:solidFill>
                            <a:srgbClr val="0000FF"/>
                          </a:solidFill>
                        </a:rPr>
                        <a:t> &amp; 25</a:t>
                      </a:r>
                      <a:r>
                        <a:rPr lang="en-US" sz="1100" b="1" baseline="30000" dirty="0">
                          <a:solidFill>
                            <a:srgbClr val="0000FF"/>
                          </a:solidFill>
                        </a:rPr>
                        <a:t>th</a:t>
                      </a:r>
                      <a:r>
                        <a:rPr lang="en-US" sz="1100" b="1" dirty="0">
                          <a:solidFill>
                            <a:srgbClr val="0000FF"/>
                          </a:solidFill>
                        </a:rPr>
                        <a:t> (the Friday before if falls on a weekend or holiday)</a:t>
                      </a:r>
                    </a:p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Pay Periods go from 1-15 and 16-30/31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</a:rPr>
                        <a:t>Approvals:  AggieTime, PHADSUM (Dept. Head)- BX (Benefit), GX (Grad), &amp; HX (Hour) 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rgbClr val="D208D7"/>
                          </a:solidFill>
                          <a:latin typeface="+mn-lt"/>
                          <a:ea typeface="+mn-ea"/>
                          <a:cs typeface="+mn-cs"/>
                        </a:rPr>
                        <a:t>Internal Transfer Hire Date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First Day of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Pay Period #24</a:t>
                      </a:r>
                      <a:endParaRPr kumimoji="0" lang="en-US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  <a:p>
                      <a:pPr algn="ctr"/>
                      <a:endParaRPr lang="en-US" sz="1100" b="1" dirty="0">
                        <a:solidFill>
                          <a:srgbClr val="008000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dirty="0">
                        <a:solidFill>
                          <a:srgbClr val="C00000"/>
                        </a:solidFill>
                      </a:endParaRPr>
                    </a:p>
                    <a:p>
                      <a:pPr algn="ctr"/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7984082"/>
                  </a:ext>
                </a:extLst>
              </a:tr>
              <a:tr h="1256260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n-US" sz="1000" b="1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9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Pay 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b="1" dirty="0">
                        <a:solidFill>
                          <a:srgbClr val="C00000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1192388"/>
                  </a:ext>
                </a:extLst>
              </a:tr>
              <a:tr h="1256260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Benefited New Hire First Day and Orientation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9:15am – 2:30pm 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15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Final Day for Approvals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Pay Period #24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rgbClr val="D208D7"/>
                          </a:solidFill>
                          <a:latin typeface="+mn-lt"/>
                          <a:ea typeface="+mn-ea"/>
                          <a:cs typeface="+mn-cs"/>
                        </a:rPr>
                        <a:t>Internal Transfer Hire Date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First Day of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Pay Period #1</a:t>
                      </a:r>
                      <a:endParaRPr kumimoji="0" lang="en-US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  <a:p>
                      <a:pPr algn="ctr"/>
                      <a:endParaRPr lang="en-US" sz="1100" b="1" dirty="0">
                        <a:solidFill>
                          <a:srgbClr val="008000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4631245"/>
                  </a:ext>
                </a:extLst>
              </a:tr>
              <a:tr h="1256260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21 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Pay Day</a:t>
                      </a:r>
                    </a:p>
                    <a:p>
                      <a:pPr algn="ctr"/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Holiday</a:t>
                      </a:r>
                    </a:p>
                    <a:p>
                      <a:pPr algn="ctr"/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  <a:p>
                      <a:pPr algn="l"/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Holiday</a:t>
                      </a:r>
                    </a:p>
                    <a:p>
                      <a:pPr algn="ctr"/>
                      <a:endParaRPr lang="en-US" sz="1100" b="1" dirty="0">
                        <a:solidFill>
                          <a:srgbClr val="0000FF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1413927"/>
                  </a:ext>
                </a:extLst>
              </a:tr>
              <a:tr h="1256260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  <a:p>
                      <a:pPr algn="ctr"/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Holiday</a:t>
                      </a: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  <a:p>
                      <a:pPr algn="ctr"/>
                      <a:endParaRPr lang="en-US" sz="1100" b="1" dirty="0">
                        <a:solidFill>
                          <a:srgbClr val="C00000"/>
                        </a:solidFill>
                      </a:endParaRPr>
                    </a:p>
                    <a:p>
                      <a:pPr algn="ctr"/>
                      <a:endParaRPr lang="en-US" sz="1100" b="1" dirty="0">
                        <a:solidFill>
                          <a:srgbClr val="C00000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Final Day for Approvals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Pay Period #1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(2027)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highlight>
                            <a:srgbClr val="FF0000"/>
                          </a:highlight>
                        </a:rPr>
                        <a:t>Supervisors: Approve AggieTime shifts DAILY to ensure employees are paid on time.</a:t>
                      </a:r>
                    </a:p>
                    <a:p>
                      <a:r>
                        <a:rPr lang="en-US" sz="1100" b="1" dirty="0">
                          <a:solidFill>
                            <a:schemeClr val="bg1"/>
                          </a:solidFill>
                          <a:highlight>
                            <a:srgbClr val="FF0000"/>
                          </a:highlight>
                        </a:rPr>
                        <a:t>Employees: Enter shifts on the DAY WORKED to support timely and accurate payroll.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3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1927959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AA0C8091-6E50-54DD-E741-8BAAA0ADE5A3}"/>
              </a:ext>
            </a:extLst>
          </p:cNvPr>
          <p:cNvSpPr txBox="1"/>
          <p:nvPr/>
        </p:nvSpPr>
        <p:spPr>
          <a:xfrm>
            <a:off x="1366837" y="2785010"/>
            <a:ext cx="6410325" cy="246221"/>
          </a:xfrm>
          <a:prstGeom prst="rect">
            <a:avLst/>
          </a:prstGeom>
          <a:solidFill>
            <a:srgbClr val="CC99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/>
              <a:t>Leadership Orientation</a:t>
            </a:r>
          </a:p>
        </p:txBody>
      </p:sp>
    </p:spTree>
    <p:extLst>
      <p:ext uri="{BB962C8B-B14F-4D97-AF65-F5344CB8AC3E}">
        <p14:creationId xmlns:p14="http://schemas.microsoft.com/office/powerpoint/2010/main" val="19913417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161FE6DD-D19C-47B3-9394-6D3907B128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975125"/>
              </p:ext>
            </p:extLst>
          </p:nvPr>
        </p:nvGraphicFramePr>
        <p:xfrm>
          <a:off x="-1" y="0"/>
          <a:ext cx="9144002" cy="6849135"/>
        </p:xfrm>
        <a:graphic>
          <a:graphicData uri="http://schemas.openxmlformats.org/drawingml/2006/table">
            <a:tbl>
              <a:tblPr firstRow="1" firstCol="1" lastCol="1">
                <a:tableStyleId>{5C22544A-7EE6-4342-B048-85BDC9FD1C3A}</a:tableStyleId>
              </a:tblPr>
              <a:tblGrid>
                <a:gridCol w="1306286">
                  <a:extLst>
                    <a:ext uri="{9D8B030D-6E8A-4147-A177-3AD203B41FA5}">
                      <a16:colId xmlns:a16="http://schemas.microsoft.com/office/drawing/2014/main" val="1854674103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1939527682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1374741104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2220308277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290441490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1110707586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2834552261"/>
                    </a:ext>
                  </a:extLst>
                </a:gridCol>
              </a:tblGrid>
              <a:tr h="314085"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Arial Black" panose="020B0A04020102020204" pitchFamily="34" charset="0"/>
                        </a:rPr>
                        <a:t>Supervisor: January 2027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8237353"/>
                  </a:ext>
                </a:extLst>
              </a:tr>
              <a:tr h="259386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Sunday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Monday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Tuesday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Wednesday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Thursday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Friday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Saturday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878960"/>
                  </a:ext>
                </a:extLst>
              </a:tr>
              <a:tr h="1252728">
                <a:tc gridSpan="5"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rgbClr val="0000FF"/>
                          </a:solidFill>
                        </a:rPr>
                        <a:t>Pay Days – 10</a:t>
                      </a:r>
                      <a:r>
                        <a:rPr lang="en-US" sz="1100" b="1" baseline="30000" dirty="0">
                          <a:solidFill>
                            <a:srgbClr val="0000FF"/>
                          </a:solidFill>
                        </a:rPr>
                        <a:t>th</a:t>
                      </a:r>
                      <a:r>
                        <a:rPr lang="en-US" sz="1100" b="1" dirty="0">
                          <a:solidFill>
                            <a:srgbClr val="0000FF"/>
                          </a:solidFill>
                        </a:rPr>
                        <a:t> &amp; 25</a:t>
                      </a:r>
                      <a:r>
                        <a:rPr lang="en-US" sz="1100" b="1" baseline="30000" dirty="0">
                          <a:solidFill>
                            <a:srgbClr val="0000FF"/>
                          </a:solidFill>
                        </a:rPr>
                        <a:t>th</a:t>
                      </a:r>
                      <a:r>
                        <a:rPr lang="en-US" sz="1100" b="1" dirty="0">
                          <a:solidFill>
                            <a:srgbClr val="0000FF"/>
                          </a:solidFill>
                        </a:rPr>
                        <a:t> (the Friday before if falls on a weekend or holiday)</a:t>
                      </a:r>
                    </a:p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Pay Periods go from 1-15 and 16-30/31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</a:rPr>
                        <a:t>Approvals:  AggieTime, PHADSUM (Dept. Head)- BX (Benefit), GX (Grad), &amp; HX (Hour)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highlight>
                            <a:srgbClr val="FF0000"/>
                          </a:highlight>
                        </a:rPr>
                        <a:t>Supervisors: Approve AggieTime shifts DAILY to ensure employees are paid on time.</a:t>
                      </a:r>
                    </a:p>
                    <a:p>
                      <a:r>
                        <a:rPr lang="en-US" sz="1100" b="1" dirty="0">
                          <a:solidFill>
                            <a:schemeClr val="bg1"/>
                          </a:solidFill>
                          <a:highlight>
                            <a:srgbClr val="FF0000"/>
                          </a:highlight>
                        </a:rPr>
                        <a:t>Employees: Enter shifts on the DAY WORKED to support timely and accurate payroll.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  New Year’s Day</a:t>
                      </a:r>
                      <a:endParaRPr lang="en-US" sz="11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6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rgbClr val="D208D7"/>
                          </a:solidFill>
                          <a:latin typeface="+mn-lt"/>
                          <a:ea typeface="+mn-ea"/>
                          <a:cs typeface="+mn-cs"/>
                        </a:rPr>
                        <a:t>Internal Transfer Hire Date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First Day of Pay Period #2 (2027)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7984082"/>
                  </a:ext>
                </a:extLst>
              </a:tr>
              <a:tr h="1252728">
                <a:tc>
                  <a:txBody>
                    <a:bodyPr/>
                    <a:lstStyle/>
                    <a:p>
                      <a:pPr algn="l"/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  <a:p>
                      <a:pPr algn="ctr"/>
                      <a:endParaRPr lang="en-US" sz="1100" b="1" dirty="0">
                        <a:solidFill>
                          <a:srgbClr val="008000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Benefited New Hire First Day and Orientation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9:15am – 2:30pm 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dirty="0">
                        <a:solidFill>
                          <a:srgbClr val="C00000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en-US" sz="1100" b="1" dirty="0">
                        <a:solidFill>
                          <a:srgbClr val="0000FF"/>
                        </a:solidFill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Pay Day</a:t>
                      </a:r>
                    </a:p>
                    <a:p>
                      <a:pPr algn="ctr"/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1192388"/>
                  </a:ext>
                </a:extLst>
              </a:tr>
              <a:tr h="1252728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Final Day for Approvals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Pay Period #2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rgbClr val="D208D7"/>
                          </a:solidFill>
                          <a:latin typeface="+mn-lt"/>
                          <a:ea typeface="+mn-ea"/>
                          <a:cs typeface="+mn-cs"/>
                        </a:rPr>
                        <a:t>Internal Transfer Hire Date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First Day of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Pay Period #3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4631245"/>
                  </a:ext>
                </a:extLst>
              </a:tr>
              <a:tr h="1252728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18 </a:t>
                      </a:r>
                    </a:p>
                    <a:p>
                      <a:pPr algn="ctr"/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Martin Luther </a:t>
                      </a:r>
                    </a:p>
                    <a:p>
                      <a:pPr algn="ctr"/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King, Jr. Day</a:t>
                      </a:r>
                      <a:endParaRPr lang="en-US" sz="1100" b="1" dirty="0">
                        <a:solidFill>
                          <a:srgbClr val="008000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Benefited New Hire First Day and Orientation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9:15am – 2:30pm 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  <a:p>
                      <a:pPr algn="ctr"/>
                      <a:endParaRPr lang="en-US" sz="1100" b="1" dirty="0">
                        <a:solidFill>
                          <a:srgbClr val="C00000"/>
                        </a:solidFill>
                      </a:endParaRPr>
                    </a:p>
                    <a:p>
                      <a:pPr algn="ctr"/>
                      <a:endParaRPr lang="en-US" sz="1100" b="1" dirty="0">
                        <a:solidFill>
                          <a:srgbClr val="C00000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1413927"/>
                  </a:ext>
                </a:extLst>
              </a:tr>
              <a:tr h="441792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25</a:t>
                      </a:r>
                      <a:endParaRPr lang="en-US" sz="1100" b="1" dirty="0">
                        <a:solidFill>
                          <a:srgbClr val="0000FF"/>
                        </a:solidFill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Pay 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  <a:p>
                      <a:pPr algn="ctr"/>
                      <a:endParaRPr lang="en-US" sz="1100" b="1" dirty="0">
                        <a:solidFill>
                          <a:srgbClr val="C00000"/>
                        </a:solidFill>
                      </a:endParaRPr>
                    </a:p>
                    <a:p>
                      <a:pPr algn="ctr"/>
                      <a:endParaRPr lang="en-US" sz="1100" b="1" dirty="0">
                        <a:solidFill>
                          <a:srgbClr val="C00000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1927959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31 </a:t>
                      </a:r>
                      <a:endParaRPr lang="en-US" sz="11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Final Day for Approvals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5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Pay Period #3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2303435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EBAA31E2-115F-E1DF-FD45-643DBE3D2C4D}"/>
              </a:ext>
            </a:extLst>
          </p:cNvPr>
          <p:cNvSpPr txBox="1"/>
          <p:nvPr/>
        </p:nvSpPr>
        <p:spPr>
          <a:xfrm>
            <a:off x="1366837" y="4042310"/>
            <a:ext cx="6410325" cy="246221"/>
          </a:xfrm>
          <a:prstGeom prst="rect">
            <a:avLst/>
          </a:prstGeom>
          <a:solidFill>
            <a:srgbClr val="CC99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/>
              <a:t>Leadership Orientation</a:t>
            </a:r>
          </a:p>
        </p:txBody>
      </p:sp>
    </p:spTree>
    <p:extLst>
      <p:ext uri="{BB962C8B-B14F-4D97-AF65-F5344CB8AC3E}">
        <p14:creationId xmlns:p14="http://schemas.microsoft.com/office/powerpoint/2010/main" val="37208648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161FE6DD-D19C-47B3-9394-6D3907B128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2581257"/>
              </p:ext>
            </p:extLst>
          </p:nvPr>
        </p:nvGraphicFramePr>
        <p:xfrm>
          <a:off x="-1" y="0"/>
          <a:ext cx="9144002" cy="6858001"/>
        </p:xfrm>
        <a:graphic>
          <a:graphicData uri="http://schemas.openxmlformats.org/drawingml/2006/table">
            <a:tbl>
              <a:tblPr firstRow="1" firstCol="1" lastCol="1">
                <a:tableStyleId>{5C22544A-7EE6-4342-B048-85BDC9FD1C3A}</a:tableStyleId>
              </a:tblPr>
              <a:tblGrid>
                <a:gridCol w="1306286">
                  <a:extLst>
                    <a:ext uri="{9D8B030D-6E8A-4147-A177-3AD203B41FA5}">
                      <a16:colId xmlns:a16="http://schemas.microsoft.com/office/drawing/2014/main" val="1854674103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1939527682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1374741104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2220308277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290441490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1110707586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2834552261"/>
                    </a:ext>
                  </a:extLst>
                </a:gridCol>
              </a:tblGrid>
              <a:tr h="314171"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Arial Black" panose="020B0A04020102020204" pitchFamily="34" charset="0"/>
                        </a:rPr>
                        <a:t>Supervisor: February 2026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5885825"/>
                  </a:ext>
                </a:extLst>
              </a:tr>
              <a:tr h="266615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Sunday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Monday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Tuesday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Wednesday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Thursday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Friday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Saturday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878960"/>
                  </a:ext>
                </a:extLst>
              </a:tr>
              <a:tr h="1255443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rgbClr val="D208D7"/>
                          </a:solidFill>
                          <a:latin typeface="+mn-lt"/>
                          <a:ea typeface="+mn-ea"/>
                          <a:cs typeface="+mn-cs"/>
                        </a:rPr>
                        <a:t>Internal Transfer Hire Date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First Day of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Pay Period #4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  <a:p>
                      <a:pPr algn="ctr"/>
                      <a:endParaRPr lang="en-US" sz="11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  <a:p>
                      <a:pPr algn="ctr"/>
                      <a:endParaRPr lang="en-US" sz="1100" b="1" dirty="0">
                        <a:solidFill>
                          <a:srgbClr val="008000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dirty="0">
                        <a:solidFill>
                          <a:srgbClr val="C00000"/>
                        </a:solidFill>
                      </a:endParaRP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7984082"/>
                  </a:ext>
                </a:extLst>
              </a:tr>
              <a:tr h="1255443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Benefited New Hire First Day and Orientation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9:15am – 2:30pm 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Pay 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1192388"/>
                  </a:ext>
                </a:extLst>
              </a:tr>
              <a:tr h="1255443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Final Day for Approvals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Pay Period #4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16  </a:t>
                      </a:r>
                      <a:r>
                        <a:rPr lang="en-US" sz="1050" b="1" dirty="0">
                          <a:solidFill>
                            <a:schemeClr val="tx1"/>
                          </a:solidFill>
                        </a:rPr>
                        <a:t>Presidents’ Day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rgbClr val="D208D7"/>
                          </a:solidFill>
                          <a:latin typeface="+mn-lt"/>
                          <a:ea typeface="+mn-ea"/>
                          <a:cs typeface="+mn-cs"/>
                        </a:rPr>
                        <a:t>Internal Transfer Hire Date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First Day of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Pay Period #5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  <a:p>
                      <a:pPr algn="ctr"/>
                      <a:endParaRPr lang="en-US" sz="1100" b="1" dirty="0">
                        <a:solidFill>
                          <a:srgbClr val="008000"/>
                        </a:solidFill>
                      </a:endParaRP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  <a:p>
                      <a:pPr algn="ctr"/>
                      <a:endParaRPr lang="en-US" sz="1100" b="1" dirty="0">
                        <a:solidFill>
                          <a:srgbClr val="C00000"/>
                        </a:solidFill>
                      </a:endParaRPr>
                    </a:p>
                    <a:p>
                      <a:pPr algn="ctr"/>
                      <a:endParaRPr lang="en-US" sz="1100" b="1" dirty="0">
                        <a:solidFill>
                          <a:srgbClr val="C00000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4631245"/>
                  </a:ext>
                </a:extLst>
              </a:tr>
              <a:tr h="1255443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Benefited New Hire First Day and Orientation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9:15am – 2:30pm 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25</a:t>
                      </a:r>
                      <a:r>
                        <a:rPr lang="en-US" sz="1000" b="1" dirty="0">
                          <a:solidFill>
                            <a:srgbClr val="0000FF"/>
                          </a:solidFill>
                        </a:rPr>
                        <a:t>     </a:t>
                      </a:r>
                      <a:endParaRPr lang="en-US" sz="1100" b="1" dirty="0">
                        <a:solidFill>
                          <a:srgbClr val="0000FF"/>
                        </a:solidFill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Pay 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Final Day for Approvals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Pay Period #5</a:t>
                      </a:r>
                    </a:p>
                    <a:p>
                      <a:pPr algn="ctr"/>
                      <a:endParaRPr lang="en-US" sz="1100" b="1" kern="1200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1413927"/>
                  </a:ext>
                </a:extLst>
              </a:tr>
              <a:tr h="1255443">
                <a:tc gridSpan="7"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rgbClr val="0000FF"/>
                          </a:solidFill>
                        </a:rPr>
                        <a:t>Pay Days – 10</a:t>
                      </a:r>
                      <a:r>
                        <a:rPr lang="en-US" sz="1100" b="1" baseline="30000" dirty="0">
                          <a:solidFill>
                            <a:srgbClr val="0000FF"/>
                          </a:solidFill>
                        </a:rPr>
                        <a:t>th</a:t>
                      </a:r>
                      <a:r>
                        <a:rPr lang="en-US" sz="1100" b="1" dirty="0">
                          <a:solidFill>
                            <a:srgbClr val="0000FF"/>
                          </a:solidFill>
                        </a:rPr>
                        <a:t> &amp; 25</a:t>
                      </a:r>
                      <a:r>
                        <a:rPr lang="en-US" sz="1100" b="1" baseline="30000" dirty="0">
                          <a:solidFill>
                            <a:srgbClr val="0000FF"/>
                          </a:solidFill>
                        </a:rPr>
                        <a:t>th</a:t>
                      </a:r>
                      <a:r>
                        <a:rPr lang="en-US" sz="1100" b="1" dirty="0">
                          <a:solidFill>
                            <a:srgbClr val="0000FF"/>
                          </a:solidFill>
                        </a:rPr>
                        <a:t> (the Friday before if falls on a weekend or holiday)</a:t>
                      </a:r>
                    </a:p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Pay Periods go from 1-15 and 16-30/31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</a:rPr>
                        <a:t>Approvals:  AggieTime, PHADSUM (Dept. Head)- BX (Benefit), GX (Grad), &amp; HX (Hour)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highlight>
                            <a:srgbClr val="FF0000"/>
                          </a:highlight>
                        </a:rPr>
                        <a:t>Supervisors: Approve AggieTime shifts DAILY to ensure employees are paid on time.</a:t>
                      </a:r>
                    </a:p>
                    <a:p>
                      <a:r>
                        <a:rPr lang="en-US" sz="1100" b="1" dirty="0">
                          <a:solidFill>
                            <a:schemeClr val="bg1"/>
                          </a:solidFill>
                          <a:highlight>
                            <a:srgbClr val="FF0000"/>
                          </a:highlight>
                        </a:rPr>
                        <a:t>Employees: Enter shifts on the DAY WORKED to support timely and accurate payroll.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3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19279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85661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161FE6DD-D19C-47B3-9394-6D3907B128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4881289"/>
              </p:ext>
            </p:extLst>
          </p:nvPr>
        </p:nvGraphicFramePr>
        <p:xfrm>
          <a:off x="-1" y="0"/>
          <a:ext cx="9144002" cy="6858000"/>
        </p:xfrm>
        <a:graphic>
          <a:graphicData uri="http://schemas.openxmlformats.org/drawingml/2006/table">
            <a:tbl>
              <a:tblPr firstRow="1" firstCol="1" lastCol="1">
                <a:tableStyleId>{5C22544A-7EE6-4342-B048-85BDC9FD1C3A}</a:tableStyleId>
              </a:tblPr>
              <a:tblGrid>
                <a:gridCol w="1306286">
                  <a:extLst>
                    <a:ext uri="{9D8B030D-6E8A-4147-A177-3AD203B41FA5}">
                      <a16:colId xmlns:a16="http://schemas.microsoft.com/office/drawing/2014/main" val="1854674103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1939527682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1374741104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2220308277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290441490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1110707586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2834552261"/>
                    </a:ext>
                  </a:extLst>
                </a:gridCol>
              </a:tblGrid>
              <a:tr h="313949"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Arial Black" panose="020B0A04020102020204" pitchFamily="34" charset="0"/>
                        </a:rPr>
                        <a:t>Supervisor: March 2026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6824000"/>
                  </a:ext>
                </a:extLst>
              </a:tr>
              <a:tr h="262751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Sunday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Monday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Tuesday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Wednesday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Thursday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Friday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Saturday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878960"/>
                  </a:ext>
                </a:extLst>
              </a:tr>
              <a:tr h="1256260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rgbClr val="D208D7"/>
                          </a:solidFill>
                          <a:latin typeface="+mn-lt"/>
                          <a:ea typeface="+mn-ea"/>
                          <a:cs typeface="+mn-cs"/>
                        </a:rPr>
                        <a:t>Internal Transfer Hire Date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First Day of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Pay Period #6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dirty="0">
                        <a:solidFill>
                          <a:srgbClr val="C00000"/>
                        </a:solidFill>
                      </a:endParaRP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7984082"/>
                  </a:ext>
                </a:extLst>
              </a:tr>
              <a:tr h="1256260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Benefited New Hire First Day and Orientation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9:15am – 2:30pm 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  <a:p>
                      <a:pPr algn="ctr"/>
                      <a:r>
                        <a:rPr lang="en-US" sz="1400" b="1" kern="120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Pay 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  <a:p>
                      <a:pPr algn="ctr"/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1192388"/>
                  </a:ext>
                </a:extLst>
              </a:tr>
              <a:tr h="1256260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Final Day for Approvals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Pay Period #6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kern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rgbClr val="D208D7"/>
                          </a:solidFill>
                          <a:latin typeface="+mn-lt"/>
                          <a:ea typeface="+mn-ea"/>
                          <a:cs typeface="+mn-cs"/>
                        </a:rPr>
                        <a:t>Internal Transfer Hire Date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First Day of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Pay Period #7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18 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dirty="0">
                        <a:solidFill>
                          <a:srgbClr val="C00000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20</a:t>
                      </a:r>
                      <a:endParaRPr lang="en-US" sz="1100" b="1" dirty="0">
                        <a:solidFill>
                          <a:srgbClr val="C00000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4631245"/>
                  </a:ext>
                </a:extLst>
              </a:tr>
              <a:tr h="1256260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Benefited New Hire First Day and Orientation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9:15am – 2:30pm 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25</a:t>
                      </a:r>
                      <a:endParaRPr lang="en-US" sz="1100" b="1" dirty="0">
                        <a:solidFill>
                          <a:srgbClr val="0000FF"/>
                        </a:solidFill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Pay 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  <a:p>
                      <a:pPr algn="ctr"/>
                      <a:endParaRPr lang="en-US" sz="1100" b="1" dirty="0">
                        <a:solidFill>
                          <a:srgbClr val="C00000"/>
                        </a:solidFill>
                      </a:endParaRPr>
                    </a:p>
                    <a:p>
                      <a:pPr algn="ctr"/>
                      <a:endParaRPr lang="en-US" sz="1100" b="1" dirty="0">
                        <a:solidFill>
                          <a:srgbClr val="C00000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1413927"/>
                  </a:ext>
                </a:extLst>
              </a:tr>
              <a:tr h="1256260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Final Day for Approvals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Pay Period #7</a:t>
                      </a:r>
                    </a:p>
                    <a:p>
                      <a:pPr algn="ctr"/>
                      <a:endParaRPr lang="en-US" sz="1100" b="1" kern="1200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rgbClr val="0000FF"/>
                          </a:solidFill>
                        </a:rPr>
                        <a:t>Pay Days – 10</a:t>
                      </a:r>
                      <a:r>
                        <a:rPr lang="en-US" sz="1100" b="1" baseline="30000" dirty="0">
                          <a:solidFill>
                            <a:srgbClr val="0000FF"/>
                          </a:solidFill>
                        </a:rPr>
                        <a:t>th</a:t>
                      </a:r>
                      <a:r>
                        <a:rPr lang="en-US" sz="1100" b="1" dirty="0">
                          <a:solidFill>
                            <a:srgbClr val="0000FF"/>
                          </a:solidFill>
                        </a:rPr>
                        <a:t> &amp; 25</a:t>
                      </a:r>
                      <a:r>
                        <a:rPr lang="en-US" sz="1100" b="1" baseline="30000" dirty="0">
                          <a:solidFill>
                            <a:srgbClr val="0000FF"/>
                          </a:solidFill>
                        </a:rPr>
                        <a:t>th</a:t>
                      </a:r>
                      <a:r>
                        <a:rPr lang="en-US" sz="1100" b="1" dirty="0">
                          <a:solidFill>
                            <a:srgbClr val="0000FF"/>
                          </a:solidFill>
                        </a:rPr>
                        <a:t> (the Friday before if falls on a weekend or holiday)</a:t>
                      </a:r>
                    </a:p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Pay Periods go from 1-15 and 16-30/31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</a:rPr>
                        <a:t>Approvals:  AggieTime, PHADSUM (Dept. Head)- BX (Benefit), GX (Grad), &amp; HX (Hour)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highlight>
                            <a:srgbClr val="FF0000"/>
                          </a:highlight>
                        </a:rPr>
                        <a:t>Supervisors: Approve AggieTime shifts DAILY to ensure employees are paid on time.</a:t>
                      </a:r>
                    </a:p>
                    <a:p>
                      <a:r>
                        <a:rPr lang="en-US" sz="1100" b="1" dirty="0">
                          <a:solidFill>
                            <a:schemeClr val="bg1"/>
                          </a:solidFill>
                          <a:highlight>
                            <a:srgbClr val="FF0000"/>
                          </a:highlight>
                        </a:rPr>
                        <a:t>Employees: Enter shifts on the DAY WORKED to support timely and accurate payroll.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3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3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3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1927959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88F00F4D-7E21-E8EC-6428-1F7468AA842A}"/>
              </a:ext>
            </a:extLst>
          </p:cNvPr>
          <p:cNvSpPr txBox="1"/>
          <p:nvPr/>
        </p:nvSpPr>
        <p:spPr>
          <a:xfrm>
            <a:off x="1366837" y="1546760"/>
            <a:ext cx="6410325" cy="246221"/>
          </a:xfrm>
          <a:prstGeom prst="rect">
            <a:avLst/>
          </a:prstGeom>
          <a:solidFill>
            <a:srgbClr val="CC99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/>
              <a:t>Leadership Orientation</a:t>
            </a:r>
          </a:p>
        </p:txBody>
      </p:sp>
    </p:spTree>
    <p:extLst>
      <p:ext uri="{BB962C8B-B14F-4D97-AF65-F5344CB8AC3E}">
        <p14:creationId xmlns:p14="http://schemas.microsoft.com/office/powerpoint/2010/main" val="23912239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161FE6DD-D19C-47B3-9394-6D3907B128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9834421"/>
              </p:ext>
            </p:extLst>
          </p:nvPr>
        </p:nvGraphicFramePr>
        <p:xfrm>
          <a:off x="-1" y="0"/>
          <a:ext cx="9144002" cy="6851806"/>
        </p:xfrm>
        <a:graphic>
          <a:graphicData uri="http://schemas.openxmlformats.org/drawingml/2006/table">
            <a:tbl>
              <a:tblPr firstRow="1" firstCol="1" lastCol="1">
                <a:tableStyleId>{5C22544A-7EE6-4342-B048-85BDC9FD1C3A}</a:tableStyleId>
              </a:tblPr>
              <a:tblGrid>
                <a:gridCol w="1306286">
                  <a:extLst>
                    <a:ext uri="{9D8B030D-6E8A-4147-A177-3AD203B41FA5}">
                      <a16:colId xmlns:a16="http://schemas.microsoft.com/office/drawing/2014/main" val="1854674103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1939527682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1374741104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2220308277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290441490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1110707586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2834552261"/>
                    </a:ext>
                  </a:extLst>
                </a:gridCol>
              </a:tblGrid>
              <a:tr h="310896"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Arial Black" panose="020B0A04020102020204" pitchFamily="34" charset="0"/>
                        </a:rPr>
                        <a:t>Supervisor: April 2026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0591900"/>
                  </a:ext>
                </a:extLst>
              </a:tr>
              <a:tr h="261056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Sunday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Monday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Tuesday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Wednesday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Thursday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Friday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Saturday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878960"/>
                  </a:ext>
                </a:extLst>
              </a:tr>
              <a:tr h="1255666">
                <a:tc gridSpan="3"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rgbClr val="0000FF"/>
                          </a:solidFill>
                        </a:rPr>
                        <a:t>Pay Days – 10</a:t>
                      </a:r>
                      <a:r>
                        <a:rPr lang="en-US" sz="1100" b="1" baseline="30000" dirty="0">
                          <a:solidFill>
                            <a:srgbClr val="0000FF"/>
                          </a:solidFill>
                        </a:rPr>
                        <a:t>th</a:t>
                      </a:r>
                      <a:r>
                        <a:rPr lang="en-US" sz="1100" b="1" dirty="0">
                          <a:solidFill>
                            <a:srgbClr val="0000FF"/>
                          </a:solidFill>
                        </a:rPr>
                        <a:t> &amp; 25</a:t>
                      </a:r>
                      <a:r>
                        <a:rPr lang="en-US" sz="1100" b="1" baseline="30000" dirty="0">
                          <a:solidFill>
                            <a:srgbClr val="0000FF"/>
                          </a:solidFill>
                        </a:rPr>
                        <a:t>th</a:t>
                      </a:r>
                      <a:r>
                        <a:rPr lang="en-US" sz="1100" b="1" dirty="0">
                          <a:solidFill>
                            <a:srgbClr val="0000FF"/>
                          </a:solidFill>
                        </a:rPr>
                        <a:t> (the Friday before if falls on a weekend or holiday)</a:t>
                      </a:r>
                    </a:p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Pay Periods go from 1-15 and 16-30/31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</a:rPr>
                        <a:t>Approvals:  AggieTime, PHADSUM (Dept. Head)- BX (Benefit), GX (Grad), &amp; HX (Hour) 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rgbClr val="D208D7"/>
                          </a:solidFill>
                          <a:latin typeface="+mn-lt"/>
                          <a:ea typeface="+mn-ea"/>
                          <a:cs typeface="+mn-cs"/>
                        </a:rPr>
                        <a:t>Internal Transfer Hire Date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First Day of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Pay Period #8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7984082"/>
                  </a:ext>
                </a:extLst>
              </a:tr>
              <a:tr h="1255666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Benefited New Hire First Day and Orientation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9:15am – 2:30pm 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dirty="0">
                        <a:solidFill>
                          <a:srgbClr val="C00000"/>
                        </a:solidFill>
                      </a:endParaRPr>
                    </a:p>
                    <a:p>
                      <a:pPr algn="ctr"/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Pay Day</a:t>
                      </a:r>
                    </a:p>
                    <a:p>
                      <a:pPr algn="ctr"/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1192388"/>
                  </a:ext>
                </a:extLst>
              </a:tr>
              <a:tr h="1255666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  <a:p>
                      <a:pPr algn="ctr"/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Final Day for Approvals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Pay Period #8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16       </a:t>
                      </a:r>
                    </a:p>
                    <a:p>
                      <a:pPr algn="ctr"/>
                      <a:r>
                        <a:rPr kumimoji="0" 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208D7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Internal </a:t>
                      </a:r>
                    </a:p>
                    <a:p>
                      <a:pPr algn="ctr"/>
                      <a:r>
                        <a:rPr kumimoji="0" 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208D7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Transfer Hire Date</a:t>
                      </a:r>
                      <a:endParaRPr kumimoji="0" lang="en-U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D208D7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First Day of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Pay Period #9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b="1" dirty="0">
                        <a:solidFill>
                          <a:srgbClr val="008000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4631245"/>
                  </a:ext>
                </a:extLst>
              </a:tr>
              <a:tr h="1255666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Benefited New Hire First Day and Orientation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9:15am – 2:30pm 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  <a:p>
                      <a:pPr algn="ctr"/>
                      <a:endParaRPr lang="en-US" sz="1100" b="1" dirty="0">
                        <a:solidFill>
                          <a:srgbClr val="C00000"/>
                        </a:solidFill>
                      </a:endParaRPr>
                    </a:p>
                    <a:p>
                      <a:pPr algn="ctr"/>
                      <a:endParaRPr lang="en-US" sz="1100" b="1" dirty="0">
                        <a:solidFill>
                          <a:srgbClr val="C00000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Pay Day</a:t>
                      </a: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1413927"/>
                  </a:ext>
                </a:extLst>
              </a:tr>
              <a:tr h="1255666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  <a:p>
                      <a:pPr algn="ctr"/>
                      <a:endParaRPr lang="en-US" sz="1100" b="1" dirty="0">
                        <a:solidFill>
                          <a:srgbClr val="C00000"/>
                        </a:solidFill>
                      </a:endParaRPr>
                    </a:p>
                    <a:p>
                      <a:pPr algn="ctr"/>
                      <a:endParaRPr lang="en-US" sz="1100" b="1" dirty="0">
                        <a:solidFill>
                          <a:srgbClr val="C00000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Final Day for Approvals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Pay Period #9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highlight>
                            <a:srgbClr val="FF0000"/>
                          </a:highlight>
                        </a:rPr>
                        <a:t>Supervisors: Approve AggieTime shifts DAILY to ensure employees are paid on time.</a:t>
                      </a:r>
                    </a:p>
                    <a:p>
                      <a:r>
                        <a:rPr lang="en-US" sz="1100" b="1" dirty="0">
                          <a:solidFill>
                            <a:schemeClr val="bg1"/>
                          </a:solidFill>
                          <a:highlight>
                            <a:srgbClr val="FF0000"/>
                          </a:highlight>
                        </a:rPr>
                        <a:t>Employees: Enter shifts on the DAY WORKED to support timely and accurate payroll.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dirty="0">
                        <a:solidFill>
                          <a:schemeClr val="bg1"/>
                        </a:solidFill>
                        <a:highlight>
                          <a:srgbClr val="FF0000"/>
                        </a:highlight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3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1927959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246307C8-385A-76E8-28F3-BCC1429E79A0}"/>
              </a:ext>
            </a:extLst>
          </p:cNvPr>
          <p:cNvSpPr txBox="1"/>
          <p:nvPr/>
        </p:nvSpPr>
        <p:spPr>
          <a:xfrm>
            <a:off x="1366837" y="4042310"/>
            <a:ext cx="6410325" cy="246221"/>
          </a:xfrm>
          <a:prstGeom prst="rect">
            <a:avLst/>
          </a:prstGeom>
          <a:solidFill>
            <a:srgbClr val="CC99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/>
              <a:t>Leadership Orientation</a:t>
            </a:r>
          </a:p>
        </p:txBody>
      </p:sp>
    </p:spTree>
    <p:extLst>
      <p:ext uri="{BB962C8B-B14F-4D97-AF65-F5344CB8AC3E}">
        <p14:creationId xmlns:p14="http://schemas.microsoft.com/office/powerpoint/2010/main" val="3551848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161FE6DD-D19C-47B3-9394-6D3907B128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4852057"/>
              </p:ext>
            </p:extLst>
          </p:nvPr>
        </p:nvGraphicFramePr>
        <p:xfrm>
          <a:off x="-1" y="1"/>
          <a:ext cx="9144002" cy="6837943"/>
        </p:xfrm>
        <a:graphic>
          <a:graphicData uri="http://schemas.openxmlformats.org/drawingml/2006/table">
            <a:tbl>
              <a:tblPr firstRow="1" firstCol="1" lastCol="1">
                <a:tableStyleId>{5C22544A-7EE6-4342-B048-85BDC9FD1C3A}</a:tableStyleId>
              </a:tblPr>
              <a:tblGrid>
                <a:gridCol w="1306286">
                  <a:extLst>
                    <a:ext uri="{9D8B030D-6E8A-4147-A177-3AD203B41FA5}">
                      <a16:colId xmlns:a16="http://schemas.microsoft.com/office/drawing/2014/main" val="1854674103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1939527682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1374741104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2220308277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290441490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1110707586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2834552261"/>
                    </a:ext>
                  </a:extLst>
                </a:gridCol>
              </a:tblGrid>
              <a:tr h="310896"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Arial Black" panose="020B0A04020102020204" pitchFamily="34" charset="0"/>
                        </a:rPr>
                        <a:t>Supervisor: May 2026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0878869"/>
                  </a:ext>
                </a:extLst>
              </a:tr>
              <a:tr h="264447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Sunday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Monday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Tuesday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Wednesday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Thursday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Friday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Saturday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878960"/>
                  </a:ext>
                </a:extLst>
              </a:tr>
              <a:tr h="1252728">
                <a:tc gridSpan="5"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rgbClr val="0000FF"/>
                          </a:solidFill>
                        </a:rPr>
                        <a:t>Pay Days – 10</a:t>
                      </a:r>
                      <a:r>
                        <a:rPr lang="en-US" sz="1100" b="1" baseline="30000" dirty="0">
                          <a:solidFill>
                            <a:srgbClr val="0000FF"/>
                          </a:solidFill>
                        </a:rPr>
                        <a:t>th</a:t>
                      </a:r>
                      <a:r>
                        <a:rPr lang="en-US" sz="1100" b="1" dirty="0">
                          <a:solidFill>
                            <a:srgbClr val="0000FF"/>
                          </a:solidFill>
                        </a:rPr>
                        <a:t> &amp; 25</a:t>
                      </a:r>
                      <a:r>
                        <a:rPr lang="en-US" sz="1100" b="1" baseline="30000" dirty="0">
                          <a:solidFill>
                            <a:srgbClr val="0000FF"/>
                          </a:solidFill>
                        </a:rPr>
                        <a:t>th</a:t>
                      </a:r>
                      <a:r>
                        <a:rPr lang="en-US" sz="1100" b="1" dirty="0">
                          <a:solidFill>
                            <a:srgbClr val="0000FF"/>
                          </a:solidFill>
                        </a:rPr>
                        <a:t> (the Friday before if falls on a weekend or holiday)</a:t>
                      </a:r>
                    </a:p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Pay Periods go from 1-15 and 16-30/31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</a:rPr>
                        <a:t>Approvals:  AggieTime, PHADSUM (Dept. Head)- BX (Benefit), GX (Grad), &amp; HX (Hour)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highlight>
                            <a:srgbClr val="FF0000"/>
                          </a:highlight>
                        </a:rPr>
                        <a:t>Supervisors: Approve AggieTime shifts DAILY to ensure employees are paid on time.</a:t>
                      </a:r>
                    </a:p>
                    <a:p>
                      <a:r>
                        <a:rPr lang="en-US" sz="1100" b="1" dirty="0">
                          <a:solidFill>
                            <a:schemeClr val="bg1"/>
                          </a:solidFill>
                          <a:highlight>
                            <a:srgbClr val="FF0000"/>
                          </a:highlight>
                        </a:rPr>
                        <a:t>Employees: Enter shifts on the DAY WORKED to support timely and accurate payroll.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rgbClr val="D208D7"/>
                          </a:solidFill>
                          <a:latin typeface="+mn-lt"/>
                          <a:ea typeface="+mn-ea"/>
                          <a:cs typeface="+mn-cs"/>
                        </a:rPr>
                        <a:t>Internal Transfer Hire Date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First Day of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Pay Period #10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7984082"/>
                  </a:ext>
                </a:extLst>
              </a:tr>
              <a:tr h="1252728">
                <a:tc>
                  <a:txBody>
                    <a:bodyPr/>
                    <a:lstStyle/>
                    <a:p>
                      <a:pPr algn="l"/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Benefited New Hire First Day and Orientation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9:15am – 2:30pm 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dirty="0">
                        <a:solidFill>
                          <a:srgbClr val="C00000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Pay Day</a:t>
                      </a:r>
                    </a:p>
                    <a:p>
                      <a:pPr algn="ctr"/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1192388"/>
                  </a:ext>
                </a:extLst>
              </a:tr>
              <a:tr h="1252728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Final Day for Approvals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Pay Period #10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rgbClr val="D208D7"/>
                          </a:solidFill>
                          <a:latin typeface="+mn-lt"/>
                          <a:ea typeface="+mn-ea"/>
                          <a:cs typeface="+mn-cs"/>
                        </a:rPr>
                        <a:t>Internal Transfer Hire Date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First Day of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Pay Period #11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4631245"/>
                  </a:ext>
                </a:extLst>
              </a:tr>
              <a:tr h="1252728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18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Benefited New Hire First Day and Orientation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9:15am – 2:30pm 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  <a:p>
                      <a:pPr algn="ctr"/>
                      <a:endParaRPr lang="en-US" sz="1100" b="1" dirty="0">
                        <a:solidFill>
                          <a:srgbClr val="C00000"/>
                        </a:solidFill>
                      </a:endParaRPr>
                    </a:p>
                    <a:p>
                      <a:pPr algn="ctr"/>
                      <a:endParaRPr lang="en-US" sz="1100" b="1" dirty="0">
                        <a:solidFill>
                          <a:srgbClr val="C00000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Pay 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1413927"/>
                  </a:ext>
                </a:extLst>
              </a:tr>
              <a:tr h="399772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  <a:p>
                      <a:pPr algn="ctr"/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Memorial 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  <a:p>
                      <a:pPr algn="ctr"/>
                      <a:endParaRPr lang="en-US" sz="1100" b="1" dirty="0">
                        <a:solidFill>
                          <a:srgbClr val="C00000"/>
                        </a:solidFill>
                      </a:endParaRPr>
                    </a:p>
                    <a:p>
                      <a:pPr algn="ctr"/>
                      <a:endParaRPr lang="en-US" sz="1100" b="1" dirty="0">
                        <a:solidFill>
                          <a:srgbClr val="C00000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1927959"/>
                  </a:ext>
                </a:extLst>
              </a:tr>
              <a:tr h="85039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31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Final Day for Approvals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Pay Period #11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2303435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796361A1-9424-62C3-0033-442C06E0C4FD}"/>
              </a:ext>
            </a:extLst>
          </p:cNvPr>
          <p:cNvSpPr txBox="1"/>
          <p:nvPr/>
        </p:nvSpPr>
        <p:spPr>
          <a:xfrm>
            <a:off x="1366837" y="4032785"/>
            <a:ext cx="6410325" cy="246221"/>
          </a:xfrm>
          <a:prstGeom prst="rect">
            <a:avLst/>
          </a:prstGeom>
          <a:solidFill>
            <a:srgbClr val="CC99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/>
              <a:t>Leadership Orientation</a:t>
            </a:r>
          </a:p>
        </p:txBody>
      </p:sp>
    </p:spTree>
    <p:extLst>
      <p:ext uri="{BB962C8B-B14F-4D97-AF65-F5344CB8AC3E}">
        <p14:creationId xmlns:p14="http://schemas.microsoft.com/office/powerpoint/2010/main" val="21756903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161FE6DD-D19C-47B3-9394-6D3907B128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5155233"/>
              </p:ext>
            </p:extLst>
          </p:nvPr>
        </p:nvGraphicFramePr>
        <p:xfrm>
          <a:off x="-1" y="0"/>
          <a:ext cx="9144002" cy="6852831"/>
        </p:xfrm>
        <a:graphic>
          <a:graphicData uri="http://schemas.openxmlformats.org/drawingml/2006/table">
            <a:tbl>
              <a:tblPr firstRow="1" firstCol="1" lastCol="1">
                <a:tableStyleId>{5C22544A-7EE6-4342-B048-85BDC9FD1C3A}</a:tableStyleId>
              </a:tblPr>
              <a:tblGrid>
                <a:gridCol w="1306286">
                  <a:extLst>
                    <a:ext uri="{9D8B030D-6E8A-4147-A177-3AD203B41FA5}">
                      <a16:colId xmlns:a16="http://schemas.microsoft.com/office/drawing/2014/main" val="1854674103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1939527682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1374741104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2220308277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290441490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1110707586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2834552261"/>
                    </a:ext>
                  </a:extLst>
                </a:gridCol>
              </a:tblGrid>
              <a:tr h="310896"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Arial Black" panose="020B0A04020102020204" pitchFamily="34" charset="0"/>
                        </a:rPr>
                        <a:t>Supervisor: June 2026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0061966"/>
                  </a:ext>
                </a:extLst>
              </a:tr>
              <a:tr h="265796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Sunday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Monday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Tuesday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Wednesday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Thursday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Friday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Saturday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878960"/>
                  </a:ext>
                </a:extLst>
              </a:tr>
              <a:tr h="1254923">
                <a:tc>
                  <a:txBody>
                    <a:bodyPr/>
                    <a:lstStyle/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rgbClr val="D208D7"/>
                          </a:solidFill>
                          <a:latin typeface="+mn-lt"/>
                          <a:ea typeface="+mn-ea"/>
                          <a:cs typeface="+mn-cs"/>
                        </a:rPr>
                        <a:t>Internal Transfer Hire Date</a:t>
                      </a:r>
                      <a:endParaRPr lang="en-US" sz="11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First Day of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Pay Period #12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  <a:p>
                      <a:pPr algn="l"/>
                      <a:endParaRPr lang="en-US" sz="1100" b="1" dirty="0">
                        <a:solidFill>
                          <a:srgbClr val="008000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  <a:p>
                      <a:pPr algn="ctr"/>
                      <a:endParaRPr lang="en-US" sz="1100" b="1" dirty="0">
                        <a:solidFill>
                          <a:srgbClr val="C00000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7984082"/>
                  </a:ext>
                </a:extLst>
              </a:tr>
              <a:tr h="1254923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Benefited New Hire First Day and Orientation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9:15am – 2:30pm 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Pay 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  <a:p>
                      <a:pPr algn="ctr"/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1192388"/>
                  </a:ext>
                </a:extLst>
              </a:tr>
              <a:tr h="1254923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indent="-228600">
                        <a:buAutoNum type="arabicPlain" startAt="15"/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 Juneteenth 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(Observed)</a:t>
                      </a:r>
                    </a:p>
                    <a:p>
                      <a:pPr marL="0" indent="0" algn="ctr">
                        <a:buNone/>
                      </a:pP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Final Day for Approvals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Pay Period #12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rgbClr val="D208D7"/>
                          </a:solidFill>
                          <a:latin typeface="+mn-lt"/>
                          <a:ea typeface="+mn-ea"/>
                          <a:cs typeface="+mn-cs"/>
                        </a:rPr>
                        <a:t>Internal Transfer Hire Date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First Day of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Pay Period #13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4631245"/>
                  </a:ext>
                </a:extLst>
              </a:tr>
              <a:tr h="1254923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Benefited New Hire First Day and Orientation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9:15am – 2:30pm 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  <a:p>
                      <a:endParaRPr lang="en-US" sz="1100" b="1" dirty="0">
                        <a:solidFill>
                          <a:srgbClr val="0000FF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25</a:t>
                      </a:r>
                      <a:endParaRPr lang="en-US" sz="1100" b="1" dirty="0">
                        <a:solidFill>
                          <a:srgbClr val="0000FF"/>
                        </a:solidFill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Pay Day</a:t>
                      </a: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  <a:p>
                      <a:pPr algn="ctr"/>
                      <a:endParaRPr lang="en-US" sz="1100" b="1" dirty="0">
                        <a:solidFill>
                          <a:srgbClr val="C00000"/>
                        </a:solidFill>
                      </a:endParaRPr>
                    </a:p>
                    <a:p>
                      <a:pPr algn="ctr"/>
                      <a:endParaRPr lang="en-US" sz="1100" b="1" dirty="0">
                        <a:solidFill>
                          <a:srgbClr val="C00000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1413927"/>
                  </a:ext>
                </a:extLst>
              </a:tr>
              <a:tr h="1254923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Final Day for Approvals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Pay Period #13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rgbClr val="0000FF"/>
                          </a:solidFill>
                        </a:rPr>
                        <a:t>Pay Days – 10</a:t>
                      </a:r>
                      <a:r>
                        <a:rPr lang="en-US" sz="1100" b="1" baseline="30000" dirty="0">
                          <a:solidFill>
                            <a:srgbClr val="0000FF"/>
                          </a:solidFill>
                        </a:rPr>
                        <a:t>th</a:t>
                      </a:r>
                      <a:r>
                        <a:rPr lang="en-US" sz="1100" b="1" dirty="0">
                          <a:solidFill>
                            <a:srgbClr val="0000FF"/>
                          </a:solidFill>
                        </a:rPr>
                        <a:t> &amp; 25</a:t>
                      </a:r>
                      <a:r>
                        <a:rPr lang="en-US" sz="1100" b="1" baseline="30000" dirty="0">
                          <a:solidFill>
                            <a:srgbClr val="0000FF"/>
                          </a:solidFill>
                        </a:rPr>
                        <a:t>th</a:t>
                      </a:r>
                      <a:r>
                        <a:rPr lang="en-US" sz="1100" b="1" dirty="0">
                          <a:solidFill>
                            <a:srgbClr val="0000FF"/>
                          </a:solidFill>
                        </a:rPr>
                        <a:t> (the Friday before if falls on a weekend or holiday)</a:t>
                      </a:r>
                    </a:p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Pay Periods go from 1-15 and 16-30/31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</a:rPr>
                        <a:t>Approvals:  AggieTime, PHADSUM (Dept. Head)- BX (Benefit), GX (Grad), &amp; HX (Hour)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highlight>
                            <a:srgbClr val="FF0000"/>
                          </a:highlight>
                        </a:rPr>
                        <a:t>Supervisors: Approve AggieTime shifts DAILY to ensure employees are paid on time.</a:t>
                      </a:r>
                    </a:p>
                    <a:p>
                      <a:r>
                        <a:rPr lang="en-US" sz="1100" b="1" dirty="0">
                          <a:solidFill>
                            <a:schemeClr val="bg1"/>
                          </a:solidFill>
                          <a:highlight>
                            <a:srgbClr val="FF0000"/>
                          </a:highlight>
                        </a:rPr>
                        <a:t>Employees: Enter shifts on the DAY WORKED to support timely and accurate payroll.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3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1927959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CB06706D-310E-A648-E170-564D88AE4C4E}"/>
              </a:ext>
            </a:extLst>
          </p:cNvPr>
          <p:cNvSpPr txBox="1"/>
          <p:nvPr/>
        </p:nvSpPr>
        <p:spPr>
          <a:xfrm>
            <a:off x="1366837" y="1518185"/>
            <a:ext cx="6410325" cy="246221"/>
          </a:xfrm>
          <a:prstGeom prst="rect">
            <a:avLst/>
          </a:prstGeom>
          <a:solidFill>
            <a:srgbClr val="CC99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/>
              <a:t>Leadership Orientation</a:t>
            </a:r>
          </a:p>
        </p:txBody>
      </p:sp>
    </p:spTree>
    <p:extLst>
      <p:ext uri="{BB962C8B-B14F-4D97-AF65-F5344CB8AC3E}">
        <p14:creationId xmlns:p14="http://schemas.microsoft.com/office/powerpoint/2010/main" val="36825358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161FE6DD-D19C-47B3-9394-6D3907B128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566923"/>
              </p:ext>
            </p:extLst>
          </p:nvPr>
        </p:nvGraphicFramePr>
        <p:xfrm>
          <a:off x="-1" y="0"/>
          <a:ext cx="9144002" cy="6845801"/>
        </p:xfrm>
        <a:graphic>
          <a:graphicData uri="http://schemas.openxmlformats.org/drawingml/2006/table">
            <a:tbl>
              <a:tblPr firstRow="1" firstCol="1" lastCol="1">
                <a:tableStyleId>{5C22544A-7EE6-4342-B048-85BDC9FD1C3A}</a:tableStyleId>
              </a:tblPr>
              <a:tblGrid>
                <a:gridCol w="1306286">
                  <a:extLst>
                    <a:ext uri="{9D8B030D-6E8A-4147-A177-3AD203B41FA5}">
                      <a16:colId xmlns:a16="http://schemas.microsoft.com/office/drawing/2014/main" val="1854674103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1939527682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1374741104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2220308277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290441490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1110707586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2834552261"/>
                    </a:ext>
                  </a:extLst>
                </a:gridCol>
              </a:tblGrid>
              <a:tr h="310896"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Arial Black" panose="020B0A04020102020204" pitchFamily="34" charset="0"/>
                        </a:rPr>
                        <a:t>Supervisor: July 2026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3552819"/>
                  </a:ext>
                </a:extLst>
              </a:tr>
              <a:tr h="26455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Sunday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Monday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Tuesday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Wednesday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Thursday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Friday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Saturday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878960"/>
                  </a:ext>
                </a:extLst>
              </a:tr>
              <a:tr h="1252668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</a:rPr>
                        <a:t>Approvals:  AggieTime, PHADSUM (Dept. Head)- BX (Benefit), GX (Grad), &amp; HX (Hour)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highlight>
                            <a:srgbClr val="FF0000"/>
                          </a:highlight>
                        </a:rPr>
                        <a:t>Supervisors: Approve AggieTime shifts DAILY to ensure employees are paid on time.</a:t>
                      </a:r>
                    </a:p>
                    <a:p>
                      <a:r>
                        <a:rPr lang="en-US" sz="1100" b="1" dirty="0">
                          <a:solidFill>
                            <a:schemeClr val="bg1"/>
                          </a:solidFill>
                          <a:highlight>
                            <a:srgbClr val="FF0000"/>
                          </a:highlight>
                        </a:rPr>
                        <a:t>Employees: Enter shifts on the DAY WORKED to support timely and accurate payroll.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rgbClr val="D208D7"/>
                          </a:solidFill>
                          <a:latin typeface="+mn-lt"/>
                          <a:ea typeface="+mn-ea"/>
                          <a:cs typeface="+mn-cs"/>
                        </a:rPr>
                        <a:t>Internal Transfer Hire Date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First Day of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Pay Period #14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  <a:p>
                      <a:pPr algn="ctr"/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Independence 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7984082"/>
                  </a:ext>
                </a:extLst>
              </a:tr>
              <a:tr h="1249816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Benefited New Hire First Day and Orientation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9:15am – 2:30pm 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dirty="0">
                        <a:solidFill>
                          <a:srgbClr val="C00000"/>
                        </a:solidFill>
                      </a:endParaRPr>
                    </a:p>
                    <a:p>
                      <a:pPr algn="ctr"/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Pay Day</a:t>
                      </a:r>
                    </a:p>
                    <a:p>
                      <a:pPr algn="ctr"/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1192388"/>
                  </a:ext>
                </a:extLst>
              </a:tr>
              <a:tr h="1249816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  <a:p>
                      <a:pPr algn="ctr"/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Final Day for Approvals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Pay Period #14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  <a:p>
                      <a:pPr algn="ctr"/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rgbClr val="D208D7"/>
                          </a:solidFill>
                          <a:latin typeface="+mn-lt"/>
                          <a:ea typeface="+mn-ea"/>
                          <a:cs typeface="+mn-cs"/>
                        </a:rPr>
                        <a:t>Internal Transfer Hire Date</a:t>
                      </a:r>
                      <a:endParaRPr lang="en-US" sz="11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First Day of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Pay Period #15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4631245"/>
                  </a:ext>
                </a:extLst>
              </a:tr>
              <a:tr h="1249816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Benefited New Hire First Day and Orientation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9:15am – 2:30pm 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  <a:p>
                      <a:pPr algn="ctr"/>
                      <a:endParaRPr lang="en-US" sz="1100" b="1" dirty="0">
                        <a:solidFill>
                          <a:srgbClr val="C00000"/>
                        </a:solidFill>
                      </a:endParaRPr>
                    </a:p>
                    <a:p>
                      <a:pPr algn="ctr"/>
                      <a:endParaRPr lang="en-US" sz="1100" b="1" dirty="0">
                        <a:solidFill>
                          <a:srgbClr val="C00000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Pioneer Day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Pay Day</a:t>
                      </a: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1413927"/>
                  </a:ext>
                </a:extLst>
              </a:tr>
              <a:tr h="1266706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  <a:p>
                      <a:pPr algn="ctr"/>
                      <a:endParaRPr lang="en-US" sz="1100" b="1" dirty="0">
                        <a:solidFill>
                          <a:srgbClr val="C00000"/>
                        </a:solidFill>
                      </a:endParaRPr>
                    </a:p>
                    <a:p>
                      <a:pPr algn="ctr"/>
                      <a:endParaRPr lang="en-US" sz="1100" b="1" dirty="0">
                        <a:solidFill>
                          <a:srgbClr val="C00000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Final Day for Approvals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Pay Period #15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solidFill>
                            <a:srgbClr val="0000FF"/>
                          </a:solidFill>
                        </a:rPr>
                        <a:t>Pay Days – 10</a:t>
                      </a:r>
                      <a:r>
                        <a:rPr lang="en-US" sz="1100" b="1" baseline="30000" dirty="0">
                          <a:solidFill>
                            <a:srgbClr val="0000FF"/>
                          </a:solidFill>
                        </a:rPr>
                        <a:t>th</a:t>
                      </a:r>
                      <a:r>
                        <a:rPr lang="en-US" sz="1100" b="1" dirty="0">
                          <a:solidFill>
                            <a:srgbClr val="0000FF"/>
                          </a:solidFill>
                        </a:rPr>
                        <a:t> &amp; 25</a:t>
                      </a:r>
                      <a:r>
                        <a:rPr lang="en-US" sz="1100" b="1" baseline="30000" dirty="0">
                          <a:solidFill>
                            <a:srgbClr val="0000FF"/>
                          </a:solidFill>
                        </a:rPr>
                        <a:t>th</a:t>
                      </a:r>
                      <a:r>
                        <a:rPr lang="en-US" sz="1100" b="1" dirty="0">
                          <a:solidFill>
                            <a:srgbClr val="0000FF"/>
                          </a:solidFill>
                        </a:rPr>
                        <a:t> (the Friday before if falls on a weekend or holiday)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Pay Periods go from 1-15 and 16-30/31</a:t>
                      </a:r>
                    </a:p>
                  </a:txBody>
                  <a:tcPr marL="68580" marR="68580" marT="34290" marB="3429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1927959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6C5E0AA3-409D-C37E-7C78-0B0AE825CE1E}"/>
              </a:ext>
            </a:extLst>
          </p:cNvPr>
          <p:cNvSpPr txBox="1"/>
          <p:nvPr/>
        </p:nvSpPr>
        <p:spPr>
          <a:xfrm>
            <a:off x="1366837" y="4032785"/>
            <a:ext cx="6410325" cy="246221"/>
          </a:xfrm>
          <a:prstGeom prst="rect">
            <a:avLst/>
          </a:prstGeom>
          <a:solidFill>
            <a:srgbClr val="CC99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/>
              <a:t>Leadership Orientation</a:t>
            </a:r>
          </a:p>
        </p:txBody>
      </p:sp>
    </p:spTree>
    <p:extLst>
      <p:ext uri="{BB962C8B-B14F-4D97-AF65-F5344CB8AC3E}">
        <p14:creationId xmlns:p14="http://schemas.microsoft.com/office/powerpoint/2010/main" val="1819750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161FE6DD-D19C-47B3-9394-6D3907B128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3319101"/>
              </p:ext>
            </p:extLst>
          </p:nvPr>
        </p:nvGraphicFramePr>
        <p:xfrm>
          <a:off x="-2" y="0"/>
          <a:ext cx="9144002" cy="7281283"/>
        </p:xfrm>
        <a:graphic>
          <a:graphicData uri="http://schemas.openxmlformats.org/drawingml/2006/table">
            <a:tbl>
              <a:tblPr firstRow="1" firstCol="1" lastCol="1">
                <a:tableStyleId>{5C22544A-7EE6-4342-B048-85BDC9FD1C3A}</a:tableStyleId>
              </a:tblPr>
              <a:tblGrid>
                <a:gridCol w="1306286">
                  <a:extLst>
                    <a:ext uri="{9D8B030D-6E8A-4147-A177-3AD203B41FA5}">
                      <a16:colId xmlns:a16="http://schemas.microsoft.com/office/drawing/2014/main" val="1854674103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1939527682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1374741104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2220308277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290441490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1110707586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2834552261"/>
                    </a:ext>
                  </a:extLst>
                </a:gridCol>
              </a:tblGrid>
              <a:tr h="303865"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Arial Black" panose="020B0A04020102020204" pitchFamily="34" charset="0"/>
                        </a:rPr>
                        <a:t>Supervisor: August 2026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696413"/>
                  </a:ext>
                </a:extLst>
              </a:tr>
              <a:tr h="244667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Sunday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Monday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Tuesday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Wednesday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Thursday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Friday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Saturday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878960"/>
                  </a:ext>
                </a:extLst>
              </a:tr>
              <a:tr h="1156946">
                <a:tc gridSpan="6"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rgbClr val="0000FF"/>
                          </a:solidFill>
                        </a:rPr>
                        <a:t>Pay Days – 10</a:t>
                      </a:r>
                      <a:r>
                        <a:rPr lang="en-US" sz="1100" b="1" baseline="30000" dirty="0">
                          <a:solidFill>
                            <a:srgbClr val="0000FF"/>
                          </a:solidFill>
                        </a:rPr>
                        <a:t>th</a:t>
                      </a:r>
                      <a:r>
                        <a:rPr lang="en-US" sz="1100" b="1" dirty="0">
                          <a:solidFill>
                            <a:srgbClr val="0000FF"/>
                          </a:solidFill>
                        </a:rPr>
                        <a:t> &amp; 25</a:t>
                      </a:r>
                      <a:r>
                        <a:rPr lang="en-US" sz="1100" b="1" baseline="30000" dirty="0">
                          <a:solidFill>
                            <a:srgbClr val="0000FF"/>
                          </a:solidFill>
                        </a:rPr>
                        <a:t>th</a:t>
                      </a:r>
                      <a:r>
                        <a:rPr lang="en-US" sz="1100" b="1" dirty="0">
                          <a:solidFill>
                            <a:srgbClr val="0000FF"/>
                          </a:solidFill>
                        </a:rPr>
                        <a:t> (the Friday before if falls on a weekend or holiday)</a:t>
                      </a:r>
                    </a:p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Pay Periods go from 1-15 and 16-30/31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</a:rPr>
                        <a:t>Approvals:  AggieTime, PHADSUM (Dept. Head)- BX (Benefit), GX (Grad), &amp; HX (Hour)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highlight>
                            <a:srgbClr val="FF0000"/>
                          </a:highlight>
                        </a:rPr>
                        <a:t>Supervisors: Approve AggieTime shifts DAILY to ensure employees are paid on time.</a:t>
                      </a:r>
                    </a:p>
                    <a:p>
                      <a:r>
                        <a:rPr lang="en-US" sz="1100" b="1" dirty="0">
                          <a:solidFill>
                            <a:schemeClr val="bg1"/>
                          </a:solidFill>
                          <a:highlight>
                            <a:srgbClr val="FF0000"/>
                          </a:highlight>
                        </a:rPr>
                        <a:t>Employees: Enter shifts on the DAY WORKED to support timely and accurate payroll.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472C4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*New Hire Orientation 9:15-2:30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        </a:t>
                      </a:r>
                      <a:endParaRPr kumimoji="0" lang="en-US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ED7D31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rgbClr val="D208D7"/>
                          </a:solidFill>
                          <a:latin typeface="+mn-lt"/>
                          <a:ea typeface="+mn-ea"/>
                          <a:cs typeface="+mn-cs"/>
                        </a:rPr>
                        <a:t>Internal Transfer Hire Date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First Day of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Pay Period #16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7984082"/>
                  </a:ext>
                </a:extLst>
              </a:tr>
              <a:tr h="1156946">
                <a:tc>
                  <a:txBody>
                    <a:bodyPr/>
                    <a:lstStyle/>
                    <a:p>
                      <a:pPr algn="l"/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  <a:p>
                      <a:pPr algn="ctr"/>
                      <a:endParaRPr lang="en-US" sz="1100" b="1" dirty="0">
                        <a:solidFill>
                          <a:srgbClr val="008000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3</a:t>
                      </a:r>
                      <a:r>
                        <a:rPr lang="en-US" sz="900" b="1" dirty="0">
                          <a:solidFill>
                            <a:srgbClr val="008000"/>
                          </a:solidFill>
                        </a:rPr>
                        <a:t> 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  <a:p>
                      <a:pPr algn="ctr"/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dirty="0">
                        <a:solidFill>
                          <a:srgbClr val="C00000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  <a:p>
                      <a:pPr algn="ctr"/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1192388"/>
                  </a:ext>
                </a:extLst>
              </a:tr>
              <a:tr h="1355595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Benefited New Hire First Day and Orientation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9:15am – 2:30pm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Pay Day</a:t>
                      </a:r>
                    </a:p>
                    <a:p>
                      <a:pPr algn="ctr"/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Final Day for Approvals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Pay Period #16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4631245"/>
                  </a:ext>
                </a:extLst>
              </a:tr>
              <a:tr h="1156946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rgbClr val="D208D7"/>
                          </a:solidFill>
                          <a:latin typeface="+mn-lt"/>
                          <a:ea typeface="+mn-ea"/>
                          <a:cs typeface="+mn-cs"/>
                        </a:rPr>
                        <a:t>Internal Transfer Hire Date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First Day of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Pay Period #17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Benefited New Hire First Day and Orientation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9:15am – 2:30pm 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  <a:p>
                      <a:pPr algn="ctr"/>
                      <a:endParaRPr lang="en-US" sz="1100" b="1" dirty="0">
                        <a:solidFill>
                          <a:srgbClr val="C00000"/>
                        </a:solidFill>
                      </a:endParaRPr>
                    </a:p>
                    <a:p>
                      <a:pPr algn="ctr"/>
                      <a:endParaRPr lang="en-US" sz="1100" b="1" dirty="0">
                        <a:solidFill>
                          <a:srgbClr val="C00000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1413927"/>
                  </a:ext>
                </a:extLst>
              </a:tr>
              <a:tr h="881950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24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Benefited New Hire First Day and Orientation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9:15am – 2:30pm 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Pay Day</a:t>
                      </a: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  <a:p>
                      <a:pPr algn="ctr"/>
                      <a:endParaRPr lang="en-US" sz="1100" b="1" dirty="0">
                        <a:solidFill>
                          <a:srgbClr val="C00000"/>
                        </a:solidFill>
                      </a:endParaRPr>
                    </a:p>
                    <a:p>
                      <a:pPr algn="ctr"/>
                      <a:endParaRPr lang="en-US" sz="1100" b="1" dirty="0">
                        <a:solidFill>
                          <a:srgbClr val="C00000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1927959"/>
                  </a:ext>
                </a:extLst>
              </a:tr>
              <a:tr h="984190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31   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Final Day for 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Approvals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Pay Period #17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6687270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E1B8C98B-49F2-6F4F-5FEE-91BC50F3D675}"/>
              </a:ext>
            </a:extLst>
          </p:cNvPr>
          <p:cNvSpPr txBox="1"/>
          <p:nvPr/>
        </p:nvSpPr>
        <p:spPr>
          <a:xfrm>
            <a:off x="1366836" y="3957159"/>
            <a:ext cx="6410325" cy="246221"/>
          </a:xfrm>
          <a:prstGeom prst="rect">
            <a:avLst/>
          </a:prstGeom>
          <a:solidFill>
            <a:srgbClr val="CC99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/>
              <a:t>Leadership Orientation</a:t>
            </a:r>
          </a:p>
        </p:txBody>
      </p:sp>
    </p:spTree>
    <p:extLst>
      <p:ext uri="{BB962C8B-B14F-4D97-AF65-F5344CB8AC3E}">
        <p14:creationId xmlns:p14="http://schemas.microsoft.com/office/powerpoint/2010/main" val="11990423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161FE6DD-D19C-47B3-9394-6D3907B128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173393"/>
              </p:ext>
            </p:extLst>
          </p:nvPr>
        </p:nvGraphicFramePr>
        <p:xfrm>
          <a:off x="-1" y="0"/>
          <a:ext cx="9144002" cy="6855074"/>
        </p:xfrm>
        <a:graphic>
          <a:graphicData uri="http://schemas.openxmlformats.org/drawingml/2006/table">
            <a:tbl>
              <a:tblPr firstRow="1" firstCol="1" lastCol="1">
                <a:tableStyleId>{5C22544A-7EE6-4342-B048-85BDC9FD1C3A}</a:tableStyleId>
              </a:tblPr>
              <a:tblGrid>
                <a:gridCol w="1306286">
                  <a:extLst>
                    <a:ext uri="{9D8B030D-6E8A-4147-A177-3AD203B41FA5}">
                      <a16:colId xmlns:a16="http://schemas.microsoft.com/office/drawing/2014/main" val="1854674103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1939527682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1374741104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2220308277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290441490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1110707586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2834552261"/>
                    </a:ext>
                  </a:extLst>
                </a:gridCol>
              </a:tblGrid>
              <a:tr h="310896"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Arial Black" panose="020B0A04020102020204" pitchFamily="34" charset="0"/>
                        </a:rPr>
                        <a:t>Supervisor: September 2026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2358165"/>
                  </a:ext>
                </a:extLst>
              </a:tr>
              <a:tr h="262694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Sunday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Monday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Tuesday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Wednesday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Thursday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Friday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Saturday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878960"/>
                  </a:ext>
                </a:extLst>
              </a:tr>
              <a:tr h="1255992">
                <a:tc gridSpan="2"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rgbClr val="0000FF"/>
                          </a:solidFill>
                        </a:rPr>
                        <a:t>Pay Days – 10</a:t>
                      </a:r>
                      <a:r>
                        <a:rPr lang="en-US" sz="1100" b="1" baseline="30000" dirty="0">
                          <a:solidFill>
                            <a:srgbClr val="0000FF"/>
                          </a:solidFill>
                        </a:rPr>
                        <a:t>th</a:t>
                      </a:r>
                      <a:r>
                        <a:rPr lang="en-US" sz="1100" b="1" dirty="0">
                          <a:solidFill>
                            <a:srgbClr val="0000FF"/>
                          </a:solidFill>
                        </a:rPr>
                        <a:t> &amp; 25</a:t>
                      </a:r>
                      <a:r>
                        <a:rPr lang="en-US" sz="1100" b="1" baseline="30000" dirty="0">
                          <a:solidFill>
                            <a:srgbClr val="0000FF"/>
                          </a:solidFill>
                        </a:rPr>
                        <a:t>th</a:t>
                      </a:r>
                      <a:r>
                        <a:rPr lang="en-US" sz="1100" b="1" dirty="0">
                          <a:solidFill>
                            <a:srgbClr val="0000FF"/>
                          </a:solidFill>
                        </a:rPr>
                        <a:t> (the Friday before if falls on a weekend or holiday)</a:t>
                      </a:r>
                    </a:p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Pay Periods go from 1-15 and 16-30/31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</a:rPr>
                        <a:t>Approvals:  AggieTime, PHADSUM (Dept. Head)- BX (Benefit), GX (Grad), &amp; HX (Hour) 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rgbClr val="D208D7"/>
                          </a:solidFill>
                          <a:latin typeface="+mn-lt"/>
                          <a:ea typeface="+mn-ea"/>
                          <a:cs typeface="+mn-cs"/>
                        </a:rPr>
                        <a:t>Internal Transfer Hire Date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First Day of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Pay Period #18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  <a:p>
                      <a:pPr algn="ctr"/>
                      <a:endParaRPr lang="en-US" sz="1100" b="1" dirty="0">
                        <a:solidFill>
                          <a:srgbClr val="008000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dirty="0">
                        <a:solidFill>
                          <a:srgbClr val="C00000"/>
                        </a:solidFill>
                      </a:endParaRPr>
                    </a:p>
                    <a:p>
                      <a:pPr algn="ctr"/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7984082"/>
                  </a:ext>
                </a:extLst>
              </a:tr>
              <a:tr h="1255992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  <a:p>
                      <a:pPr algn="ctr"/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Labor 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9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Pay 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1192388"/>
                  </a:ext>
                </a:extLst>
              </a:tr>
              <a:tr h="1255992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Benefited New Hire First Day and Orientation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9:15am – 2:30pm 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15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Final Day for Approvals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Pay Period #18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rgbClr val="D208D7"/>
                          </a:solidFill>
                          <a:latin typeface="+mn-lt"/>
                          <a:ea typeface="+mn-ea"/>
                          <a:cs typeface="+mn-cs"/>
                        </a:rPr>
                        <a:t>Internal Transfer Hire Date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First Day of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Pay Period #19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  <a:p>
                      <a:pPr algn="ctr"/>
                      <a:endParaRPr lang="en-US" sz="1100" b="1" dirty="0">
                        <a:solidFill>
                          <a:srgbClr val="008000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4631245"/>
                  </a:ext>
                </a:extLst>
              </a:tr>
              <a:tr h="1255992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21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25</a:t>
                      </a:r>
                      <a:endParaRPr lang="en-US" sz="1100" b="1" dirty="0">
                        <a:solidFill>
                          <a:srgbClr val="0000FF"/>
                        </a:solidFill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Pay Day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1413927"/>
                  </a:ext>
                </a:extLst>
              </a:tr>
              <a:tr h="1255992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Benefited New Hire First Day and Orientation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9:15am – 2:30pm 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Final Day for Approvals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Pay Period #19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highlight>
                            <a:srgbClr val="FF0000"/>
                          </a:highlight>
                        </a:rPr>
                        <a:t>Supervisors: Approve AggieTime shifts DAILY to ensure employees are paid on time.</a:t>
                      </a:r>
                    </a:p>
                    <a:p>
                      <a:r>
                        <a:rPr lang="en-US" sz="1100" b="1" dirty="0">
                          <a:solidFill>
                            <a:schemeClr val="bg1"/>
                          </a:solidFill>
                          <a:highlight>
                            <a:srgbClr val="FF0000"/>
                          </a:highlight>
                        </a:rPr>
                        <a:t>Employees: Enter shifts on the DAY WORKED to support timely and accurate payroll.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3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19279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3544229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7454</TotalTime>
  <Words>2444</Words>
  <Application>Microsoft Office PowerPoint</Application>
  <PresentationFormat>Letter Paper (8.5x11 in)</PresentationFormat>
  <Paragraphs>839</Paragraphs>
  <Slides>13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Aptos</vt:lpstr>
      <vt:lpstr>Arial</vt:lpstr>
      <vt:lpstr>Arial Black</vt:lpstr>
      <vt:lpstr>Calibri</vt:lpstr>
      <vt:lpstr>Calibri Light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Nicholle Johnson</dc:creator>
  <cp:lastModifiedBy>Leanna Lammert</cp:lastModifiedBy>
  <cp:revision>13</cp:revision>
  <dcterms:created xsi:type="dcterms:W3CDTF">2025-11-04T19:08:45Z</dcterms:created>
  <dcterms:modified xsi:type="dcterms:W3CDTF">2026-07-20T19:30:05Z</dcterms:modified>
</cp:coreProperties>
</file>