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76"/>
  </p:notesMasterIdLst>
  <p:handoutMasterIdLst>
    <p:handoutMasterId r:id="rId77"/>
  </p:handout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58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  <p:sldId id="284" r:id="rId27"/>
    <p:sldId id="285" r:id="rId28"/>
    <p:sldId id="287" r:id="rId29"/>
    <p:sldId id="286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7" r:id="rId39"/>
    <p:sldId id="298" r:id="rId40"/>
    <p:sldId id="299" r:id="rId41"/>
    <p:sldId id="259" r:id="rId42"/>
    <p:sldId id="308" r:id="rId43"/>
    <p:sldId id="307" r:id="rId44"/>
    <p:sldId id="306" r:id="rId45"/>
    <p:sldId id="305" r:id="rId46"/>
    <p:sldId id="304" r:id="rId47"/>
    <p:sldId id="303" r:id="rId48"/>
    <p:sldId id="301" r:id="rId49"/>
    <p:sldId id="300" r:id="rId50"/>
    <p:sldId id="309" r:id="rId51"/>
    <p:sldId id="310" r:id="rId52"/>
    <p:sldId id="311" r:id="rId53"/>
    <p:sldId id="312" r:id="rId54"/>
    <p:sldId id="313" r:id="rId55"/>
    <p:sldId id="260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  <p:sldId id="327" r:id="rId70"/>
    <p:sldId id="328" r:id="rId71"/>
    <p:sldId id="330" r:id="rId72"/>
    <p:sldId id="331" r:id="rId73"/>
    <p:sldId id="332" r:id="rId74"/>
    <p:sldId id="333" r:id="rId75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62" autoAdjust="0"/>
    <p:restoredTop sz="94660"/>
  </p:normalViewPr>
  <p:slideViewPr>
    <p:cSldViewPr>
      <p:cViewPr varScale="1">
        <p:scale>
          <a:sx n="64" d="100"/>
          <a:sy n="64" d="100"/>
        </p:scale>
        <p:origin x="126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260" cy="466997"/>
          </a:xfrm>
          <a:prstGeom prst="rect">
            <a:avLst/>
          </a:prstGeom>
        </p:spPr>
        <p:txBody>
          <a:bodyPr vert="horz" lIns="88038" tIns="44019" rIns="88038" bIns="440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067" y="0"/>
            <a:ext cx="3013260" cy="466997"/>
          </a:xfrm>
          <a:prstGeom prst="rect">
            <a:avLst/>
          </a:prstGeom>
        </p:spPr>
        <p:txBody>
          <a:bodyPr vert="horz" lIns="88038" tIns="44019" rIns="88038" bIns="44019" rtlCol="0"/>
          <a:lstStyle>
            <a:lvl1pPr algn="r">
              <a:defRPr sz="1200"/>
            </a:lvl1pPr>
          </a:lstStyle>
          <a:p>
            <a:fld id="{C7955431-68DB-49F0-B00B-C01B1F02E588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104"/>
            <a:ext cx="3013260" cy="466996"/>
          </a:xfrm>
          <a:prstGeom prst="rect">
            <a:avLst/>
          </a:prstGeom>
        </p:spPr>
        <p:txBody>
          <a:bodyPr vert="horz" lIns="88038" tIns="44019" rIns="88038" bIns="440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067" y="8842104"/>
            <a:ext cx="3013260" cy="466996"/>
          </a:xfrm>
          <a:prstGeom prst="rect">
            <a:avLst/>
          </a:prstGeom>
        </p:spPr>
        <p:txBody>
          <a:bodyPr vert="horz" lIns="88038" tIns="44019" rIns="88038" bIns="44019" rtlCol="0" anchor="b"/>
          <a:lstStyle>
            <a:lvl1pPr algn="r">
              <a:defRPr sz="1200"/>
            </a:lvl1pPr>
          </a:lstStyle>
          <a:p>
            <a:fld id="{39DA397E-20D0-4FF2-9C0C-BB5D584CA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32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3763" cy="465455"/>
          </a:xfrm>
          <a:prstGeom prst="rect">
            <a:avLst/>
          </a:prstGeom>
        </p:spPr>
        <p:txBody>
          <a:bodyPr vert="horz" lIns="92925" tIns="46462" rIns="92925" bIns="464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25" tIns="46462" rIns="92925" bIns="464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90006A95-6241-4E3A-995C-CA6CAD2193CE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25" tIns="46462" rIns="92925" bIns="4646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25" tIns="46462" rIns="92925" bIns="4646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13763" cy="465455"/>
          </a:xfrm>
          <a:prstGeom prst="rect">
            <a:avLst/>
          </a:prstGeom>
        </p:spPr>
        <p:txBody>
          <a:bodyPr vert="horz" lIns="92925" tIns="46462" rIns="92925" bIns="464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5455"/>
          </a:xfrm>
          <a:prstGeom prst="rect">
            <a:avLst/>
          </a:prstGeom>
        </p:spPr>
        <p:txBody>
          <a:bodyPr vert="horz" lIns="92925" tIns="46462" rIns="92925" bIns="464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F63EF022-F58D-46D7-8853-363D03012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93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358C7C-1936-4780-A2DC-B90A8C82F93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1361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683423-2ADD-43DA-A42C-C906E9466A4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983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9A991A-C3F5-4D13-A328-81E2572BBFF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2472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6E946F-C00C-4BAB-86EA-FA7DEC1D764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1122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4F6EC6-4BD4-4179-8256-E21123DECE2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8998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14993C-3319-4B45-9586-51DC5894290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8746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343B04-E654-4F2B-B9C1-87F8703323A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0490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D09F6B-2328-4346-9DD4-F7A85BC30DC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1804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8395AA-F973-47E3-9499-B7773836F00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9855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C4AC7A-151F-4592-97BB-42EC5EC1FDD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721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B1140F-EB7E-446C-8886-30F6E8C865D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7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01D87A-6612-48F2-923F-5EBE6680A4C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6123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F182B5-818D-49AC-85F6-6110091F6D6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951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D3A67C-534C-46CB-A740-D1CCC54F241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6928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C4D960-27E6-48D2-A5BB-072BBBF6D9A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3145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1798E6-7D96-4060-81FF-D8022DD7E21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5926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BC2312-9EC8-4263-AA2D-9CEFB220A2E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9373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35E0D7-0540-4E4B-80E3-F6FF77418E6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1472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4D7565-6C68-4265-85D4-BFC1B9252C1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1837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B1C4CF-4995-4351-82E6-37DD313D0D3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1383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699E0C-31E8-4415-89D3-405E900426B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08280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171153-88C1-44C0-9905-3CD950BC339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74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22E34F-8598-4689-84BF-485A098D012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7519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3276EC-80DD-491F-9F5E-33DF411F0B0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44712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DC7ECA-DD41-4CED-92FF-43DC95A1CAB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24356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29A990-D0D5-4D4A-A0C0-CACCB2D7248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31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0FB1FB-DDCB-4ABF-843C-3BEDF36FD6A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52860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83D13C-E62B-4CD6-9CDF-DA1A9F4BA61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01417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7FD509-7E2B-48AD-9055-F642E6E41A6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36596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DDDA2-8010-4604-B1F9-521AE28EBFD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21898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A7C445-3E6F-44F3-84E4-B8AE6F076CD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48936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4E91-40E7-4100-A14A-03E279745DF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9617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52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AF3715-E4AF-451E-8FB8-EBBF6C1BE49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036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4E9609-08D4-424C-8FAD-481B469E592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54408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72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A414A1-3058-46B8-A92E-55A2CC1BBAE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628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F12F95-80D9-4758-98A8-8BA58DB6223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62185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E8A46D-A977-4058-ABBF-95391C4104C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39726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34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F80F01-503E-451F-8949-494BDE6DB53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4224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54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A65069-566F-4316-9993-ACD62DBE354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80475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75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406203-51B8-49B6-B38D-660CA24739E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63926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95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A5F48B-C8A4-45B3-83BE-79D1C78208E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49162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16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360B1B-869F-4617-B55D-53C97187CA2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51203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EE3B01-005B-4332-8322-AC9305B61ED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1017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571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92EC6-5E74-4990-AC35-991923F57AD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183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AE97FF-CDB7-4B1C-9773-0161E6E55E1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45337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77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23EA7B-5229-4098-BD0E-C5A8727255E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53812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98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409C8B-C4BD-4ACC-91B5-C7C8DE7EA74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3575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18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E19E92-50A5-4722-B115-4C44086D212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17039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39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5CFFD4-4BC3-478D-AC5E-6D0B0C658E3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53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56770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59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735F02-6AF9-431A-8F15-E04BAE75E2A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54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02801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80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42F7A9-44CA-4CE7-B3A4-CE9BD0C0EBA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55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41194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00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C66BB2-4D6C-41C1-BF73-38E80B399C3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56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40724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20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CEF6C2-8ED7-4D01-AB80-A4E0925E660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57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16859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41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24B5D2-7D11-4D71-BA1E-98A3BCA29FF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58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30671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61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9C4A80-CCBC-446E-B825-776595E14EB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93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520A46-7A5A-415C-AA85-C59594FF36A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47972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82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7488A8-48CD-410D-A60A-E768BE9D90F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60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70517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02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2FBEB4-EAE2-4F4D-B0E8-00B4D051DF0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28072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23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6A5CC9-D543-435D-A459-37489B8E50F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95747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4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C06ABF-D22E-4F2C-AFD9-0E73A378387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63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57853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64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37F863-0888-4AF6-861B-8CD4CAC0527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64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62887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84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0B6DE9-C74F-4285-8DA3-E9CD69A55ED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65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71756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05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7D9D98-637C-42A5-A527-F02FE81B9B5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66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64570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25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D6C8DE-E939-43E6-8A62-7609381EDE6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67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78011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4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46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68E2C0-4870-467B-A6D2-4AFE9717B79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68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82277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66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D00C74-5ED8-4B84-8A46-2BAABD0E1AC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69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733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D99857-7DB9-453A-B332-EFB3EC09943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2079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87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2B4DA0-5311-489A-9CCE-C51A0C117A3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70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88761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28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13E049-2741-494D-B288-5B4435F9605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87546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48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BA0274-D93A-4B5B-A9C3-EA08AFC98E0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94151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691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5243B4-89EE-4EA7-8FAE-AA872A23854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73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98175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89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B0A343-7027-418A-AEA3-E86DA1094F0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74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01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A5ED96-14D4-43E4-AFEB-322F266699D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6170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7E7415-57DE-48BE-8DFF-6E0A2AB397C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140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E420-729C-42BF-BB31-D9A511B38E32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B3C5-8361-44F4-90EE-CAF6BA296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4DD2B-938A-42BD-9D3F-BC0FA7F4B170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5A73F-B280-4632-9E7E-28581A5B3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3454A-64F3-4FFA-80A8-29E6AD7884EA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0B978-355A-4FCE-A72A-BF4A7DBB5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81CA5-99CC-4BC0-8445-FAAEE9B1A8D6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9B4F2-2F8D-4E42-820F-E927EED7F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579C5-452C-49FE-9314-17F1F2237E0A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8999D-2541-4A7D-8755-4C0D5FE54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8B0D6-7C1D-4C2E-A6EF-D19739615140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1D1E9-5EC8-49DE-9FD1-77E671B4D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79DB1-9264-4A2B-8744-F47D77BF5AA3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56E2C-7ACC-47AE-8DDF-6A3AFE2EA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08559-0608-469B-865F-627BB7250B92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05756-5C1F-4865-83BD-B8576AECF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A5BBD-69BF-4050-8FB5-B4DD2EEDB12E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3E810-2343-439A-A108-7B5E028F3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3B608-71F6-423E-B512-4F8AA8A19C96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A9C8F-55DC-4698-961F-507054F552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93C7F-1E9A-47FC-A919-44EC09978F16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12D17-16FE-4F68-8C8B-629892CA3B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33D63C-7D1D-4C98-8486-03AB4B5F1E34}" type="datetimeFigureOut">
              <a:rPr lang="en-US"/>
              <a:pPr>
                <a:defRPr/>
              </a:pPr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D0CA12-4402-445D-969C-F6A49D71C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4" r:id="rId2"/>
    <p:sldLayoutId id="2147483813" r:id="rId3"/>
    <p:sldLayoutId id="2147483812" r:id="rId4"/>
    <p:sldLayoutId id="2147483811" r:id="rId5"/>
    <p:sldLayoutId id="2147483810" r:id="rId6"/>
    <p:sldLayoutId id="2147483809" r:id="rId7"/>
    <p:sldLayoutId id="2147483808" r:id="rId8"/>
    <p:sldLayoutId id="2147483807" r:id="rId9"/>
    <p:sldLayoutId id="2147483806" r:id="rId10"/>
    <p:sldLayoutId id="214748380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>
            <a:grayscl/>
            <a:biLevel thresh="50000"/>
          </a:blip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0"/>
            <a:ext cx="7772400" cy="1470025"/>
          </a:xfrm>
        </p:spPr>
        <p:txBody>
          <a:bodyPr rtlCol="0"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8000" b="1" spc="150" dirty="0" smtClean="0">
                <a:ln w="11430"/>
                <a:solidFill>
                  <a:srgbClr val="F8F8F8"/>
                </a:solidFill>
                <a:effectLst>
                  <a:glow rad="101600">
                    <a:schemeClr val="bg2">
                      <a:alpha val="60000"/>
                    </a:scheme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Informal Roman" pitchFamily="66" charset="0"/>
              </a:rPr>
              <a:t>  FINAL REVIEW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glow rad="101600">
                  <a:schemeClr val="bg2">
                    <a:alpha val="60000"/>
                  </a:schemeClr>
                </a:glow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Informal Roman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9200" y="1600200"/>
            <a:ext cx="6400800" cy="685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Latin and Greek Elements in English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hemotoxin</a:t>
            </a: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substance that destroys red blood cells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an excessive development of tissue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treatment by means of rays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empyema</a:t>
            </a:r>
          </a:p>
          <a:p>
            <a:pPr marL="0" indent="0" eaLnBrk="1" hangingPunct="1">
              <a:buFont typeface="Arial" charset="0"/>
              <a:buNone/>
            </a:pP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the ripening of fruits underground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the study of the effects of radiation on living organisms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the accumulation of pus in a body cavity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prothrombin</a:t>
            </a:r>
          </a:p>
          <a:p>
            <a:pPr marL="0" indent="0" eaLnBrk="1" hangingPunct="1">
              <a:buFont typeface="Arial" charset="0"/>
              <a:buNone/>
            </a:pP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structure containing minute reproductive bodies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substance which counteracts a toxin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plasma protein produced in the liver during the clotting of blood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acrocarpous</a:t>
            </a:r>
          </a:p>
          <a:p>
            <a:pPr marL="0" indent="0" eaLnBrk="1" hangingPunct="1">
              <a:buFont typeface="Arial" charset="0"/>
              <a:buNone/>
            </a:pPr>
            <a:endParaRPr lang="en-US" sz="4000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having bare wings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referring to a type of plant which bears fruit on the top of its stem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able to run swiftly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n-US" sz="4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ophthalmotonometer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endParaRPr lang="en-US" sz="4000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an instrument for measuring tension within the eyeball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an instrument for measuring the speed of rotation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an instrument for measuring variations in temperature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dolichomorphic</a:t>
            </a:r>
          </a:p>
          <a:p>
            <a:pPr marL="0" indent="0" eaLnBrk="1" hangingPunct="1">
              <a:buFont typeface="Arial" charset="0"/>
              <a:buNone/>
            </a:pPr>
            <a:endParaRPr lang="en-US" sz="4000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having an affinity for the color red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having a long form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able to withstand wide variations in pressure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parenteral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p.t.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impairment of speech articulation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unable to see the color blue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not passing through the digestive tract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illegal, assist, succumb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repeating consonants</a:t>
            </a:r>
          </a:p>
          <a:p>
            <a:pPr algn="ctr" eaLnBrk="1" hangingPunct="1">
              <a:buFont typeface="Arial" charset="0"/>
              <a:buNone/>
            </a:pPr>
            <a:endParaRPr lang="en-US" i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ASSIMILATION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acquiescence, convalesce, effervescent</a:t>
            </a:r>
          </a:p>
          <a:p>
            <a:pPr algn="ctr" eaLnBrk="1" hangingPunct="1">
              <a:buFont typeface="Arial" charset="0"/>
              <a:buNone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letters “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 eaLnBrk="1" hangingPunct="1">
              <a:buFont typeface="Arial" charset="0"/>
              <a:buNone/>
            </a:pPr>
            <a:endParaRPr lang="en-US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INCHOATIVE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hiss, whizz, growl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imitation of sounds </a:t>
            </a:r>
          </a:p>
          <a:p>
            <a:pPr algn="ctr" eaLnBrk="1" hangingPunct="1">
              <a:buFont typeface="Arial" charset="0"/>
              <a:buNone/>
            </a:pPr>
            <a:endParaRPr lang="en-US" i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ONOMATOPOEIA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perianth</a:t>
            </a: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stony mass in the intestines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an excess of red blood cells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the envelope of a flower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vote, undertaker, disease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narrower meaning than the original meaning</a:t>
            </a:r>
          </a:p>
          <a:p>
            <a:pPr algn="ctr" eaLnBrk="1" hangingPunct="1">
              <a:buFont typeface="Arial" charset="0"/>
              <a:buNone/>
            </a:pPr>
            <a:endParaRPr lang="en-US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SPECIALIZATION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multitude, a beauty, a terror 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abstract qualities acting as concrete things</a:t>
            </a:r>
          </a:p>
          <a:p>
            <a:pPr algn="ctr" eaLnBrk="1" hangingPunct="1">
              <a:buFont typeface="Arial" charset="0"/>
              <a:buNone/>
            </a:pPr>
            <a:endParaRPr lang="en-US" i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ABSTRACT-TO-CONCRETE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titanic effort, mammoth olives,        bored to death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exaggeration</a:t>
            </a:r>
          </a:p>
          <a:p>
            <a:pPr algn="ctr" eaLnBrk="1" hangingPunct="1">
              <a:buFont typeface="Arial" charset="0"/>
              <a:buNone/>
            </a:pPr>
            <a:endParaRPr lang="en-US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HYPERBOLE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eception, efficient, insidious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vowel change in the base 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CAPT- becomes CEPT- 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FAC- becomes FIC-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SED- becomes SID-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VOWEL GRADATION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fiddle/viola, compute/count, ray/radius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derived from the same parent word</a:t>
            </a:r>
          </a:p>
          <a:p>
            <a:pPr algn="ctr" eaLnBrk="1" hangingPunct="1">
              <a:buFont typeface="Arial" charset="0"/>
              <a:buNone/>
            </a:pPr>
            <a:endParaRPr lang="en-US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endParaRPr lang="en-US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DOUBLETS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en-US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moped, bit, hazmat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en-US" sz="34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en-US" sz="2700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en-US" sz="27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combinations of clips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moped = motorcycle + bicycle pedal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bit = binary + unit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hazmat = hazardous + material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en-US" sz="27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en-US" sz="27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3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BLEND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familiar, sobriety, turtle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l”s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and “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r”s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changing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i”s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changing to “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e”s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(familial,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sobriity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turtur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DISSIMILATION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CSI, laser, MASH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created from the first letters of each word</a:t>
            </a:r>
          </a:p>
          <a:p>
            <a:pPr algn="ctr" eaLnBrk="1" hangingPunct="1">
              <a:buFont typeface="Arial" charset="0"/>
              <a:buNone/>
            </a:pPr>
            <a:endParaRPr lang="en-US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endParaRPr lang="en-US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ACRONYM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neutralize, verbal counseling, target-rich area 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round-about way of speaking (military)</a:t>
            </a:r>
          </a:p>
          <a:p>
            <a:pPr algn="ctr" eaLnBrk="1" hangingPunct="1">
              <a:buFont typeface="Arial" charset="0"/>
              <a:buNone/>
            </a:pPr>
            <a:endParaRPr lang="en-US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CIRCUMLOCUTION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mortify, atom, infinite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have lost their original strength probably due to overuse</a:t>
            </a:r>
          </a:p>
          <a:p>
            <a:pPr algn="ctr" eaLnBrk="1" hangingPunct="1">
              <a:buFont typeface="Arial" charset="0"/>
              <a:buNone/>
            </a:pPr>
            <a:endParaRPr lang="en-US" i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WEAKENING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pentamerous</a:t>
            </a: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consisting of five divisions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defective formation of bone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referring to the area between the heart and the diaphragm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 eye for painting, an ear for music, a lot of heart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en-US" sz="14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concrete body parts used as abstract qualities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en-US" sz="3600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CONCRETE-TO-ABSTRACT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vaccinate, execute, reune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simpler form of a word; have an affix removed</a:t>
            </a:r>
          </a:p>
          <a:p>
            <a:pPr algn="ctr" eaLnBrk="1" hangingPunct="1">
              <a:buFont typeface="Arial" charset="0"/>
              <a:buNone/>
            </a:pPr>
            <a:endParaRPr lang="en-US" i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endParaRPr lang="en-US" i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BACK FORMATION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audiophile, battleax, superman</a:t>
            </a:r>
          </a:p>
          <a:p>
            <a:pPr algn="ctr" eaLnBrk="1" hangingPunct="1">
              <a:buFont typeface="Arial" charset="0"/>
              <a:buNone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elements from two different languages</a:t>
            </a:r>
          </a:p>
          <a:p>
            <a:pPr algn="ctr" eaLnBrk="1" hangingPunct="1">
              <a:buFont typeface="Arial" charset="0"/>
              <a:buNone/>
            </a:pPr>
            <a:endParaRPr lang="en-US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HYBRID (bad!)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stiff, an American, the rich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all adjectives functioning as nouns; two words, one being an article (a, an, the)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SUBSTANTIVE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fame, angel, lord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positive connotation</a:t>
            </a:r>
          </a:p>
          <a:p>
            <a:pPr algn="ctr" eaLnBrk="1" hangingPunct="1">
              <a:buFont typeface="Arial" charset="0"/>
              <a:buNone/>
            </a:pPr>
            <a:endParaRPr lang="en-US" i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sz="3600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ELEVATION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 rtlCol="0"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full-flowered woman, pass away, restroom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less direct meanings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EUPHEMISM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humble pie, sacrilegious, primrose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true meanings have nothing to do with pie, religion, or roses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FOLK ETYMOLOGY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exam, quake, lab</a:t>
            </a:r>
          </a:p>
          <a:p>
            <a:pPr algn="ctr" eaLnBrk="1" hangingPunct="1">
              <a:buFont typeface="Arial" charset="0"/>
              <a:buNone/>
            </a:pPr>
            <a:endParaRPr lang="en-US" sz="40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i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super-short!</a:t>
            </a:r>
          </a:p>
          <a:p>
            <a:pPr algn="ctr" eaLnBrk="1" hangingPunct="1">
              <a:buFont typeface="Arial" charset="0"/>
              <a:buNone/>
            </a:pPr>
            <a:endParaRPr lang="en-US" i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sz="3600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CLIP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clap-trap, murmur, fake-bake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repetition of sounds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REDUPLICATION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to, too, two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same pronunciation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HOMONYM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anastomosis</a:t>
            </a:r>
          </a:p>
          <a:p>
            <a:pPr marL="0" indent="0" eaLnBrk="1" hangingPunct="1">
              <a:buFont typeface="Arial" charset="0"/>
              <a:buNone/>
            </a:pP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connection between blood vessels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the condition of having abnormally long finger or toes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the dissolution of tissue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LINGUISTIC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rococo, demon, senile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do these words have in common?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negative connotation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DEGENERATION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ruminate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to wander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to think over; ponder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to place in proper 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Dutch act</a:t>
            </a:r>
          </a:p>
          <a:p>
            <a:pPr eaLnBrk="1" hangingPunct="1">
              <a:buFont typeface="Arial" charset="0"/>
              <a:buNone/>
            </a:pPr>
            <a:r>
              <a:rPr lang="en-US" sz="36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escape or suicide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blunt speech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memorable date</a:t>
            </a:r>
          </a:p>
          <a:p>
            <a:pPr eaLnBrk="1" hangingPunct="1">
              <a:buFont typeface="Arial" charset="0"/>
              <a:buAutoNum type="alphaLcPeriod"/>
            </a:pPr>
            <a:endParaRPr lang="en-US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024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termagant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useless item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funeral song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violent, quarrelsome bully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044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miasma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 masses, commoners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really bad smell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middleman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hedonism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 pursuit of pleasure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an aggressive attack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an accidental stroke of good fortune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085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harbinger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wide road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large building for sporting events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forerunner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bantam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miniature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with great speed and force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risk or danger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126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desultory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stimulating rebellion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jumping from subject to subject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dejected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146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peripatetic</a:t>
            </a:r>
          </a:p>
          <a:p>
            <a:pPr eaLnBrk="1" hangingPunct="1">
              <a:buFont typeface="Arial" charset="0"/>
              <a:buNone/>
            </a:pPr>
            <a:endParaRPr lang="en-US" sz="3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expressing sorrow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typical of country life, rustic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wandering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neurasthenia</a:t>
            </a:r>
          </a:p>
          <a:p>
            <a:pPr marL="0" indent="0" eaLnBrk="1" hangingPunct="1">
              <a:buFont typeface="Arial" charset="0"/>
              <a:buNone/>
            </a:pP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membrane surrounding an embryo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depression characterized by fatigue and worry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lack of muscle tone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167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dicker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to block legislation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to bargain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to be stunned with shock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187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denouement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group that sings and dances together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 final resolution of a dramatic plot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calamity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208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dilettante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grant given as a means of assistance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penalty for not showing up at a sporting event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an untalented person who affects to be an artist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228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curry favor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an act of gaining friendship through flattery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large, ceremonial fire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bird watching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lumMod val="60000"/>
                <a:lumOff val="40000"/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249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WORD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bathos</a:t>
            </a:r>
          </a:p>
          <a:p>
            <a:pPr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purification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sentimentalism</a:t>
            </a:r>
          </a:p>
          <a:p>
            <a:pPr eaLnBrk="1" hangingPunct="1">
              <a:buFont typeface="Arial" charset="0"/>
              <a:buAutoNum type="alphaLcPeriod"/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safe shelter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269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IDIOMATIC SOURCES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6080760" cy="1478280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Arts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Christian Sources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Expressions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Law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Literary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Military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Non-Christian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Terms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Place Names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Sea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Sports and Games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3048000"/>
            <a:ext cx="8305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aloof, careen, arrive</a:t>
            </a: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SEA 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290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IDIOMATIC SOURCES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6080760" cy="1478280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Arts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Christian Sources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Expressions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Law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Literary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Military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Non-Christian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Terms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Place Names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Sea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Sports and Games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3048000"/>
            <a:ext cx="8305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curfew, fifth column, alert </a:t>
            </a: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MILITARY 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31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IDIOMATIC SOURCES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6080760" cy="1478280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Arts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Christian Sources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Expressions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Law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Literary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Military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Non-Christian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Terms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Place Names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Sea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Sports and Games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3048000"/>
            <a:ext cx="8305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gypsy, peach, turquoise</a:t>
            </a: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PLACE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33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IDIOMATIC SOURCES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6080760" cy="1478280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Arts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Christian Sources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Expressions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Law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Literary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Military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Non-Christian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Terms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Place Names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Sea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Sports and Games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3048000"/>
            <a:ext cx="83058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sold down the river, Dutch auction, flash in the pan</a:t>
            </a: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EXPRESSIONS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35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IDIOMATIC SOURCES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6080760" cy="1478280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Arts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Christian Sources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Expressions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Law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Literary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Military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Non-Christian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Terms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Place Names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Sea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Sports and Games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4800" y="3048000"/>
            <a:ext cx="8305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jeopardy, crestfallen, dark horse</a:t>
            </a: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SPORTS AND GAMES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osteophyte</a:t>
            </a:r>
          </a:p>
          <a:p>
            <a:pPr marL="0" indent="0" eaLnBrk="1" hangingPunct="1">
              <a:buFont typeface="Arial" charset="0"/>
              <a:buNone/>
            </a:pP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an inflammation of the stomach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diseased condition of the kidney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small bony outgrowth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/>
          </a:blip>
          <a:srcRect/>
          <a:stretch>
            <a:fillRect/>
          </a:stretch>
        </p:blipFill>
        <p:spPr bwMode="auto">
          <a:xfrm>
            <a:off x="0" y="8083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37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IDIOMATIC SOURCES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6080760" cy="1478280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Arts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Christian Sources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Expressions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Law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Literary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Military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Non-Christian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Terms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Place Names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Sea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Sports and Games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3048000"/>
            <a:ext cx="8305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abominate, enthusiasm, taboo</a:t>
            </a: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NON-CHRISTIAN 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39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IDIOMATIC SOURCES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6080760" cy="1478280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Arts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Christian Sources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Expressions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Law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Literary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Military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Non-Christian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Terms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Place Names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Sea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Sports and Games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3048000"/>
            <a:ext cx="8305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hypocrite, chorus, pants </a:t>
            </a: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LITERARY 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41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IDIOMATIC SOURCES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6080760" cy="1478280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Arts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Christian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Sources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Expressions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Law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Literary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Military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Non-Christian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Terms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Place Names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Sea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Sports and Games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3048000"/>
            <a:ext cx="8305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dirge, talent, bonfire 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CHRISTIAN 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43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IDIOMATIC SOURCES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6080760" cy="1478280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Arts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Christian Sources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Expressions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Law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Literary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Military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Non-Christian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Terms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Place Names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Sea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Sports and Games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3048000"/>
            <a:ext cx="8305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colossal, story, character</a:t>
            </a: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ARTS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/>
          </a:blip>
          <a:srcRect/>
          <a:stretch>
            <a:fillRect/>
          </a:stretch>
        </p:blipFill>
        <p:spPr bwMode="auto">
          <a:xfrm>
            <a:off x="0" y="8082"/>
            <a:ext cx="9144000" cy="6849917"/>
          </a:xfrm>
          <a:prstGeom prst="rect">
            <a:avLst/>
          </a:prstGeom>
          <a:noFill/>
          <a:extLst/>
        </p:spPr>
      </p:pic>
      <p:sp>
        <p:nvSpPr>
          <p:cNvPr id="145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IDIOMATIC SOURCES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6080760" cy="1478280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Arts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Christian Sources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Expressions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Law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Literary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Military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Non-Christian </a:t>
                      </a:r>
                      <a:r>
                        <a:rPr lang="en-US" sz="1600" dirty="0" smtClean="0">
                          <a:latin typeface="Candara"/>
                          <a:ea typeface="Calibri"/>
                          <a:cs typeface="Times New Roman"/>
                        </a:rPr>
                        <a:t>Terms</a:t>
                      </a:r>
                    </a:p>
                    <a:p>
                      <a:pPr marL="0" marR="0"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 dirty="0">
                          <a:latin typeface="Candara"/>
                          <a:ea typeface="Calibri"/>
                          <a:cs typeface="Times New Roman"/>
                        </a:rPr>
                        <a:t>Place Names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Sea Terms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D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r>
                        <a:rPr lang="en-US" sz="1600">
                          <a:latin typeface="Candara"/>
                          <a:ea typeface="Calibri"/>
                          <a:cs typeface="Times New Roman"/>
                        </a:rPr>
                        <a:t>Sports and Games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</a:pPr>
                      <a:endParaRPr lang="en-US" sz="1600" dirty="0">
                        <a:latin typeface="Candar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3048000"/>
            <a:ext cx="8305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ordeal, cheat, martyr</a:t>
            </a: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LAW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8313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Impact" pitchFamily="34" charset="0"/>
              </a:rPr>
              <a:t>WORD ANALYSIS</a:t>
            </a:r>
            <a:br>
              <a:rPr lang="en-US" sz="3200" smtClean="0">
                <a:latin typeface="Impact" pitchFamily="34" charset="0"/>
              </a:rPr>
            </a:br>
            <a:r>
              <a:rPr lang="en-US" sz="3200" smtClean="0">
                <a:latin typeface="Impact" pitchFamily="34" charset="0"/>
              </a:rPr>
              <a:t>prefixes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295400" y="2057400"/>
            <a:ext cx="4038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paragenesis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seclusive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disaggregation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analepsy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76800" y="2057400"/>
            <a:ext cx="3505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para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beside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se- aside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dis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apart, not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ag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toward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ana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up, back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8313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Impact" pitchFamily="34" charset="0"/>
              </a:rPr>
              <a:t>WORD ANALYSIS</a:t>
            </a:r>
            <a:br>
              <a:rPr lang="en-US" sz="3200" smtClean="0">
                <a:latin typeface="Impact" pitchFamily="34" charset="0"/>
              </a:rPr>
            </a:br>
            <a:r>
              <a:rPr lang="en-US" sz="3200" smtClean="0">
                <a:latin typeface="Impact" pitchFamily="34" charset="0"/>
              </a:rPr>
              <a:t>prefixes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295400" y="2057400"/>
            <a:ext cx="4038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obdurate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morphosyntactic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peracute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cataglottism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76800" y="2057400"/>
            <a:ext cx="3505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ob- toward, against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syn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together, with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per- through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cata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 down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8313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Impact" pitchFamily="34" charset="0"/>
              </a:rPr>
              <a:t>WORD ANALYSIS</a:t>
            </a:r>
            <a:br>
              <a:rPr lang="en-US" sz="3200" smtClean="0">
                <a:latin typeface="Impact" pitchFamily="34" charset="0"/>
              </a:rPr>
            </a:br>
            <a:r>
              <a:rPr lang="en-US" sz="3200" smtClean="0">
                <a:latin typeface="Impact" pitchFamily="34" charset="0"/>
              </a:rPr>
              <a:t>BASES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295400" y="1828800"/>
            <a:ext cx="4038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disceptator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isobar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graviloquence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exocrine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76800" y="1828800"/>
            <a:ext cx="3505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CEPT- take, seize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IS- equal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BAR- weight, pressure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GRAV- heavy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LOQU- to speak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CRI- separate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8313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Impact" pitchFamily="34" charset="0"/>
              </a:rPr>
              <a:t>WORD ANALYSIS</a:t>
            </a:r>
            <a:br>
              <a:rPr lang="en-US" sz="3200" smtClean="0">
                <a:latin typeface="Impact" pitchFamily="34" charset="0"/>
              </a:rPr>
            </a:br>
            <a:r>
              <a:rPr lang="en-US" sz="3200" smtClean="0">
                <a:latin typeface="Impact" pitchFamily="34" charset="0"/>
              </a:rPr>
              <a:t>BASES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295400" y="1600200"/>
            <a:ext cx="4038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bibliolatry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pandemonium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inherent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pseudesthesia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505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BIBLI- book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LATR- worship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PAN- all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DEMON- evil spirit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HER- to stick, remain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PSEUD- false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ESTHE- feel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8313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Impact" pitchFamily="34" charset="0"/>
              </a:rPr>
              <a:t>WORD ANALYSIS</a:t>
            </a:r>
            <a:br>
              <a:rPr lang="en-US" sz="3200" smtClean="0">
                <a:latin typeface="Impact" pitchFamily="34" charset="0"/>
              </a:rPr>
            </a:br>
            <a:r>
              <a:rPr lang="en-US" sz="3200" smtClean="0">
                <a:latin typeface="Impact" pitchFamily="34" charset="0"/>
              </a:rPr>
              <a:t>suffixes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295400" y="2057400"/>
            <a:ext cx="4038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equipedal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dendroid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executrix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diarchy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76800" y="2057400"/>
            <a:ext cx="3505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-al 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p.t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oid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 like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rix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 she who does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archy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 rule by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histolysis</a:t>
            </a:r>
          </a:p>
          <a:p>
            <a:pPr marL="0" indent="0" eaLnBrk="1" hangingPunct="1">
              <a:buFont typeface="Arial" charset="0"/>
              <a:buNone/>
            </a:pP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disorder in metabolism of fat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the dissolution of tissue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an x-ray of the bile ducts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8313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Impact" pitchFamily="34" charset="0"/>
              </a:rPr>
              <a:t>WORD ANALYSIS</a:t>
            </a:r>
            <a:br>
              <a:rPr lang="en-US" sz="3200" smtClean="0">
                <a:latin typeface="Impact" pitchFamily="34" charset="0"/>
              </a:rPr>
            </a:br>
            <a:r>
              <a:rPr lang="en-US" sz="3200" smtClean="0">
                <a:latin typeface="Impact" pitchFamily="34" charset="0"/>
              </a:rPr>
              <a:t>suffixes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295400" y="2057400"/>
            <a:ext cx="4038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philotheism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chronometer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vestimentary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prothesis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76800" y="2057400"/>
            <a:ext cx="3505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-ism  condition of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-meter  measure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ment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 result of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ary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p.t.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-sis  act/state of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Impact" pitchFamily="34" charset="0"/>
              </a:rPr>
              <a:t>SENTENCES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sz="2400" dirty="0" smtClean="0">
              <a:latin typeface="Aharoni" pitchFamily="2" charset="-79"/>
              <a:cs typeface="Aharoni" pitchFamily="2" charset="-79"/>
            </a:endParaRP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	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POLY-			many</a:t>
            </a:r>
          </a:p>
          <a:p>
            <a:pPr eaLnBrk="1" hangingPunct="1">
              <a:buFont typeface="Arial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ONYM-		name</a:t>
            </a:r>
          </a:p>
          <a:p>
            <a:pPr eaLnBrk="1" hangingPunct="1">
              <a:buFont typeface="Arial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-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ous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	full of </a:t>
            </a:r>
          </a:p>
          <a:p>
            <a:pPr eaLnBrk="1" hangingPunct="1">
              <a:buFont typeface="Arial" charset="0"/>
              <a:buNone/>
            </a:pPr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adjective</a:t>
            </a:r>
          </a:p>
          <a:p>
            <a:pPr eaLnBrk="1" hangingPunct="1">
              <a:buFont typeface="Arial" charset="0"/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having many names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57200" y="1143000"/>
            <a:ext cx="8001000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Shiva, the </a:t>
            </a:r>
            <a:r>
              <a:rPr lang="en-US" sz="2400" b="1" dirty="0" err="1"/>
              <a:t>polyonymous</a:t>
            </a:r>
            <a:r>
              <a:rPr lang="en-US" sz="2400" dirty="0"/>
              <a:t> Hindu god of destruction and regeneration, </a:t>
            </a:r>
            <a:r>
              <a:rPr lang="en-US" sz="2400" dirty="0" smtClean="0"/>
              <a:t>is also called </a:t>
            </a:r>
            <a:r>
              <a:rPr lang="en-US" sz="2400" dirty="0" err="1" smtClean="0"/>
              <a:t>Shambhu</a:t>
            </a:r>
            <a:r>
              <a:rPr lang="en-US" sz="2400" dirty="0"/>
              <a:t>, </a:t>
            </a:r>
            <a:r>
              <a:rPr lang="en-US" sz="2400" dirty="0" err="1"/>
              <a:t>Shankara</a:t>
            </a:r>
            <a:r>
              <a:rPr lang="en-US" sz="2400" dirty="0" smtClean="0"/>
              <a:t>, </a:t>
            </a:r>
            <a:r>
              <a:rPr lang="en-US" sz="2400" dirty="0"/>
              <a:t>and </a:t>
            </a:r>
            <a:r>
              <a:rPr lang="en-US" sz="2400" dirty="0" err="1"/>
              <a:t>Mahesha</a:t>
            </a:r>
            <a:r>
              <a:rPr lang="en-US" sz="2400" dirty="0" smtClean="0">
                <a:cs typeface="Arial" pitchFamily="34" charset="0"/>
              </a:rPr>
              <a:t>.</a:t>
            </a:r>
            <a:endParaRPr lang="en-US" sz="24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Impact" pitchFamily="34" charset="0"/>
              </a:rPr>
              <a:t>SENTENCES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sz="2400" dirty="0" smtClean="0">
              <a:latin typeface="Aharoni" pitchFamily="2" charset="-79"/>
              <a:cs typeface="Aharoni" pitchFamily="2" charset="-79"/>
            </a:endParaRP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		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in- 			in, into; not</a:t>
            </a:r>
          </a:p>
          <a:p>
            <a:pPr eaLnBrk="1" hangingPunct="1">
              <a:buFont typeface="Arial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	DOMIT- 		house, master</a:t>
            </a:r>
          </a:p>
          <a:p>
            <a:pPr eaLnBrk="1" hangingPunct="1">
              <a:buFont typeface="Arial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	-able			able to be</a:t>
            </a:r>
          </a:p>
          <a:p>
            <a:pPr eaLnBrk="1" hangingPunct="1">
              <a:buFont typeface="Arial" charset="0"/>
              <a:buNone/>
            </a:pPr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adj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incapable of being subdued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57200" y="1143000"/>
            <a:ext cx="8001000" cy="1384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The pens, the tongues, the fortunes, and the </a:t>
            </a:r>
            <a:r>
              <a:rPr lang="en-US" sz="2800" b="1" dirty="0"/>
              <a:t>indomitable</a:t>
            </a:r>
            <a:r>
              <a:rPr lang="en-US" sz="2800" dirty="0"/>
              <a:t> wills of many women were pledged to secure the right of the elective franchise.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Impact" pitchFamily="34" charset="0"/>
              </a:rPr>
              <a:t>SENTENCES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sz="2400" smtClean="0">
              <a:latin typeface="Aharoni" pitchFamily="2" charset="-79"/>
              <a:cs typeface="Aharoni" pitchFamily="2" charset="-79"/>
            </a:endParaRP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haroni" pitchFamily="2" charset="-79"/>
                <a:cs typeface="Aharoni" pitchFamily="2" charset="-79"/>
              </a:rPr>
              <a:t>			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ex-			out, from</a:t>
            </a:r>
          </a:p>
          <a:p>
            <a:pPr eaLnBrk="1" hangingPunct="1">
              <a:buFont typeface="Arial" charset="0"/>
              <a:buNone/>
            </a:pP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			CULP-		blame</a:t>
            </a:r>
          </a:p>
          <a:p>
            <a:pPr eaLnBrk="1" hangingPunct="1">
              <a:buFont typeface="Arial" charset="0"/>
              <a:buNone/>
            </a:pP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			-ate			v.s.</a:t>
            </a:r>
          </a:p>
          <a:p>
            <a:pPr eaLnBrk="1" hangingPunct="1">
              <a:buFont typeface="Arial" charset="0"/>
              <a:buNone/>
            </a:pPr>
            <a:endParaRPr lang="en-US" sz="24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	verb</a:t>
            </a:r>
          </a:p>
          <a:p>
            <a:pPr eaLnBrk="1" hangingPunct="1">
              <a:buFont typeface="Arial" charset="0"/>
              <a:buNone/>
            </a:pP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	to clear from alleged fault or guilt; acquit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sp>
        <p:nvSpPr>
          <p:cNvPr id="6" name="TextBox 5"/>
          <p:cNvSpPr txBox="1"/>
          <p:nvPr/>
        </p:nvSpPr>
        <p:spPr>
          <a:xfrm>
            <a:off x="457200" y="1143000"/>
            <a:ext cx="8001000" cy="1384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cs typeface="Arial" pitchFamily="34" charset="0"/>
              </a:rPr>
              <a:t>Although DNA evidence is widely known to incriminate people, it is actually more often used to </a:t>
            </a:r>
            <a:r>
              <a:rPr lang="en-US" sz="2800" b="1" dirty="0">
                <a:cs typeface="Arial" pitchFamily="34" charset="0"/>
              </a:rPr>
              <a:t>exculpate</a:t>
            </a:r>
            <a:r>
              <a:rPr lang="en-US" sz="2800" dirty="0">
                <a:cs typeface="Arial" pitchFamily="34" charset="0"/>
              </a:rPr>
              <a:t> those unjustly accused of </a:t>
            </a:r>
            <a:r>
              <a:rPr lang="en-US" sz="2800" dirty="0" smtClean="0">
                <a:cs typeface="Arial" pitchFamily="34" charset="0"/>
              </a:rPr>
              <a:t>crimes</a:t>
            </a:r>
            <a:r>
              <a:rPr lang="en-US" sz="2800" dirty="0"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Impact" pitchFamily="34" charset="0"/>
              </a:rPr>
              <a:t>SENTENCES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sz="2400" dirty="0" smtClean="0">
              <a:latin typeface="Aharoni" pitchFamily="2" charset="-79"/>
              <a:cs typeface="Aharoni" pitchFamily="2" charset="-79"/>
            </a:endParaRP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		</a:t>
            </a:r>
          </a:p>
          <a:p>
            <a:pPr eaLnBrk="1" hangingPunct="1">
              <a:buFont typeface="Arial" charset="0"/>
              <a:buNone/>
            </a:pPr>
            <a:r>
              <a:rPr lang="en-US" sz="2400" b="1" dirty="0" smtClean="0">
                <a:latin typeface="Aharoni" pitchFamily="2" charset="-79"/>
                <a:cs typeface="Aharoni" pitchFamily="2" charset="-79"/>
              </a:rPr>
              <a:t>			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GEo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			earth</a:t>
            </a:r>
          </a:p>
          <a:p>
            <a:pPr eaLnBrk="1" hangingPunct="1">
              <a:buFont typeface="Arial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	MORPH-		form, shape</a:t>
            </a:r>
          </a:p>
          <a:p>
            <a:pPr eaLnBrk="1" hangingPunct="1">
              <a:buFont typeface="Arial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	-ology			science/study of</a:t>
            </a:r>
          </a:p>
          <a:p>
            <a:pPr eaLnBrk="1" hangingPunct="1">
              <a:buFont typeface="Arial" charset="0"/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noun</a:t>
            </a:r>
          </a:p>
          <a:p>
            <a:pPr eaLnBrk="1" hangingPunct="1">
              <a:buFont typeface="Arial" charset="0"/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the study of the evolution of landmarks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57200" y="1358205"/>
            <a:ext cx="8001000" cy="1384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itchFamily="18" charset="0"/>
                <a:cs typeface="Arial" pitchFamily="34" charset="0"/>
              </a:rPr>
              <a:t>After noticing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Times New Roman" pitchFamily="18" charset="0"/>
                <a:cs typeface="Arial" pitchFamily="34" charset="0"/>
              </a:rPr>
              <a:t>bivalve shells running in a horizontal span along the cut section of a </a:t>
            </a:r>
            <a:r>
              <a:rPr lang="en-US" sz="2800" dirty="0" err="1" smtClean="0">
                <a:solidFill>
                  <a:schemeClr val="tx1"/>
                </a:solidFill>
                <a:latin typeface="Calibri" panose="020F0502020204030204" pitchFamily="34" charset="0"/>
                <a:ea typeface="Times New Roman" pitchFamily="18" charset="0"/>
                <a:cs typeface="Arial" pitchFamily="34" charset="0"/>
              </a:rPr>
              <a:t>cliffside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itchFamily="18" charset="0"/>
                <a:cs typeface="Arial" pitchFamily="34" charset="0"/>
              </a:rPr>
              <a:t>, the scientist Shen </a:t>
            </a:r>
            <a:r>
              <a:rPr lang="en-US" sz="2800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itchFamily="18" charset="0"/>
                <a:cs typeface="Arial" pitchFamily="34" charset="0"/>
              </a:rPr>
              <a:t>Kuo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itchFamily="18" charset="0"/>
                <a:cs typeface="Arial" pitchFamily="34" charset="0"/>
              </a:rPr>
              <a:t>devised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Times New Roman" pitchFamily="18" charset="0"/>
                <a:cs typeface="Arial" pitchFamily="34" charset="0"/>
              </a:rPr>
              <a:t>a theory of </a:t>
            </a:r>
            <a:r>
              <a:rPr lang="en-US" sz="28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itchFamily="18" charset="0"/>
                <a:cs typeface="Arial" pitchFamily="34" charset="0"/>
              </a:rPr>
              <a:t>geomorphology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800" dirty="0">
              <a:solidFill>
                <a:schemeClr val="tx1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myocarditis</a:t>
            </a:r>
          </a:p>
          <a:p>
            <a:pPr marL="0" indent="0" eaLnBrk="1" hangingPunct="1">
              <a:buFont typeface="Arial" charset="0"/>
              <a:buNone/>
            </a:pP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tumor composed of blood vessels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 cell body of nerves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inflammation of the walls of the heart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 descr="http://powerpointbackgroundstemplates.com/powerpoint-backgrounds-templates/free%20powerpoint%20templates/free%20powerpoint%20templates-powerpoint-templates-42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Impact" pitchFamily="34" charset="0"/>
              </a:rPr>
              <a:t>MEDICAL AND SCIENTIFIC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sz="4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gymnorhinal</a:t>
            </a:r>
          </a:p>
          <a:p>
            <a:pPr marL="0" indent="0" eaLnBrk="1" hangingPunct="1">
              <a:buFont typeface="Arial" charset="0"/>
              <a:buNone/>
            </a:pPr>
            <a:endParaRPr lang="en-US" sz="4000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referring to a moisture-loving plant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referring to birds with a nostril region not covered with feathers</a:t>
            </a:r>
          </a:p>
          <a:p>
            <a:pPr marL="0" indent="0" eaLnBrk="1" hangingPunct="1">
              <a:buFont typeface="Arial" charset="0"/>
              <a:buAutoNum type="alphaLcPeriod"/>
            </a:pPr>
            <a:r>
              <a:rPr lang="en-US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securing food with the tongue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</TotalTime>
  <Words>1871</Words>
  <Application>Microsoft Office PowerPoint</Application>
  <PresentationFormat>On-screen Show (4:3)</PresentationFormat>
  <Paragraphs>733</Paragraphs>
  <Slides>74</Slides>
  <Notes>74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82" baseType="lpstr">
      <vt:lpstr>Aharoni</vt:lpstr>
      <vt:lpstr>Arial</vt:lpstr>
      <vt:lpstr>Calibri</vt:lpstr>
      <vt:lpstr>Candara</vt:lpstr>
      <vt:lpstr>Impact</vt:lpstr>
      <vt:lpstr>Informal Roman</vt:lpstr>
      <vt:lpstr>Times New Roman</vt:lpstr>
      <vt:lpstr>Office Theme</vt:lpstr>
      <vt:lpstr>  FINAL REVIEW</vt:lpstr>
      <vt:lpstr>MEDICAL AND SCIENTIFIC TERMINOLOGY</vt:lpstr>
      <vt:lpstr>MEDICAL AND SCIENTIFIC TERMINOLOGY</vt:lpstr>
      <vt:lpstr>MEDICAL AND SCIENTIFIC TERMINOLOGY</vt:lpstr>
      <vt:lpstr>MEDICAL AND SCIENTIFIC TERMINOLOGY</vt:lpstr>
      <vt:lpstr>MEDICAL AND SCIENTIFIC TERMINOLOGY</vt:lpstr>
      <vt:lpstr>MEDICAL AND SCIENTIFIC TERMINOLOGY</vt:lpstr>
      <vt:lpstr>MEDICAL AND SCIENTIFIC TERMINOLOGY</vt:lpstr>
      <vt:lpstr>MEDICAL AND SCIENTIFIC TERMINOLOGY</vt:lpstr>
      <vt:lpstr>MEDICAL AND SCIENTIFIC TERMINOLOGY</vt:lpstr>
      <vt:lpstr>MEDICAL AND SCIENTIFIC TERMINOLOGY</vt:lpstr>
      <vt:lpstr>MEDICAL AND SCIENTIFIC TERMINOLOGY</vt:lpstr>
      <vt:lpstr>MEDICAL AND SCIENTIFIC TERMINOLOGY</vt:lpstr>
      <vt:lpstr>MEDICAL AND SCIENTIFIC TERMINOLOGY</vt:lpstr>
      <vt:lpstr>MEDICAL AND SCIENTIFIC TERMINOLOGY</vt:lpstr>
      <vt:lpstr>MEDICAL AND SCIENTIFIC TERMINOLOGY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LINGUISTIC TERMS</vt:lpstr>
      <vt:lpstr>WORD DEFINITIONS</vt:lpstr>
      <vt:lpstr>WORD DEFINITIONS</vt:lpstr>
      <vt:lpstr>WORD DEFINITIONS</vt:lpstr>
      <vt:lpstr>WORD DEFINITIONS</vt:lpstr>
      <vt:lpstr>WORD DEFINITIONS</vt:lpstr>
      <vt:lpstr>WORD DEFINITIONS</vt:lpstr>
      <vt:lpstr>WORD DEFINITIONS</vt:lpstr>
      <vt:lpstr>WORD DEFINITIONS</vt:lpstr>
      <vt:lpstr>WORD DEFINITIONS</vt:lpstr>
      <vt:lpstr>WORD DEFINITIONS</vt:lpstr>
      <vt:lpstr>WORD DEFINITIONS</vt:lpstr>
      <vt:lpstr>WORD DEFINITIONS</vt:lpstr>
      <vt:lpstr>WORD DEFINITIONS</vt:lpstr>
      <vt:lpstr>WORD DEFINITIONS</vt:lpstr>
      <vt:lpstr>IDIOMATIC SOURCES</vt:lpstr>
      <vt:lpstr>IDIOMATIC SOURCES</vt:lpstr>
      <vt:lpstr>IDIOMATIC SOURCES</vt:lpstr>
      <vt:lpstr>IDIOMATIC SOURCES</vt:lpstr>
      <vt:lpstr>IDIOMATIC SOURCES</vt:lpstr>
      <vt:lpstr>IDIOMATIC SOURCES</vt:lpstr>
      <vt:lpstr>IDIOMATIC SOURCES</vt:lpstr>
      <vt:lpstr>IDIOMATIC SOURCES</vt:lpstr>
      <vt:lpstr>IDIOMATIC SOURCES</vt:lpstr>
      <vt:lpstr>IDIOMATIC SOURCES</vt:lpstr>
      <vt:lpstr>WORD ANALYSIS prefixes</vt:lpstr>
      <vt:lpstr>WORD ANALYSIS prefixes</vt:lpstr>
      <vt:lpstr>WORD ANALYSIS BASES</vt:lpstr>
      <vt:lpstr>WORD ANALYSIS BASES</vt:lpstr>
      <vt:lpstr>WORD ANALYSIS suffixes</vt:lpstr>
      <vt:lpstr>WORD ANALYSIS suffixes</vt:lpstr>
      <vt:lpstr>SENTENCES</vt:lpstr>
      <vt:lpstr>SENTENCES</vt:lpstr>
      <vt:lpstr>SENTENCES</vt:lpstr>
      <vt:lpstr>SENTENCES</vt:lpstr>
    </vt:vector>
  </TitlesOfParts>
  <Company>IT Computer Labs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Labuser</dc:creator>
  <cp:lastModifiedBy>Mark Damen</cp:lastModifiedBy>
  <cp:revision>153</cp:revision>
  <cp:lastPrinted>2015-04-20T16:48:33Z</cp:lastPrinted>
  <dcterms:created xsi:type="dcterms:W3CDTF">2011-04-21T18:37:44Z</dcterms:created>
  <dcterms:modified xsi:type="dcterms:W3CDTF">2017-04-17T17:55:33Z</dcterms:modified>
</cp:coreProperties>
</file>